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67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DACDD-31DD-43EC-87D9-6B186FFF9C93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738A3-C0DD-4751-A3FC-D1BD3DBCF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3357562"/>
            <a:ext cx="7704856" cy="185738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Общественное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объединение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</a:rPr>
              <a:t>Талдыкорганский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 правозащитный центр»</a:t>
            </a:r>
            <a:r>
              <a:rPr lang="ru-RU" sz="2800" dirty="0">
                <a:solidFill>
                  <a:srgbClr val="0070C0"/>
                </a:solidFill>
              </a:rPr>
              <a:t/>
            </a:r>
            <a:br>
              <a:rPr lang="ru-RU" sz="2800" dirty="0">
                <a:solidFill>
                  <a:srgbClr val="0070C0"/>
                </a:solidFill>
              </a:rPr>
            </a:br>
            <a:endParaRPr lang="ru-RU" sz="2800" dirty="0"/>
          </a:p>
        </p:txBody>
      </p:sp>
      <p:pic>
        <p:nvPicPr>
          <p:cNvPr id="7" name="Рисунок 6" descr="logo_prav-201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>
          <a:xfrm>
            <a:off x="2643174" y="214290"/>
            <a:ext cx="3521202" cy="2662371"/>
          </a:xfrm>
        </p:spPr>
      </p:pic>
      <p:sp>
        <p:nvSpPr>
          <p:cNvPr id="6" name="Заголовок 4"/>
          <p:cNvSpPr txBox="1">
            <a:spLocks/>
          </p:cNvSpPr>
          <p:nvPr/>
        </p:nvSpPr>
        <p:spPr>
          <a:xfrm>
            <a:off x="214282" y="4857760"/>
            <a:ext cx="8715404" cy="14287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/>
          <a:p>
            <a:pPr algn="ctr">
              <a:spcBef>
                <a:spcPct val="0"/>
              </a:spcBef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Миссия</a:t>
            </a: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algn="ctr">
              <a:spcBef>
                <a:spcPct val="0"/>
              </a:spcBef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</a:t>
            </a:r>
            <a:r>
              <a:rPr lang="ru-RU" sz="6000" b="1" dirty="0" err="1" smtClean="0">
                <a:solidFill>
                  <a:schemeClr val="accent1">
                    <a:lumMod val="50000"/>
                  </a:schemeClr>
                </a:solidFill>
              </a:rPr>
              <a:t>одействие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 в утверждении верховенства закона и формирование массового правосознания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1142984"/>
            <a:ext cx="8784976" cy="507209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Круглый стол был проведен совместно с КНПК, представители которого являются депутатами </a:t>
            </a:r>
            <a:r>
              <a:rPr lang="ru-RU" sz="2700" b="1" dirty="0" err="1">
                <a:solidFill>
                  <a:schemeClr val="tx2">
                    <a:lumMod val="75000"/>
                  </a:schemeClr>
                </a:solidFill>
              </a:rPr>
              <a:t>мажилиса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 парламента. Привлечь внимание депутатов от КНПК к данной проблеме. Разъяснили и обсудили актуальность проблемы </a:t>
            </a: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доступа</a:t>
            </a:r>
            <a:b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уязвимых слоев </a:t>
            </a: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населения 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к </a:t>
            </a: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бесплатной  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юридической помощи </a:t>
            </a: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kk-KZ" sz="2700" b="1" dirty="0">
                <a:solidFill>
                  <a:schemeClr val="tx2">
                    <a:lumMod val="75000"/>
                  </a:schemeClr>
                </a:solidFill>
              </a:rPr>
              <a:t>выработали </a:t>
            </a:r>
            <a: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  <a:t>рекомендации </a:t>
            </a:r>
            <a:r>
              <a:rPr lang="kk-KZ" sz="2700" b="1" dirty="0">
                <a:solidFill>
                  <a:schemeClr val="tx2">
                    <a:lumMod val="75000"/>
                  </a:schemeClr>
                </a:solidFill>
              </a:rPr>
              <a:t>по </a:t>
            </a:r>
            <a: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  <a:t>решению </a:t>
            </a:r>
            <a:b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  <a:t>этого </a:t>
            </a:r>
            <a:r>
              <a:rPr lang="kk-KZ" sz="2700" b="1" dirty="0">
                <a:solidFill>
                  <a:schemeClr val="tx2">
                    <a:lumMod val="75000"/>
                  </a:schemeClr>
                </a:solidFill>
              </a:rPr>
              <a:t>вопроса </a:t>
            </a:r>
            <a: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  <a:t>с </a:t>
            </a:r>
            <a:r>
              <a:rPr lang="kk-KZ" sz="2700" b="1" dirty="0">
                <a:solidFill>
                  <a:schemeClr val="tx2">
                    <a:lumMod val="75000"/>
                  </a:schemeClr>
                </a:solidFill>
              </a:rPr>
              <a:t>участием </a:t>
            </a:r>
            <a: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  <a:t>специалистов  </a:t>
            </a:r>
            <a:r>
              <a:rPr lang="kk-KZ" sz="2700" b="1" dirty="0">
                <a:solidFill>
                  <a:schemeClr val="tx2">
                    <a:lumMod val="75000"/>
                  </a:schemeClr>
                </a:solidFill>
              </a:rPr>
              <a:t>в этой </a:t>
            </a:r>
            <a: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  <a:t>области</a:t>
            </a:r>
            <a:b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kk-KZ" sz="2700" b="1" dirty="0" smtClean="0">
                <a:solidFill>
                  <a:schemeClr val="tx2">
                    <a:lumMod val="75000"/>
                  </a:schemeClr>
                </a:solidFill>
              </a:rPr>
              <a:t>и заинтересованных </a:t>
            </a:r>
            <a:r>
              <a:rPr lang="kk-KZ" sz="2700" b="1" dirty="0">
                <a:solidFill>
                  <a:schemeClr val="tx2">
                    <a:lumMod val="75000"/>
                  </a:schemeClr>
                </a:solidFill>
              </a:rPr>
              <a:t>лиц.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IMG_916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08529" y="3857628"/>
            <a:ext cx="4035471" cy="2557459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28596" y="214290"/>
            <a:ext cx="8229600" cy="774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Мероприятия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проекта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550547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Общественное слушание было организовано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и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проведено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25 декабря 2014 года.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Общественные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слушания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так же как и круглый стол, были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проведены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совместно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с Талдыкорганским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обкомом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Комунистической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народной партией Казахстана. (КНПК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pPr>
              <a:buNone/>
            </a:pPr>
            <a:endParaRPr lang="kk-KZ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общественном слушание приняло участие свыше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150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человек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. Были заслушаны результаты иследования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по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БЮП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, анализ действующего законодательства по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БЮП,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выступления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граждан которые сталкивались с БЮП, а так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же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выступила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гражданка Поспелова В. Которая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осуществляла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судебную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тяжбу с адвокатами по БЮП. Был озвучен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обращения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 депутатам Мажилиса Парламента и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предложено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ставить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подписи под обращением в течении месяца, после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чего</a:t>
            </a:r>
          </a:p>
          <a:p>
            <a:pPr>
              <a:buNone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письмо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– обращение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будет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передано в Мажилис Парламента РК.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14290"/>
            <a:ext cx="8229600" cy="774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Мероприятия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проекта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</a:rPr>
              <a:t>Результаты проекта:</a:t>
            </a:r>
            <a:endParaRPr lang="ru-RU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r>
              <a:rPr lang="ru-RU" sz="3700" b="1" dirty="0">
                <a:solidFill>
                  <a:schemeClr val="accent1">
                    <a:lumMod val="50000"/>
                  </a:schemeClr>
                </a:solidFill>
              </a:rPr>
              <a:t>18 представителей НПО занимающихся защитой уязвимых групп населения прошли обучение на однодневном тренинге на тему «Гарантированная государством юридическая помощь за счет республиканского бюджета»</a:t>
            </a:r>
          </a:p>
          <a:p>
            <a:r>
              <a:rPr lang="ru-RU" sz="3700" b="1" dirty="0">
                <a:solidFill>
                  <a:schemeClr val="accent1">
                    <a:lumMod val="50000"/>
                  </a:schemeClr>
                </a:solidFill>
              </a:rPr>
              <a:t>В результате полученных знаний они передают свои знания своим фокусным группам. Результатом стало, то что уязвимые группы населения обращаются в адвокатское сообщество с требованием оказывать им квалифицированную юридическую помощь за счет государственного бюджета. В случае отказа обжалуют действия в управление юстиции, создавая тем самым прецедент о бездействии действующего Закона по БЮП.</a:t>
            </a:r>
          </a:p>
          <a:p>
            <a:r>
              <a:rPr lang="ru-RU" sz="3700" b="1" dirty="0">
                <a:solidFill>
                  <a:schemeClr val="accent1">
                    <a:lumMod val="50000"/>
                  </a:schemeClr>
                </a:solidFill>
              </a:rPr>
              <a:t>Оказано свыше 40 консультаций по вопросам обращения за услугами адвокатов за счет государственного бюджета.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</a:rPr>
              <a:t>Спасибо за внимание!</a:t>
            </a:r>
            <a:endParaRPr lang="ru-RU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logo_prav-20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414909"/>
            <a:ext cx="5400600" cy="518457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85727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Общая информация по исследованиям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786842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u="sng" dirty="0">
                <a:solidFill>
                  <a:srgbClr val="002060"/>
                </a:solidFill>
              </a:rPr>
              <a:t>Время проведения</a:t>
            </a:r>
            <a:r>
              <a:rPr lang="ru-RU" sz="2400" u="sng" dirty="0">
                <a:solidFill>
                  <a:srgbClr val="002060"/>
                </a:solidFill>
              </a:rPr>
              <a:t>: </a:t>
            </a:r>
            <a:r>
              <a:rPr lang="ru-RU" sz="2400" dirty="0">
                <a:solidFill>
                  <a:srgbClr val="002060"/>
                </a:solidFill>
              </a:rPr>
              <a:t>декабрь 2013 - январь 2014 года.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002060"/>
                </a:solidFill>
              </a:rPr>
              <a:t>Место </a:t>
            </a:r>
            <a:r>
              <a:rPr lang="ru-RU" sz="2400" b="1" u="sng" dirty="0">
                <a:solidFill>
                  <a:srgbClr val="002060"/>
                </a:solidFill>
              </a:rPr>
              <a:t>проведения:</a:t>
            </a:r>
            <a:r>
              <a:rPr lang="ru-RU" sz="2400" u="sng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Коксуский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Ескельдинский</a:t>
            </a:r>
            <a:r>
              <a:rPr lang="ru-RU" sz="2400" dirty="0" smtClean="0">
                <a:solidFill>
                  <a:srgbClr val="002060"/>
                </a:solidFill>
              </a:rPr>
              <a:t>,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</a:rPr>
              <a:t>Каратальский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Кербулакский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Аксуский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Сарканский</a:t>
            </a:r>
            <a:r>
              <a:rPr lang="ru-RU" sz="2400" dirty="0" smtClean="0">
                <a:solidFill>
                  <a:srgbClr val="002060"/>
                </a:solidFill>
              </a:rPr>
              <a:t>,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</a:rPr>
              <a:t>Алакольский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районы </a:t>
            </a:r>
            <a:r>
              <a:rPr lang="ru-RU" sz="2400" dirty="0" smtClean="0">
                <a:solidFill>
                  <a:srgbClr val="002060"/>
                </a:solidFill>
              </a:rPr>
              <a:t>и город </a:t>
            </a:r>
            <a:r>
              <a:rPr lang="ru-RU" sz="2400" dirty="0" err="1" smtClean="0">
                <a:solidFill>
                  <a:srgbClr val="002060"/>
                </a:solidFill>
              </a:rPr>
              <a:t>Талдыкорган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</a:rPr>
              <a:t>Алматинской</a:t>
            </a:r>
            <a:r>
              <a:rPr lang="ru-RU" sz="2400" dirty="0" smtClean="0">
                <a:solidFill>
                  <a:srgbClr val="002060"/>
                </a:solidFill>
              </a:rPr>
              <a:t> области 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b="1" u="sng" dirty="0" smtClean="0">
                <a:solidFill>
                  <a:srgbClr val="002060"/>
                </a:solidFill>
              </a:rPr>
              <a:t>Метод </a:t>
            </a:r>
            <a:r>
              <a:rPr lang="ru-RU" sz="2400" b="1" u="sng" dirty="0">
                <a:solidFill>
                  <a:srgbClr val="002060"/>
                </a:solidFill>
              </a:rPr>
              <a:t>опроса:</a:t>
            </a:r>
            <a:r>
              <a:rPr lang="ru-RU" sz="2400" u="sng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анкетирование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002060"/>
                </a:solidFill>
              </a:rPr>
              <a:t>Метод расчета выборочной совокупности:</a:t>
            </a:r>
            <a:r>
              <a:rPr lang="ru-RU" sz="2400" u="sng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случайная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выборка.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002060"/>
                </a:solidFill>
              </a:rPr>
              <a:t>Количество </a:t>
            </a:r>
            <a:r>
              <a:rPr lang="ru-RU" sz="2400" b="1" u="sng" dirty="0">
                <a:solidFill>
                  <a:srgbClr val="002060"/>
                </a:solidFill>
              </a:rPr>
              <a:t>респондентов: </a:t>
            </a:r>
            <a:r>
              <a:rPr lang="ru-RU" sz="2400" dirty="0">
                <a:solidFill>
                  <a:srgbClr val="002060"/>
                </a:solidFill>
              </a:rPr>
              <a:t>всего 1000 человек </a:t>
            </a:r>
            <a:r>
              <a:rPr lang="ru-RU" sz="2400" dirty="0" smtClean="0">
                <a:solidFill>
                  <a:srgbClr val="002060"/>
                </a:solidFill>
              </a:rPr>
              <a:t>по трем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категориям</a:t>
            </a:r>
            <a:r>
              <a:rPr lang="ru-RU" sz="2400" dirty="0">
                <a:solidFill>
                  <a:srgbClr val="002060"/>
                </a:solidFill>
              </a:rPr>
              <a:t>: 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solidFill>
                  <a:srgbClr val="002060"/>
                </a:solidFill>
              </a:rPr>
              <a:t>население – 500 человек, 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solidFill>
                  <a:srgbClr val="002060"/>
                </a:solidFill>
              </a:rPr>
              <a:t>получатели бесплатной юридической помощи – 300 человек. 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solidFill>
                  <a:srgbClr val="002060"/>
                </a:solidFill>
              </a:rPr>
              <a:t>сотрудники правоохранительных органов, судов, юстиции и </a:t>
            </a:r>
            <a:r>
              <a:rPr lang="ru-RU" sz="2400" dirty="0" err="1" smtClean="0">
                <a:solidFill>
                  <a:srgbClr val="002060"/>
                </a:solidFill>
              </a:rPr>
              <a:t>т.д</a:t>
            </a:r>
            <a:r>
              <a:rPr lang="ru-RU" sz="2400" dirty="0" smtClean="0">
                <a:solidFill>
                  <a:srgbClr val="002060"/>
                </a:solidFill>
              </a:rPr>
              <a:t>– </a:t>
            </a:r>
            <a:r>
              <a:rPr lang="ru-RU" sz="2400" dirty="0">
                <a:solidFill>
                  <a:srgbClr val="002060"/>
                </a:solidFill>
              </a:rPr>
              <a:t>200 </a:t>
            </a:r>
            <a:r>
              <a:rPr lang="ru-RU" sz="2400" dirty="0" smtClean="0">
                <a:solidFill>
                  <a:srgbClr val="002060"/>
                </a:solidFill>
              </a:rPr>
              <a:t>человек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7472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Цели и задачи исследования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9024" y="785794"/>
            <a:ext cx="8427818" cy="578647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400" b="1" u="sng" dirty="0" smtClean="0">
                <a:solidFill>
                  <a:srgbClr val="002060"/>
                </a:solidFill>
              </a:rPr>
              <a:t>Цель-</a:t>
            </a:r>
            <a:r>
              <a:rPr lang="ru-RU" sz="4400" dirty="0" smtClean="0">
                <a:solidFill>
                  <a:srgbClr val="002060"/>
                </a:solidFill>
              </a:rPr>
              <a:t> изучение отношения населения к оказанию</a:t>
            </a:r>
          </a:p>
          <a:p>
            <a:pPr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бесплатной юридической помощи за счет государственного </a:t>
            </a:r>
            <a:r>
              <a:rPr lang="ru-RU" sz="4400" dirty="0" smtClean="0">
                <a:solidFill>
                  <a:srgbClr val="002060"/>
                </a:solidFill>
              </a:rPr>
              <a:t>бюджета</a:t>
            </a:r>
          </a:p>
          <a:p>
            <a:pPr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 </a:t>
            </a:r>
            <a:endParaRPr lang="ru-RU" sz="4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Задачи</a:t>
            </a:r>
            <a:r>
              <a:rPr lang="ru-RU" sz="4400" dirty="0" smtClean="0">
                <a:solidFill>
                  <a:srgbClr val="002060"/>
                </a:solidFill>
              </a:rPr>
              <a:t> :</a:t>
            </a:r>
            <a:endParaRPr lang="ru-RU" sz="4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4400" dirty="0" smtClean="0">
                <a:solidFill>
                  <a:srgbClr val="002060"/>
                </a:solidFill>
              </a:rPr>
              <a:t>изучение </a:t>
            </a:r>
            <a:r>
              <a:rPr lang="ru-RU" sz="4400" dirty="0">
                <a:solidFill>
                  <a:srgbClr val="002060"/>
                </a:solidFill>
              </a:rPr>
              <a:t>общественного мнения с целью осведомленности о нормах законодательных документов, а также доступа к бесплатным юридическим услугам: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>
                <a:solidFill>
                  <a:srgbClr val="002060"/>
                </a:solidFill>
              </a:rPr>
              <a:t>изучение </a:t>
            </a:r>
            <a:r>
              <a:rPr lang="ru-RU" sz="4400" dirty="0">
                <a:solidFill>
                  <a:srgbClr val="002060"/>
                </a:solidFill>
              </a:rPr>
              <a:t>общественного мнения среди отдельных категорий с целью осведомленности о доступе к бесплатным юридическим услугам за счет государственного бюджета;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>
                <a:solidFill>
                  <a:srgbClr val="002060"/>
                </a:solidFill>
              </a:rPr>
              <a:t>изучение </a:t>
            </a:r>
            <a:r>
              <a:rPr lang="ru-RU" sz="4400" dirty="0">
                <a:solidFill>
                  <a:srgbClr val="002060"/>
                </a:solidFill>
              </a:rPr>
              <a:t>мнения среди сотрудников </a:t>
            </a:r>
            <a:r>
              <a:rPr lang="ru-RU" sz="4400" dirty="0" err="1">
                <a:solidFill>
                  <a:srgbClr val="002060"/>
                </a:solidFill>
              </a:rPr>
              <a:t>адвакатуры</a:t>
            </a:r>
            <a:r>
              <a:rPr lang="ru-RU" sz="4400" dirty="0">
                <a:solidFill>
                  <a:srgbClr val="002060"/>
                </a:solidFill>
              </a:rPr>
              <a:t>, правоохранительных органов, судов, юстиции и т.д. по оказанию юридической помощи отдельным категориям населения указанных в ст. 6 Закона «Об адвокатской деятельности»;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>
                <a:solidFill>
                  <a:srgbClr val="002060"/>
                </a:solidFill>
              </a:rPr>
              <a:t>выявление </a:t>
            </a:r>
            <a:r>
              <a:rPr lang="ru-RU" sz="4400" dirty="0">
                <a:solidFill>
                  <a:srgbClr val="002060"/>
                </a:solidFill>
              </a:rPr>
              <a:t>круга проблем по оказанию бесплатной юридической помощи среди различных категорий населения;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>
                <a:solidFill>
                  <a:srgbClr val="002060"/>
                </a:solidFill>
              </a:rPr>
              <a:t>выработка </a:t>
            </a:r>
            <a:r>
              <a:rPr lang="ru-RU" sz="4400" dirty="0">
                <a:solidFill>
                  <a:srgbClr val="002060"/>
                </a:solidFill>
              </a:rPr>
              <a:t>предложений и мнений по оказанию бесплатной юридической помощи среди различных категорий </a:t>
            </a:r>
            <a:r>
              <a:rPr lang="ru-RU" sz="4400" dirty="0" smtClean="0">
                <a:solidFill>
                  <a:srgbClr val="002060"/>
                </a:solidFill>
              </a:rPr>
              <a:t>населения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3184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Вывод -1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032" y="1071546"/>
            <a:ext cx="8712968" cy="48114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3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Оценивая </a:t>
            </a:r>
            <a:r>
              <a:rPr lang="ru-RU" sz="3500" b="1" dirty="0">
                <a:solidFill>
                  <a:srgbClr val="002060"/>
                </a:solidFill>
              </a:rPr>
              <a:t>состояние правовой </a:t>
            </a:r>
            <a:r>
              <a:rPr lang="ru-RU" sz="3500" b="1" dirty="0" smtClean="0">
                <a:solidFill>
                  <a:srgbClr val="002060"/>
                </a:solidFill>
              </a:rPr>
              <a:t>культуры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населения </a:t>
            </a:r>
            <a:r>
              <a:rPr lang="ru-RU" sz="3500" b="1" dirty="0">
                <a:solidFill>
                  <a:srgbClr val="002060"/>
                </a:solidFill>
              </a:rPr>
              <a:t>области, можно говорить </a:t>
            </a:r>
            <a:r>
              <a:rPr lang="ru-RU" sz="3500" b="1" dirty="0" smtClean="0">
                <a:solidFill>
                  <a:srgbClr val="002060"/>
                </a:solidFill>
              </a:rPr>
              <a:t>о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доминировании </a:t>
            </a:r>
            <a:r>
              <a:rPr lang="ru-RU" sz="3500" b="1" dirty="0">
                <a:solidFill>
                  <a:srgbClr val="002060"/>
                </a:solidFill>
              </a:rPr>
              <a:t>ментальных установок </a:t>
            </a:r>
            <a:r>
              <a:rPr lang="ru-RU" sz="3500" b="1" dirty="0" smtClean="0">
                <a:solidFill>
                  <a:srgbClr val="002060"/>
                </a:solidFill>
              </a:rPr>
              <a:t>и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отсутствии </a:t>
            </a:r>
            <a:r>
              <a:rPr lang="ru-RU" sz="3500" b="1" dirty="0">
                <a:solidFill>
                  <a:srgbClr val="002060"/>
                </a:solidFill>
              </a:rPr>
              <a:t>поведенческих механизмов </a:t>
            </a:r>
            <a:r>
              <a:rPr lang="ru-RU" sz="3500" b="1" dirty="0" smtClean="0">
                <a:solidFill>
                  <a:srgbClr val="002060"/>
                </a:solidFill>
              </a:rPr>
              <a:t>защиты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своих </a:t>
            </a:r>
            <a:r>
              <a:rPr lang="ru-RU" sz="3500" b="1" dirty="0">
                <a:solidFill>
                  <a:srgbClr val="002060"/>
                </a:solidFill>
              </a:rPr>
              <a:t>прав посредством обращения </a:t>
            </a:r>
            <a:r>
              <a:rPr lang="ru-RU" sz="3500" b="1" dirty="0" smtClean="0">
                <a:solidFill>
                  <a:srgbClr val="002060"/>
                </a:solidFill>
              </a:rPr>
              <a:t>к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юридическим </a:t>
            </a:r>
            <a:r>
              <a:rPr lang="ru-RU" sz="3500" b="1" dirty="0">
                <a:solidFill>
                  <a:srgbClr val="002060"/>
                </a:solidFill>
              </a:rPr>
              <a:t>услугам. И потребители </a:t>
            </a:r>
            <a:r>
              <a:rPr lang="ru-RU" sz="3500" b="1" dirty="0" smtClean="0">
                <a:solidFill>
                  <a:srgbClr val="002060"/>
                </a:solidFill>
              </a:rPr>
              <a:t>юридических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услуг</a:t>
            </a:r>
            <a:r>
              <a:rPr lang="ru-RU" sz="3500" b="1" dirty="0">
                <a:solidFill>
                  <a:srgbClr val="002060"/>
                </a:solidFill>
              </a:rPr>
              <a:t>, и прочие граждане в большинстве </a:t>
            </a:r>
            <a:r>
              <a:rPr lang="ru-RU" sz="3500" b="1" dirty="0" smtClean="0">
                <a:solidFill>
                  <a:srgbClr val="002060"/>
                </a:solidFill>
              </a:rPr>
              <a:t>своем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полагают</a:t>
            </a:r>
            <a:r>
              <a:rPr lang="ru-RU" sz="3500" b="1" dirty="0">
                <a:solidFill>
                  <a:srgbClr val="002060"/>
                </a:solidFill>
              </a:rPr>
              <a:t>, что  не всегда и не во всем </a:t>
            </a:r>
            <a:r>
              <a:rPr lang="ru-RU" sz="3500" b="1" dirty="0" smtClean="0">
                <a:solidFill>
                  <a:srgbClr val="002060"/>
                </a:solidFill>
              </a:rPr>
              <a:t>необходимо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следовать </a:t>
            </a:r>
            <a:r>
              <a:rPr lang="ru-RU" sz="3500" b="1" dirty="0">
                <a:solidFill>
                  <a:srgbClr val="002060"/>
                </a:solidFill>
              </a:rPr>
              <a:t>букве закона, даже не зная основных </a:t>
            </a:r>
            <a:r>
              <a:rPr lang="ru-RU" sz="3500" b="1" dirty="0" smtClean="0">
                <a:solidFill>
                  <a:srgbClr val="002060"/>
                </a:solidFill>
              </a:rPr>
              <a:t>глав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законодательных </a:t>
            </a:r>
            <a:r>
              <a:rPr lang="ru-RU" sz="3500" b="1" dirty="0">
                <a:solidFill>
                  <a:srgbClr val="002060"/>
                </a:solidFill>
              </a:rPr>
              <a:t>документов.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7472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Вывод-2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28641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Существующие в массовом сознании граждан (в нашем случае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респондентов) стереотипы формируют их поведение. В случае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нарушения своих прав менее половины жителей обследованных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регионов намерены обратиться за помощью к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профессиональному юристу. 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Потребность в обращении к услугам юристов формируется, как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правило, при заключении договоров и оформлении заявлений в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суд, жалоб, запросов. По данным направлениям правовые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консультации ограничиваются скорее формальными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рекомендациями относительно формулировок и правил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заполнения соответствующих документов.</a:t>
            </a:r>
          </a:p>
          <a:p>
            <a:pPr>
              <a:buNone/>
            </a:pPr>
            <a:r>
              <a:rPr lang="ru-RU" sz="7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7100" b="1" dirty="0" smtClean="0">
                <a:solidFill>
                  <a:srgbClr val="FF0000"/>
                </a:solidFill>
                <a:latin typeface="+mj-lt"/>
              </a:rPr>
              <a:t>Формальный подход к своему делу является следствием низкой</a:t>
            </a:r>
          </a:p>
          <a:p>
            <a:pPr>
              <a:buNone/>
            </a:pPr>
            <a:r>
              <a:rPr lang="ru-RU" sz="7100" b="1" dirty="0" smtClean="0">
                <a:solidFill>
                  <a:srgbClr val="FF0000"/>
                </a:solidFill>
                <a:latin typeface="+mj-lt"/>
              </a:rPr>
              <a:t>о</a:t>
            </a:r>
            <a:r>
              <a:rPr lang="ru-RU" sz="7100" b="1" dirty="0" smtClean="0">
                <a:solidFill>
                  <a:srgbClr val="FF0000"/>
                </a:solidFill>
                <a:latin typeface="+mj-lt"/>
              </a:rPr>
              <a:t>платы работников по оказанию БЮП. </a:t>
            </a:r>
            <a:endParaRPr lang="ru-RU" sz="7100" dirty="0" smtClean="0">
              <a:solidFill>
                <a:srgbClr val="FF0000"/>
              </a:solidFill>
              <a:latin typeface="+mj-lt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Вывод 3:</a:t>
            </a:r>
            <a:endParaRPr lang="ru-RU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Удовлетворенность населения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качеством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оказания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услуг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существенно различается.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Положительные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отзывы звучат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в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адрес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органов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местной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исполнительной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власти, </a:t>
            </a:r>
            <a:r>
              <a:rPr lang="ru-RU" sz="4000" b="1" dirty="0">
                <a:solidFill>
                  <a:srgbClr val="FF0000"/>
                </a:solidFill>
              </a:rPr>
              <a:t>нежели </a:t>
            </a:r>
            <a:r>
              <a:rPr lang="ru-RU" sz="4000" b="1" dirty="0" smtClean="0">
                <a:solidFill>
                  <a:srgbClr val="FF0000"/>
                </a:solidFill>
              </a:rPr>
              <a:t>в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адрес </a:t>
            </a:r>
            <a:r>
              <a:rPr lang="ru-RU" sz="4000" b="1" dirty="0">
                <a:solidFill>
                  <a:srgbClr val="FF0000"/>
                </a:solidFill>
              </a:rPr>
              <a:t>адвокатов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chemeClr val="accent6">
                    <a:lumMod val="50000"/>
                  </a:schemeClr>
                </a:solidFill>
              </a:rPr>
              <a:t>Рекомендации: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55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Сегодня назрела острая необходимость инициировать реформу всей адвокатской деятельности.</a:t>
            </a:r>
          </a:p>
          <a:p>
            <a:pPr lvl="0">
              <a:buFont typeface="Wingdings" pitchFamily="2" charset="2"/>
              <a:buChar char="v"/>
            </a:pPr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Координацию и контроль за управлением в сфере оказания бесплатной правовой помощи, оплачиваемой за счет государства, можно осуществлять посредством структур, состоящих из представителей государственных органов, адвокатуры и гражданского общества (НПО и другие правозащитные институты).</a:t>
            </a:r>
          </a:p>
          <a:p>
            <a:pPr lvl="0">
              <a:buFont typeface="Wingdings" pitchFamily="2" charset="2"/>
              <a:buChar char="v"/>
            </a:pPr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Здесь значительную помощь могут оказывать неправительственные организации (НПО), оказывающие правовую помощь населению в виде консультирования и представления интересов граждан в различных инстанциях.</a:t>
            </a:r>
          </a:p>
          <a:p>
            <a:pPr lvl="0">
              <a:buFont typeface="Wingdings" pitchFamily="2" charset="2"/>
              <a:buChar char="v"/>
            </a:pPr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В рамках решения данной задачи целесообразно усилить координацию и контроль госрасходов по оказанию юридической помощи, а также усилить взаимодействие  государственных, правоохранительных, правозащитных организаций для охвата различных целевых аудиторий потенциальных получателей услуг.</a:t>
            </a:r>
          </a:p>
          <a:p>
            <a:pPr lvl="0">
              <a:buFont typeface="Wingdings" pitchFamily="2" charset="2"/>
              <a:buChar char="v"/>
            </a:pPr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Повышение уровня правовой культуры граждан – должно стать результатом такого взаимодействия.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Мини-проект </a:t>
            </a:r>
            <a:r>
              <a:rPr lang="en-US" sz="5400" b="1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Равное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</a:rPr>
              <a:t>право на защиту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r>
              <a:rPr lang="en-US" sz="5400" b="1" dirty="0" smtClean="0">
                <a:solidFill>
                  <a:schemeClr val="accent6">
                    <a:lumMod val="50000"/>
                  </a:schemeClr>
                </a:solidFill>
              </a:rPr>
              <a:t>” </a:t>
            </a:r>
            <a:endParaRPr lang="ru-RU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Цель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у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лучшить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доступ к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правосудию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уязвимых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групп населения.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Привлечь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внимание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общественности и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лиц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принимающих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решения к проблеме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не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эффективного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оказания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юридических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услуг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, с целью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инициирования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реформы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адвокатской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>
                <a:solidFill>
                  <a:schemeClr val="accent6">
                    <a:lumMod val="50000"/>
                  </a:schemeClr>
                </a:solidFill>
              </a:rPr>
              <a:t>Задачи проекта: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42984"/>
            <a:ext cx="8712968" cy="552637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Обучить представителей НПО занимающихся правами инвалидов, женщин, детей и молодежи,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оралманов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, методам защиты прав своих фокусных групп, в случае отказа или не эффективного оказания БЮП через привлечение внимания к проблеме неэффективной системы защиты прав уязвимых групп населения.</a:t>
            </a:r>
          </a:p>
          <a:p>
            <a:pPr lvl="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Через проведение круглых столов с представителями государственных органов, адвокатского сообщества и общественности разъяснить актуальность проблемы и необходимость не просто вносить поправки в закон, а реформировать всю систему адвокатуры. Тем более это актуально когда идет уголовно-исполнительная реформа.</a:t>
            </a:r>
          </a:p>
          <a:p>
            <a:pPr lvl="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Через проведение общественных слушаний собрать предложения по улучшению системы БЮП, а так же сбора подписей под обращением в министерство юстиции, и к депутатам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мажилиса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парламента с просьбой внести в график рассмотрения парламентом вопроса о реформе адвокатской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926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              Общественное объединение «Талдыкорганский правозащитный центр» </vt:lpstr>
      <vt:lpstr>Общая информация по исследованиям </vt:lpstr>
      <vt:lpstr>Цели и задачи исследования</vt:lpstr>
      <vt:lpstr>Вывод -1</vt:lpstr>
      <vt:lpstr>Вывод-2</vt:lpstr>
      <vt:lpstr>Вывод 3:</vt:lpstr>
      <vt:lpstr>Рекомендации: </vt:lpstr>
      <vt:lpstr>Мини-проект “Равное право на защиту!” </vt:lpstr>
      <vt:lpstr>Задачи проекта:  </vt:lpstr>
      <vt:lpstr>Круглый стол был проведен совместно с КНПК, представители которого являются депутатами мажилиса парламента. Привлечь внимание депутатов от КНПК к данной проблеме. Разъяснили и обсудили актуальность проблемы доступа  уязвимых слоев населения к бесплатной  юридической помощи  и выработали  рекомендации по решению  этого вопроса с участием  специалистов  в этой области и заинтересованных лиц. </vt:lpstr>
      <vt:lpstr>Слайд 11</vt:lpstr>
      <vt:lpstr>Результаты проекта:</vt:lpstr>
      <vt:lpstr>Спасибо за внимание!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объединение «Талдыкорганский правозащитный центр»</dc:title>
  <dc:creator>LEX</dc:creator>
  <cp:lastModifiedBy>rkenzhetayeva</cp:lastModifiedBy>
  <cp:revision>19</cp:revision>
  <dcterms:created xsi:type="dcterms:W3CDTF">2015-03-18T12:07:13Z</dcterms:created>
  <dcterms:modified xsi:type="dcterms:W3CDTF">2015-03-19T06:33:09Z</dcterms:modified>
</cp:coreProperties>
</file>