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955" y="685799"/>
            <a:ext cx="10353902" cy="1503609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Общественное объединение «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Отандастар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»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Деятельность ОО «</a:t>
            </a:r>
            <a:r>
              <a:rPr lang="ru-RU" sz="2400" b="1" dirty="0" err="1" smtClean="0">
                <a:solidFill>
                  <a:schemeClr val="bg1"/>
                </a:solidFill>
              </a:rPr>
              <a:t>Отандастар</a:t>
            </a:r>
            <a:r>
              <a:rPr lang="ru-RU" sz="2400" b="1" dirty="0" smtClean="0">
                <a:solidFill>
                  <a:schemeClr val="bg1"/>
                </a:solidFill>
              </a:rPr>
              <a:t>» в рамках проекта ФЕЦА «Усиление сети НПО по продвижению прав </a:t>
            </a:r>
            <a:r>
              <a:rPr lang="ru-RU" sz="2400" b="1" dirty="0" smtClean="0">
                <a:solidFill>
                  <a:schemeClr val="bg1"/>
                </a:solidFill>
              </a:rPr>
              <a:t>человека»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2013 </a:t>
            </a:r>
            <a:r>
              <a:rPr lang="ru-RU" sz="2400" b="1" dirty="0" smtClean="0">
                <a:solidFill>
                  <a:schemeClr val="bg1"/>
                </a:solidFill>
              </a:rPr>
              <a:t>г . – 2015 г.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741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3785" y="223725"/>
            <a:ext cx="8794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Исследование «Женщина и бытовое насилие»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2886" y="1339403"/>
            <a:ext cx="1021294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chemeClr val="bg1"/>
                </a:solidFill>
              </a:rPr>
              <a:t>Период проведения: </a:t>
            </a:r>
            <a:r>
              <a:rPr lang="ru-RU" dirty="0" smtClean="0">
                <a:solidFill>
                  <a:schemeClr val="bg1"/>
                </a:solidFill>
              </a:rPr>
              <a:t>ноябрь 2013г.- март 2014г.</a:t>
            </a:r>
          </a:p>
          <a:p>
            <a:r>
              <a:rPr lang="ru-RU" b="1" u="sng" dirty="0" smtClean="0">
                <a:solidFill>
                  <a:schemeClr val="bg1"/>
                </a:solidFill>
              </a:rPr>
              <a:t>Место проведения: </a:t>
            </a:r>
            <a:r>
              <a:rPr lang="ru-RU" dirty="0" smtClean="0">
                <a:solidFill>
                  <a:schemeClr val="bg1"/>
                </a:solidFill>
              </a:rPr>
              <a:t>с. </a:t>
            </a:r>
            <a:r>
              <a:rPr lang="ru-RU" dirty="0" err="1" smtClean="0">
                <a:solidFill>
                  <a:schemeClr val="bg1"/>
                </a:solidFill>
              </a:rPr>
              <a:t>Сарыкемер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Байзакского</a:t>
            </a:r>
            <a:r>
              <a:rPr lang="ru-RU" dirty="0" smtClean="0">
                <a:solidFill>
                  <a:schemeClr val="bg1"/>
                </a:solidFill>
              </a:rPr>
              <a:t> района </a:t>
            </a:r>
            <a:r>
              <a:rPr lang="ru-RU" dirty="0" err="1" smtClean="0">
                <a:solidFill>
                  <a:schemeClr val="bg1"/>
                </a:solidFill>
              </a:rPr>
              <a:t>Жамбылской</a:t>
            </a:r>
            <a:r>
              <a:rPr lang="ru-RU" dirty="0" smtClean="0">
                <a:solidFill>
                  <a:schemeClr val="bg1"/>
                </a:solidFill>
              </a:rPr>
              <a:t> области.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u="sng" dirty="0" smtClean="0">
                <a:solidFill>
                  <a:schemeClr val="bg1"/>
                </a:solidFill>
              </a:rPr>
              <a:t>Результаты исследования: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38,3% женщин из 60 опрошенных испытывали бытовое насилие со стороны мужа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chemeClr val="bg1"/>
                </a:solidFill>
              </a:rPr>
              <a:t>б</a:t>
            </a:r>
            <a:r>
              <a:rPr lang="ru-RU" dirty="0" smtClean="0">
                <a:solidFill>
                  <a:schemeClr val="bg1"/>
                </a:solidFill>
              </a:rPr>
              <a:t>олее половины опрошенных (61,6%) отметили, что женщины из их окружения испытывали на себе бытовое насилие.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В ходе исследования выявлено: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Субъекты исполнения Закона «О профилактике бытового насилия</a:t>
            </a:r>
            <a:r>
              <a:rPr lang="ru-RU" dirty="0">
                <a:solidFill>
                  <a:schemeClr val="bg1"/>
                </a:solidFill>
              </a:rPr>
              <a:t>»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не в полной мере занимаются профилактикой бытового насилия среди населения.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Ни один из сотрудников государственных органов </a:t>
            </a:r>
            <a:r>
              <a:rPr lang="ru-RU" dirty="0" err="1" smtClean="0">
                <a:solidFill>
                  <a:schemeClr val="bg1"/>
                </a:solidFill>
              </a:rPr>
              <a:t>Байзакского</a:t>
            </a:r>
            <a:r>
              <a:rPr lang="ru-RU" dirty="0" smtClean="0">
                <a:solidFill>
                  <a:schemeClr val="bg1"/>
                </a:solidFill>
              </a:rPr>
              <a:t> района (субъектов исполнения Закона) не проходил специализированных тренингов по профилактике бытового насилия в отношении женщин.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Сотрудник по защите женщин от насилия не имеет отдельного кабинета для соблюдения конфиденциальности.</a:t>
            </a:r>
          </a:p>
          <a:p>
            <a:r>
              <a:rPr lang="ru-RU" b="1" u="sng" dirty="0" smtClean="0">
                <a:solidFill>
                  <a:schemeClr val="bg1"/>
                </a:solidFill>
              </a:rPr>
              <a:t>Анализ результатов исследования</a:t>
            </a:r>
            <a:r>
              <a:rPr lang="ru-RU" b="1" u="sng" dirty="0">
                <a:solidFill>
                  <a:schemeClr val="bg1"/>
                </a:solidFill>
              </a:rPr>
              <a:t>:</a:t>
            </a:r>
            <a:endParaRPr lang="ru-RU" b="1" u="sng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- Низкая информированность женщин о своих правах и о государственных органах, занимающихся защитой и поддержкой женщин, подвергающихся бытовому насилию.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53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0829" y="178464"/>
            <a:ext cx="10165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РЕКОМЕНДАЦИИ 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по результатам исследования «Женщина и бытовое насилие»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7584" y="1094704"/>
            <a:ext cx="102773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600" b="1" dirty="0" smtClean="0">
                <a:solidFill>
                  <a:schemeClr val="bg1"/>
                </a:solidFill>
              </a:rPr>
              <a:t>Обязать субъекты исполнения Закона «О профилактике бытового насилия» обучить сотрудников, ответственных за работу по профилактике бытового насилия на специальных тренингах для полного представления ими применимых в конкретном случае бытового насилия положения законодательства, знаний обо всех формах насилия, которому подвергаются женщины.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solidFill>
                  <a:schemeClr val="bg1"/>
                </a:solidFill>
              </a:rPr>
              <a:t>Выделить отдельный кабинет инспектору по защите прав женщин от насилия РОВД </a:t>
            </a:r>
            <a:r>
              <a:rPr lang="ru-RU" sz="1600" b="1" dirty="0" err="1" smtClean="0">
                <a:solidFill>
                  <a:schemeClr val="bg1"/>
                </a:solidFill>
              </a:rPr>
              <a:t>Байзакского</a:t>
            </a:r>
            <a:r>
              <a:rPr lang="ru-RU" sz="1600" b="1" dirty="0" smtClean="0">
                <a:solidFill>
                  <a:schemeClr val="bg1"/>
                </a:solidFill>
              </a:rPr>
              <a:t> района для конфиденциальной работы с женщинами подвергшимися бытовому насилию.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solidFill>
                  <a:schemeClr val="bg1"/>
                </a:solidFill>
              </a:rPr>
              <a:t>Провести большую кампанию по информированию населения по правам женщин  и информированию населения о государственных структурах, оказывающих поддержку лицам, подвергшимся бытовому насилию с указанием номеров телефонов и адресов месторасположения.</a:t>
            </a:r>
          </a:p>
          <a:p>
            <a:pPr marL="342900" indent="-342900">
              <a:buAutoNum type="arabicPeriod"/>
            </a:pPr>
            <a:r>
              <a:rPr lang="ru-RU" sz="1600" b="1" dirty="0" smtClean="0">
                <a:solidFill>
                  <a:schemeClr val="bg1"/>
                </a:solidFill>
              </a:rPr>
              <a:t>Внести в лоты государственного социального заказа </a:t>
            </a:r>
            <a:r>
              <a:rPr lang="ru-RU" sz="1600" b="1" dirty="0" err="1" smtClean="0">
                <a:solidFill>
                  <a:schemeClr val="bg1"/>
                </a:solidFill>
              </a:rPr>
              <a:t>акимата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Байзакского</a:t>
            </a:r>
            <a:r>
              <a:rPr lang="ru-RU" sz="1600" b="1" dirty="0" smtClean="0">
                <a:solidFill>
                  <a:schemeClr val="bg1"/>
                </a:solidFill>
              </a:rPr>
              <a:t> района </a:t>
            </a:r>
            <a:r>
              <a:rPr lang="ru-RU" sz="1600" b="1" dirty="0" err="1" smtClean="0">
                <a:solidFill>
                  <a:schemeClr val="bg1"/>
                </a:solidFill>
              </a:rPr>
              <a:t>Жамбылской</a:t>
            </a:r>
            <a:r>
              <a:rPr lang="ru-RU" sz="1600" b="1" dirty="0" smtClean="0">
                <a:solidFill>
                  <a:schemeClr val="bg1"/>
                </a:solidFill>
              </a:rPr>
              <a:t> области лот по профилактике бытового насилия. </a:t>
            </a:r>
          </a:p>
          <a:p>
            <a:endParaRPr lang="ru-RU" sz="1600" b="1" dirty="0">
              <a:solidFill>
                <a:schemeClr val="bg1"/>
              </a:solidFill>
            </a:endParaRPr>
          </a:p>
          <a:p>
            <a:r>
              <a:rPr lang="ru-RU" sz="1600" b="1" dirty="0" smtClean="0">
                <a:solidFill>
                  <a:schemeClr val="bg1"/>
                </a:solidFill>
              </a:rPr>
              <a:t>По результатам исследования 28 мая 2014 г. был проведен круглый стол  и приняты рекомендации: 1. при проведении сходов жителей в селах </a:t>
            </a:r>
            <a:r>
              <a:rPr lang="ru-RU" sz="1600" b="1" dirty="0" err="1" smtClean="0">
                <a:solidFill>
                  <a:schemeClr val="bg1"/>
                </a:solidFill>
              </a:rPr>
              <a:t>Байзакского</a:t>
            </a:r>
            <a:r>
              <a:rPr lang="ru-RU" sz="1600" b="1" dirty="0" smtClean="0">
                <a:solidFill>
                  <a:schemeClr val="bg1"/>
                </a:solidFill>
              </a:rPr>
              <a:t> района</a:t>
            </a:r>
            <a:r>
              <a:rPr lang="ru-RU" sz="1600" b="1" dirty="0">
                <a:solidFill>
                  <a:schemeClr val="bg1"/>
                </a:solidFill>
              </a:rPr>
              <a:t> участием </a:t>
            </a:r>
            <a:r>
              <a:rPr lang="ru-RU" sz="1600" b="1" dirty="0" err="1">
                <a:solidFill>
                  <a:schemeClr val="bg1"/>
                </a:solidFill>
              </a:rPr>
              <a:t>акимов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</a:rPr>
              <a:t>с/о привлекать участковых полицейских для проведения бесед по профилактике бытового насилия среди населения. 2. Центру формирования здорового образа жизни </a:t>
            </a:r>
            <a:r>
              <a:rPr lang="ru-RU" sz="1600" b="1" dirty="0" err="1" smtClean="0">
                <a:solidFill>
                  <a:schemeClr val="bg1"/>
                </a:solidFill>
              </a:rPr>
              <a:t>Байзакского</a:t>
            </a:r>
            <a:r>
              <a:rPr lang="ru-RU" sz="1600" b="1" dirty="0" smtClean="0">
                <a:solidFill>
                  <a:schemeClr val="bg1"/>
                </a:solidFill>
              </a:rPr>
              <a:t> района составить график проведения встреч психологов Центра с сотрудниками государственных органов.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73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9922" y="201279"/>
            <a:ext cx="8706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Проект «Мы и бытовое насилие»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633" y="829399"/>
            <a:ext cx="11495315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+mj-lt"/>
              </a:rPr>
              <a:t>Проект осуществлялся в тесном сотрудничестве с государственными органами и бюджетными организациями </a:t>
            </a:r>
            <a:r>
              <a:rPr lang="ru-RU" sz="1600" b="1" dirty="0" err="1" smtClean="0">
                <a:solidFill>
                  <a:schemeClr val="bg1"/>
                </a:solidFill>
                <a:latin typeface="+mj-lt"/>
              </a:rPr>
              <a:t>Байзакского</a:t>
            </a:r>
            <a:r>
              <a:rPr lang="ru-RU" sz="1600" b="1" dirty="0" smtClean="0">
                <a:solidFill>
                  <a:schemeClr val="bg1"/>
                </a:solidFill>
                <a:latin typeface="+mj-lt"/>
              </a:rPr>
              <a:t> района: районным отделом внутренних дел, отделом образования, отделом занятости и социальных программ, филиалом Центра формирования здорового образа жизни, районной поликлиникой.</a:t>
            </a:r>
          </a:p>
          <a:p>
            <a:endParaRPr lang="ru-RU" sz="1600" b="1" dirty="0">
              <a:solidFill>
                <a:schemeClr val="bg1"/>
              </a:solidFill>
              <a:latin typeface="+mj-lt"/>
            </a:endParaRPr>
          </a:p>
          <a:p>
            <a:r>
              <a:rPr lang="ru-RU" sz="1600" b="1" u="sng" dirty="0" smtClean="0">
                <a:solidFill>
                  <a:schemeClr val="bg1"/>
                </a:solidFill>
                <a:latin typeface="+mj-lt"/>
              </a:rPr>
              <a:t>Цель проекта: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+mj-lt"/>
              </a:rPr>
              <a:t> Укрепление межведомственного сотрудничества в сфере противодействия и профилактики бытового насилия </a:t>
            </a:r>
            <a:r>
              <a:rPr lang="ru-RU" sz="1600" b="1" dirty="0">
                <a:solidFill>
                  <a:schemeClr val="bg1"/>
                </a:solidFill>
                <a:latin typeface="+mj-lt"/>
              </a:rPr>
              <a:t>п</a:t>
            </a:r>
            <a:r>
              <a:rPr lang="ru-RU" sz="1600" b="1" dirty="0" smtClean="0">
                <a:solidFill>
                  <a:schemeClr val="bg1"/>
                </a:solidFill>
                <a:latin typeface="+mj-lt"/>
              </a:rPr>
              <a:t>ротив женщин через повышение профессионального потенциала специалистов, работающих  со случаями семейно-бытового насилия и повышения осведомленности населения о службах, оказывающих помощь женщинам в ситуации бытового насилия в </a:t>
            </a:r>
            <a:r>
              <a:rPr lang="ru-RU" sz="1600" b="1" dirty="0" err="1" smtClean="0">
                <a:solidFill>
                  <a:schemeClr val="bg1"/>
                </a:solidFill>
                <a:latin typeface="+mj-lt"/>
              </a:rPr>
              <a:t>Байзакском</a:t>
            </a:r>
            <a:r>
              <a:rPr lang="ru-RU" sz="1600" b="1" dirty="0" smtClean="0">
                <a:solidFill>
                  <a:schemeClr val="bg1"/>
                </a:solidFill>
                <a:latin typeface="+mj-lt"/>
              </a:rPr>
              <a:t> районе </a:t>
            </a:r>
            <a:r>
              <a:rPr lang="ru-RU" sz="1600" b="1" dirty="0" err="1" smtClean="0">
                <a:solidFill>
                  <a:schemeClr val="bg1"/>
                </a:solidFill>
                <a:latin typeface="+mj-lt"/>
              </a:rPr>
              <a:t>Жамбылской</a:t>
            </a:r>
            <a:r>
              <a:rPr lang="ru-RU" sz="1600" b="1" dirty="0" smtClean="0">
                <a:solidFill>
                  <a:schemeClr val="bg1"/>
                </a:solidFill>
                <a:latin typeface="+mj-lt"/>
              </a:rPr>
              <a:t> области</a:t>
            </a:r>
            <a:r>
              <a:rPr lang="ru-RU" sz="1600" b="1" dirty="0" smtClean="0">
                <a:solidFill>
                  <a:schemeClr val="bg1"/>
                </a:solidFill>
                <a:latin typeface="+mj-lt"/>
              </a:rPr>
              <a:t>.</a:t>
            </a:r>
          </a:p>
          <a:p>
            <a:endParaRPr lang="ru-RU" sz="1600" b="1" dirty="0" smtClean="0">
              <a:latin typeface="+mj-lt"/>
              <a:cs typeface="Arial" panose="020B0604020202020204" pitchFamily="34" charset="0"/>
            </a:endParaRPr>
          </a:p>
          <a:p>
            <a:r>
              <a:rPr lang="ru-RU" sz="1600" b="1" u="sng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Партнеры проекта :</a:t>
            </a:r>
          </a:p>
          <a:p>
            <a:endParaRPr lang="ru-RU" sz="1600" b="1" dirty="0" smtClean="0">
              <a:solidFill>
                <a:schemeClr val="bg1"/>
              </a:solidFill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Фонд Евразия Центральной Азии</a:t>
            </a:r>
          </a:p>
          <a:p>
            <a:pPr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ОЮЛ «Союз кризисных центров»</a:t>
            </a:r>
          </a:p>
          <a:p>
            <a:pPr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ОО «ЦПЖИ Сана </a:t>
            </a:r>
            <a:r>
              <a:rPr lang="ru-RU" sz="1600" b="1" dirty="0" err="1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сезим</a:t>
            </a:r>
            <a:r>
              <a:rPr lang="ru-RU" sz="16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»</a:t>
            </a:r>
          </a:p>
          <a:p>
            <a:pPr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РОВД </a:t>
            </a:r>
            <a:r>
              <a:rPr lang="ru-RU" sz="1600" b="1" dirty="0" err="1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Байзакого</a:t>
            </a:r>
            <a:r>
              <a:rPr lang="ru-RU" sz="16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района</a:t>
            </a:r>
          </a:p>
          <a:p>
            <a:pPr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ru-RU" sz="1600" b="1" dirty="0" err="1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соорганизатор</a:t>
            </a:r>
            <a:r>
              <a:rPr lang="ru-RU" sz="16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семинара-тренинга</a:t>
            </a:r>
          </a:p>
          <a:p>
            <a:pPr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Отдел занятости и социальных программ </a:t>
            </a:r>
            <a:r>
              <a:rPr lang="ru-RU" sz="1600" b="1" dirty="0" err="1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Байзакского</a:t>
            </a:r>
            <a:r>
              <a:rPr lang="ru-RU" sz="16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района</a:t>
            </a:r>
          </a:p>
          <a:p>
            <a:pPr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Районный отдел образования</a:t>
            </a:r>
          </a:p>
          <a:p>
            <a:pPr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Районная поликлиника</a:t>
            </a:r>
          </a:p>
          <a:p>
            <a:pPr>
              <a:buFont typeface="Wingdings" pitchFamily="2" charset="2"/>
              <a:buChar char="v"/>
            </a:pPr>
            <a:r>
              <a:rPr lang="ru-RU" sz="1600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Газета «Новый регион»</a:t>
            </a:r>
          </a:p>
          <a:p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2676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3493" y="772917"/>
            <a:ext cx="9892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 и результаты проекта 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2961" y="1606732"/>
            <a:ext cx="105025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 </a:t>
            </a:r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семинаре-тренинге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Профилактика бытового насилия и жестокого обращения в отношении женщин и детей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приняли участие 15 представителей государственных органов, бюджетных и общественных организаций.</a:t>
            </a:r>
          </a:p>
          <a:p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Тренер семинара-тренинга – председатель «Союза кризисных центров Казахстана» - </a:t>
            </a:r>
            <a:r>
              <a:rPr lang="ru-RU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Байсакова</a:t>
            </a:r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 З.М.</a:t>
            </a:r>
          </a:p>
          <a:p>
            <a:endParaRPr lang="ru-RU" b="1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Информационная </a:t>
            </a:r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кампания по профилактике бытового насилия в</a:t>
            </a:r>
          </a:p>
          <a:p>
            <a:r>
              <a:rPr lang="ru-RU" b="1" dirty="0">
                <a:solidFill>
                  <a:schemeClr val="bg1"/>
                </a:solidFill>
                <a:cs typeface="Arial" panose="020B0604020202020204" pitchFamily="34" charset="0"/>
              </a:rPr>
              <a:t>с</a:t>
            </a:r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. </a:t>
            </a:r>
            <a:r>
              <a:rPr lang="ru-RU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Сарыкемер</a:t>
            </a:r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 и с. </a:t>
            </a:r>
            <a:r>
              <a:rPr lang="ru-RU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Коктал</a:t>
            </a:r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Байзакского</a:t>
            </a:r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 района.</a:t>
            </a:r>
          </a:p>
          <a:p>
            <a:endParaRPr lang="ru-RU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Проведено 8 сходов жителей, 7 встреч с учителями, 1 встреча с учителями и учащимися, 1 встреча с учителями и родителями, 1 семинар для учащихся старших классов.</a:t>
            </a:r>
          </a:p>
          <a:p>
            <a:endParaRPr lang="ru-RU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5 участников семинара-тренинга приняли активное участие в проведении сходов жителей по профилактике бытового насилия. </a:t>
            </a:r>
            <a:endParaRPr lang="ru-RU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9016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7786" y="948690"/>
            <a:ext cx="1040852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Эдвокаси </a:t>
            </a:r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кампания по сбору подписей для выделения отдельного кабинета и телефонной линии для сотрудника по защите прав женщин от насилия </a:t>
            </a:r>
            <a:r>
              <a:rPr lang="ru-RU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Байзакского</a:t>
            </a:r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 РОВД для соблюдения конфиденциальности</a:t>
            </a:r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endParaRPr lang="ru-RU" b="1" dirty="0" smtClean="0">
              <a:solidFill>
                <a:schemeClr val="accent6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Более </a:t>
            </a:r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200 человек приняли участие на сходах жителей.</a:t>
            </a:r>
          </a:p>
          <a:p>
            <a:pPr>
              <a:buFont typeface="Wingdings" pitchFamily="2" charset="2"/>
              <a:buChar char="v"/>
            </a:pPr>
            <a:endParaRPr lang="ru-RU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Более 130 человек приняли участие на встречах с учителями и учащимися.</a:t>
            </a:r>
          </a:p>
          <a:p>
            <a:endParaRPr lang="ru-RU" b="1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endParaRPr lang="ru-RU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ПОД ОБРАЩЕНИЕМ ПОСТАВИЛИ СВОИ ПОДПИСИ: </a:t>
            </a:r>
          </a:p>
          <a:p>
            <a:endParaRPr lang="ru-RU" b="1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10 из 15 участников семинара-тренинга</a:t>
            </a:r>
          </a:p>
          <a:p>
            <a:pPr>
              <a:buFont typeface="Wingdings" pitchFamily="2" charset="2"/>
              <a:buChar char="v"/>
            </a:pPr>
            <a:endParaRPr lang="ru-RU" b="1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104 учителя </a:t>
            </a:r>
            <a:r>
              <a:rPr lang="ru-RU" b="1" dirty="0" err="1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Байзакского</a:t>
            </a:r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 района</a:t>
            </a:r>
          </a:p>
          <a:p>
            <a:pPr>
              <a:buFont typeface="Wingdings" pitchFamily="2" charset="2"/>
              <a:buChar char="v"/>
            </a:pPr>
            <a:endParaRPr lang="ru-RU" b="1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60 жителей с. </a:t>
            </a:r>
            <a:r>
              <a:rPr lang="ru-RU" b="1" dirty="0" err="1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Сарыкемер</a:t>
            </a:r>
            <a:endParaRPr lang="ru-RU" b="1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endParaRPr lang="ru-RU" b="1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4 представителя </a:t>
            </a:r>
            <a:r>
              <a:rPr lang="ru-RU" b="1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НПО</a:t>
            </a:r>
          </a:p>
          <a:p>
            <a:pPr>
              <a:buFont typeface="Wingdings" pitchFamily="2" charset="2"/>
              <a:buChar char="v"/>
            </a:pPr>
            <a:endParaRPr lang="ru-RU" b="1" dirty="0" smtClean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Вышло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 электронные статьи, 9 статей в областных газетах и одна в районной газете.</a:t>
            </a:r>
          </a:p>
          <a:p>
            <a:pPr>
              <a:buFont typeface="Wingdings" pitchFamily="2" charset="2"/>
              <a:buChar char="v"/>
            </a:pPr>
            <a:endParaRPr lang="ru-RU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97367" y="354905"/>
            <a:ext cx="9892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 и результаты проекта 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8170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7646" y="875764"/>
            <a:ext cx="997045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Принять участие на 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этапе  проекта ФЕЦА 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«Усиление 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сети НПО по продвижению прав человека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ru-RU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Принимать участие в мероприятиях ОЮЛ «Союз кризисных центров 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Казахстана»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Проводить постоянный </a:t>
            </a:r>
            <a:r>
              <a:rPr lang="ru-RU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фандрейзинг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63040" y="488071"/>
            <a:ext cx="88696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ПЛАНЫ НА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БУДУЩЕЕ</a:t>
            </a:r>
            <a:endParaRPr lang="ru-RU" sz="4000" b="1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2072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3931" y="2472744"/>
            <a:ext cx="82134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СПАСИБО ЗА ВНИМАНИЕ</a:t>
            </a: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9349" y="5917474"/>
            <a:ext cx="5403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ОО «</a:t>
            </a:r>
            <a:r>
              <a:rPr lang="ru-RU" b="1" dirty="0" err="1" smtClean="0">
                <a:solidFill>
                  <a:schemeClr val="bg1"/>
                </a:solidFill>
              </a:rPr>
              <a:t>Отандастар</a:t>
            </a:r>
            <a:r>
              <a:rPr lang="ru-RU" b="1" dirty="0" smtClean="0">
                <a:solidFill>
                  <a:schemeClr val="bg1"/>
                </a:solidFill>
              </a:rPr>
              <a:t>» 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ru-RU" b="1" dirty="0" smtClean="0">
                <a:solidFill>
                  <a:schemeClr val="bg1"/>
                </a:solidFill>
              </a:rPr>
              <a:t>27 марта 201</a:t>
            </a:r>
            <a:r>
              <a:rPr lang="ru-RU" dirty="0" smtClean="0">
                <a:solidFill>
                  <a:schemeClr val="bg1"/>
                </a:solidFill>
              </a:rPr>
              <a:t>5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946713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198</TotalTime>
  <Words>749</Words>
  <Application>Microsoft Office PowerPoint</Application>
  <PresentationFormat>Произвольный</PresentationFormat>
  <Paragraphs>81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Сектор</vt:lpstr>
      <vt:lpstr>Общественное объединение «Отандастар»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объединение «Отандастар»</dc:title>
  <dc:creator>User</dc:creator>
  <cp:lastModifiedBy>rkenzhetayeva</cp:lastModifiedBy>
  <cp:revision>23</cp:revision>
  <dcterms:created xsi:type="dcterms:W3CDTF">2015-03-19T01:48:39Z</dcterms:created>
  <dcterms:modified xsi:type="dcterms:W3CDTF">2015-03-19T08:15:12Z</dcterms:modified>
</cp:coreProperties>
</file>