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9" r:id="rId4"/>
    <p:sldId id="258" r:id="rId5"/>
    <p:sldId id="261" r:id="rId6"/>
    <p:sldId id="263" r:id="rId7"/>
    <p:sldId id="257" r:id="rId8"/>
    <p:sldId id="278" r:id="rId9"/>
    <p:sldId id="262" r:id="rId10"/>
    <p:sldId id="264" r:id="rId11"/>
    <p:sldId id="265" r:id="rId12"/>
    <p:sldId id="266" r:id="rId13"/>
    <p:sldId id="277" r:id="rId14"/>
    <p:sldId id="267" r:id="rId15"/>
    <p:sldId id="270" r:id="rId16"/>
    <p:sldId id="271" r:id="rId17"/>
    <p:sldId id="272" r:id="rId18"/>
    <p:sldId id="269" r:id="rId19"/>
    <p:sldId id="274" r:id="rId20"/>
    <p:sldId id="273" r:id="rId21"/>
    <p:sldId id="268" r:id="rId22"/>
    <p:sldId id="276" r:id="rId23"/>
    <p:sldId id="275" r:id="rId24"/>
    <p:sldId id="279" r:id="rId25"/>
    <p:sldId id="280" r:id="rId26"/>
    <p:sldId id="281" r:id="rId27"/>
    <p:sldId id="282" r:id="rId28"/>
    <p:sldId id="286" r:id="rId29"/>
    <p:sldId id="283" r:id="rId30"/>
    <p:sldId id="297" r:id="rId31"/>
    <p:sldId id="298" r:id="rId32"/>
    <p:sldId id="284" r:id="rId33"/>
    <p:sldId id="285" r:id="rId34"/>
    <p:sldId id="287" r:id="rId35"/>
    <p:sldId id="289" r:id="rId36"/>
    <p:sldId id="288" r:id="rId37"/>
    <p:sldId id="290" r:id="rId38"/>
    <p:sldId id="291" r:id="rId39"/>
    <p:sldId id="294" r:id="rId40"/>
    <p:sldId id="295" r:id="rId41"/>
    <p:sldId id="292" r:id="rId42"/>
    <p:sldId id="293" r:id="rId43"/>
    <p:sldId id="296" r:id="rId44"/>
    <p:sldId id="299" r:id="rId45"/>
    <p:sldId id="300" r:id="rId46"/>
    <p:sldId id="302" r:id="rId47"/>
    <p:sldId id="301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78" autoAdjust="0"/>
    <p:restoredTop sz="94660"/>
  </p:normalViewPr>
  <p:slideViewPr>
    <p:cSldViewPr>
      <p:cViewPr>
        <p:scale>
          <a:sx n="70" d="100"/>
          <a:sy n="70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A8DFD0-E7C1-4E4D-A4EB-69AB33E900E4}" type="doc">
      <dgm:prSet loTypeId="urn:microsoft.com/office/officeart/2011/layout/HexagonRadial" loCatId="officeonlin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97557C6-CBF3-483E-9A52-496273A9AAF9}">
      <dgm:prSet phldrT="[Text]" custT="1"/>
      <dgm:spPr/>
      <dgm:t>
        <a:bodyPr/>
        <a:lstStyle/>
        <a:p>
          <a:r>
            <a:rPr lang="ru-RU" sz="2000" b="1" baseline="0" dirty="0" smtClean="0"/>
            <a:t>Третий сектор</a:t>
          </a:r>
          <a:endParaRPr lang="en-US" sz="2000" b="1" baseline="0" dirty="0"/>
        </a:p>
      </dgm:t>
    </dgm:pt>
    <dgm:pt modelId="{B1A9FB4B-7822-406A-B6C9-9554B85D8DCE}" type="parTrans" cxnId="{C6CCA7FD-E583-4A0A-919A-46D3BEE1395F}">
      <dgm:prSet/>
      <dgm:spPr/>
      <dgm:t>
        <a:bodyPr/>
        <a:lstStyle/>
        <a:p>
          <a:endParaRPr lang="en-US"/>
        </a:p>
      </dgm:t>
    </dgm:pt>
    <dgm:pt modelId="{1E279B25-23D0-4B06-825B-5E3A9913522D}" type="sibTrans" cxnId="{C6CCA7FD-E583-4A0A-919A-46D3BEE1395F}">
      <dgm:prSet/>
      <dgm:spPr/>
      <dgm:t>
        <a:bodyPr/>
        <a:lstStyle/>
        <a:p>
          <a:endParaRPr lang="en-US"/>
        </a:p>
      </dgm:t>
    </dgm:pt>
    <dgm:pt modelId="{2AEDFC96-8DF2-488A-BA25-C5A069F86BEA}">
      <dgm:prSet phldrT="[Text]" custT="1"/>
      <dgm:spPr/>
      <dgm:t>
        <a:bodyPr/>
        <a:lstStyle/>
        <a:p>
          <a:r>
            <a:rPr lang="ru-RU" sz="1400" dirty="0" smtClean="0"/>
            <a:t>Незначительное привлечение средств от населения</a:t>
          </a:r>
          <a:endParaRPr lang="en-US" sz="1400" dirty="0"/>
        </a:p>
      </dgm:t>
    </dgm:pt>
    <dgm:pt modelId="{3FF92CDB-2E1D-4F5B-97BE-6C7DD2515A69}" type="parTrans" cxnId="{7E036659-7099-4195-9181-F46FFACE2511}">
      <dgm:prSet/>
      <dgm:spPr/>
      <dgm:t>
        <a:bodyPr/>
        <a:lstStyle/>
        <a:p>
          <a:endParaRPr lang="en-US"/>
        </a:p>
      </dgm:t>
    </dgm:pt>
    <dgm:pt modelId="{4629C846-A78C-4A39-9FE9-AF65048360E5}" type="sibTrans" cxnId="{7E036659-7099-4195-9181-F46FFACE2511}">
      <dgm:prSet/>
      <dgm:spPr/>
      <dgm:t>
        <a:bodyPr/>
        <a:lstStyle/>
        <a:p>
          <a:endParaRPr lang="en-US"/>
        </a:p>
      </dgm:t>
    </dgm:pt>
    <dgm:pt modelId="{3221DD9E-EDA7-42DD-95D7-3265DF71448C}">
      <dgm:prSet phldrT="[Text]" custT="1"/>
      <dgm:spPr/>
      <dgm:t>
        <a:bodyPr/>
        <a:lstStyle/>
        <a:p>
          <a:r>
            <a:rPr lang="ru-RU" sz="1600" dirty="0" smtClean="0"/>
            <a:t>Слабое доверие и поддержка со стороны населения</a:t>
          </a:r>
          <a:endParaRPr lang="en-US" sz="1600" dirty="0"/>
        </a:p>
      </dgm:t>
    </dgm:pt>
    <dgm:pt modelId="{51D50EAE-C654-463B-AB42-7226F854DE26}" type="parTrans" cxnId="{0FB1DB5F-3237-4816-9471-455B0EA0C255}">
      <dgm:prSet/>
      <dgm:spPr/>
      <dgm:t>
        <a:bodyPr/>
        <a:lstStyle/>
        <a:p>
          <a:endParaRPr lang="en-US"/>
        </a:p>
      </dgm:t>
    </dgm:pt>
    <dgm:pt modelId="{EAE76752-5CF3-4F0C-BB01-B144CCC79AFF}" type="sibTrans" cxnId="{0FB1DB5F-3237-4816-9471-455B0EA0C255}">
      <dgm:prSet/>
      <dgm:spPr/>
      <dgm:t>
        <a:bodyPr/>
        <a:lstStyle/>
        <a:p>
          <a:endParaRPr lang="en-US"/>
        </a:p>
      </dgm:t>
    </dgm:pt>
    <dgm:pt modelId="{FFB9ABC1-857C-411A-8592-4FB30C0B3F70}">
      <dgm:prSet phldrT="[Text]" custT="1"/>
      <dgm:spPr/>
      <dgm:t>
        <a:bodyPr/>
        <a:lstStyle/>
        <a:p>
          <a:r>
            <a:rPr lang="ru-RU" sz="1400" dirty="0" smtClean="0"/>
            <a:t>Низкий уровень участия бенефициариев в работе НПО</a:t>
          </a:r>
          <a:endParaRPr lang="en-US" sz="1400" dirty="0"/>
        </a:p>
      </dgm:t>
    </dgm:pt>
    <dgm:pt modelId="{2552B97E-AD56-4B82-B54B-772F0B6CA991}" type="parTrans" cxnId="{857181BB-AC9A-41A3-A612-9B3FE9AA0545}">
      <dgm:prSet/>
      <dgm:spPr/>
      <dgm:t>
        <a:bodyPr/>
        <a:lstStyle/>
        <a:p>
          <a:endParaRPr lang="en-US"/>
        </a:p>
      </dgm:t>
    </dgm:pt>
    <dgm:pt modelId="{2F3AC491-F8D6-4B4A-8896-34D31D901972}" type="sibTrans" cxnId="{857181BB-AC9A-41A3-A612-9B3FE9AA0545}">
      <dgm:prSet/>
      <dgm:spPr/>
      <dgm:t>
        <a:bodyPr/>
        <a:lstStyle/>
        <a:p>
          <a:endParaRPr lang="en-US"/>
        </a:p>
      </dgm:t>
    </dgm:pt>
    <dgm:pt modelId="{EB5A36C0-5B7A-451C-9BCF-B06CA2109C80}">
      <dgm:prSet phldrT="[Text]" custT="1"/>
      <dgm:spPr/>
      <dgm:t>
        <a:bodyPr/>
        <a:lstStyle/>
        <a:p>
          <a:r>
            <a:rPr lang="ru-RU" sz="1400" dirty="0" smtClean="0"/>
            <a:t>Непонимание деятельности НПО</a:t>
          </a:r>
          <a:endParaRPr lang="en-US" sz="1400" dirty="0"/>
        </a:p>
      </dgm:t>
    </dgm:pt>
    <dgm:pt modelId="{692F76BD-128E-4A48-B60C-7C59CC4C9994}" type="parTrans" cxnId="{9E72645B-61F0-4B96-9DA8-01694E6AC02F}">
      <dgm:prSet/>
      <dgm:spPr/>
      <dgm:t>
        <a:bodyPr/>
        <a:lstStyle/>
        <a:p>
          <a:endParaRPr lang="en-US"/>
        </a:p>
      </dgm:t>
    </dgm:pt>
    <dgm:pt modelId="{B810389B-D94F-4859-9A68-8541CCCDB426}" type="sibTrans" cxnId="{9E72645B-61F0-4B96-9DA8-01694E6AC02F}">
      <dgm:prSet/>
      <dgm:spPr/>
      <dgm:t>
        <a:bodyPr/>
        <a:lstStyle/>
        <a:p>
          <a:endParaRPr lang="en-US"/>
        </a:p>
      </dgm:t>
    </dgm:pt>
    <dgm:pt modelId="{7A2EE02D-17B7-45AC-9A79-DAE583936016}">
      <dgm:prSet phldrT="[Text]" custT="1"/>
      <dgm:spPr/>
      <dgm:t>
        <a:bodyPr/>
        <a:lstStyle/>
        <a:p>
          <a:r>
            <a:rPr lang="ru-RU" sz="1400" dirty="0" smtClean="0"/>
            <a:t>Сомнения в легитимности и прозрачности НПО</a:t>
          </a:r>
          <a:endParaRPr lang="en-US" sz="1400" dirty="0"/>
        </a:p>
      </dgm:t>
    </dgm:pt>
    <dgm:pt modelId="{5462FCE2-E5B3-4000-BAEA-13E284E8C5C7}" type="parTrans" cxnId="{3B5C66F2-B21A-40BA-A8E2-DF24771A7557}">
      <dgm:prSet/>
      <dgm:spPr/>
      <dgm:t>
        <a:bodyPr/>
        <a:lstStyle/>
        <a:p>
          <a:endParaRPr lang="en-US"/>
        </a:p>
      </dgm:t>
    </dgm:pt>
    <dgm:pt modelId="{8C6AF366-4517-4615-A0CD-E405E3F5372C}" type="sibTrans" cxnId="{3B5C66F2-B21A-40BA-A8E2-DF24771A7557}">
      <dgm:prSet/>
      <dgm:spPr/>
      <dgm:t>
        <a:bodyPr/>
        <a:lstStyle/>
        <a:p>
          <a:endParaRPr lang="en-US"/>
        </a:p>
      </dgm:t>
    </dgm:pt>
    <dgm:pt modelId="{C233BB1F-DF26-4766-B34E-4044A22951D9}">
      <dgm:prSet phldrT="[Text]" custT="1"/>
      <dgm:spPr/>
      <dgm:t>
        <a:bodyPr/>
        <a:lstStyle/>
        <a:p>
          <a:r>
            <a:rPr lang="ru-RU" sz="1600" dirty="0" smtClean="0"/>
            <a:t>Не развиты членские организации</a:t>
          </a:r>
          <a:endParaRPr lang="en-US" sz="1600" dirty="0"/>
        </a:p>
      </dgm:t>
    </dgm:pt>
    <dgm:pt modelId="{9CC9BC11-0EAE-42ED-B3B4-42F300AE646D}" type="parTrans" cxnId="{CEDF9DA5-CEBD-4224-AE7C-C86F74E6DD26}">
      <dgm:prSet/>
      <dgm:spPr/>
      <dgm:t>
        <a:bodyPr/>
        <a:lstStyle/>
        <a:p>
          <a:endParaRPr lang="en-US"/>
        </a:p>
      </dgm:t>
    </dgm:pt>
    <dgm:pt modelId="{BFB7B42D-AAC8-4ACF-B186-C5938D669F87}" type="sibTrans" cxnId="{CEDF9DA5-CEBD-4224-AE7C-C86F74E6DD26}">
      <dgm:prSet/>
      <dgm:spPr/>
      <dgm:t>
        <a:bodyPr/>
        <a:lstStyle/>
        <a:p>
          <a:endParaRPr lang="en-US"/>
        </a:p>
      </dgm:t>
    </dgm:pt>
    <dgm:pt modelId="{DFAC75CA-74C1-4160-8A8D-772F426C5101}" type="pres">
      <dgm:prSet presAssocID="{7DA8DFD0-E7C1-4E4D-A4EB-69AB33E900E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2D422E5-0547-48D9-9AC5-CAD1E1FCCB7D}" type="pres">
      <dgm:prSet presAssocID="{897557C6-CBF3-483E-9A52-496273A9AAF9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78A030A5-D781-45F6-A99F-B75B9BFB07B4}" type="pres">
      <dgm:prSet presAssocID="{2AEDFC96-8DF2-488A-BA25-C5A069F86BEA}" presName="Accent1" presStyleCnt="0"/>
      <dgm:spPr/>
    </dgm:pt>
    <dgm:pt modelId="{B93B1715-39D9-4AF0-B823-E3A41A232DF0}" type="pres">
      <dgm:prSet presAssocID="{2AEDFC96-8DF2-488A-BA25-C5A069F86BEA}" presName="Accent" presStyleLbl="bgShp" presStyleIdx="0" presStyleCnt="6"/>
      <dgm:spPr/>
    </dgm:pt>
    <dgm:pt modelId="{27392570-8868-4FF1-87C1-EB50D29F0C27}" type="pres">
      <dgm:prSet presAssocID="{2AEDFC96-8DF2-488A-BA25-C5A069F86BEA}" presName="Child1" presStyleLbl="node1" presStyleIdx="0" presStyleCnt="6" custScaleX="1205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E48FB8-8FC4-43EE-97CB-A2ED4B115D2B}" type="pres">
      <dgm:prSet presAssocID="{3221DD9E-EDA7-42DD-95D7-3265DF71448C}" presName="Accent2" presStyleCnt="0"/>
      <dgm:spPr/>
    </dgm:pt>
    <dgm:pt modelId="{E7E0104F-4E21-4F38-8200-6B3403932408}" type="pres">
      <dgm:prSet presAssocID="{3221DD9E-EDA7-42DD-95D7-3265DF71448C}" presName="Accent" presStyleLbl="bgShp" presStyleIdx="1" presStyleCnt="6"/>
      <dgm:spPr/>
    </dgm:pt>
    <dgm:pt modelId="{209AA0CA-441C-4B6D-B1AB-890B79FF1E29}" type="pres">
      <dgm:prSet presAssocID="{3221DD9E-EDA7-42DD-95D7-3265DF71448C}" presName="Child2" presStyleLbl="node1" presStyleIdx="1" presStyleCnt="6" custScaleX="125446" custLinFactNeighborX="17215" custLinFactNeighborY="80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921B5A-6F21-4B85-AA15-B10194BED799}" type="pres">
      <dgm:prSet presAssocID="{FFB9ABC1-857C-411A-8592-4FB30C0B3F70}" presName="Accent3" presStyleCnt="0"/>
      <dgm:spPr/>
    </dgm:pt>
    <dgm:pt modelId="{BDB2421F-21EE-4079-BEA9-AFCF9356ECFE}" type="pres">
      <dgm:prSet presAssocID="{FFB9ABC1-857C-411A-8592-4FB30C0B3F70}" presName="Accent" presStyleLbl="bgShp" presStyleIdx="2" presStyleCnt="6"/>
      <dgm:spPr/>
    </dgm:pt>
    <dgm:pt modelId="{44FE5C0C-3144-440B-A052-102D8B5A9211}" type="pres">
      <dgm:prSet presAssocID="{FFB9ABC1-857C-411A-8592-4FB30C0B3F70}" presName="Child3" presStyleLbl="node1" presStyleIdx="2" presStyleCnt="6" custScaleX="130040" custLinFactNeighborX="14643" custLinFactNeighborY="185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7DE6F2-AF95-4C24-8AF5-BCF96136D48C}" type="pres">
      <dgm:prSet presAssocID="{EB5A36C0-5B7A-451C-9BCF-B06CA2109C80}" presName="Accent4" presStyleCnt="0"/>
      <dgm:spPr/>
    </dgm:pt>
    <dgm:pt modelId="{4FAF2BBA-BA1E-4F0C-A346-A03E9B5B2C99}" type="pres">
      <dgm:prSet presAssocID="{EB5A36C0-5B7A-451C-9BCF-B06CA2109C80}" presName="Accent" presStyleLbl="bgShp" presStyleIdx="3" presStyleCnt="6"/>
      <dgm:spPr/>
    </dgm:pt>
    <dgm:pt modelId="{4E02B378-E604-4E6B-A207-CD4C1382F230}" type="pres">
      <dgm:prSet presAssocID="{EB5A36C0-5B7A-451C-9BCF-B06CA2109C80}" presName="Child4" presStyleLbl="node1" presStyleIdx="3" presStyleCnt="6" custScaleX="1192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149160-2832-456B-99E4-1D6B88D31A8F}" type="pres">
      <dgm:prSet presAssocID="{7A2EE02D-17B7-45AC-9A79-DAE583936016}" presName="Accent5" presStyleCnt="0"/>
      <dgm:spPr/>
    </dgm:pt>
    <dgm:pt modelId="{FF8EE139-88AD-4A3F-9168-259253C52659}" type="pres">
      <dgm:prSet presAssocID="{7A2EE02D-17B7-45AC-9A79-DAE583936016}" presName="Accent" presStyleLbl="bgShp" presStyleIdx="4" presStyleCnt="6"/>
      <dgm:spPr/>
    </dgm:pt>
    <dgm:pt modelId="{935C14E9-5361-44F2-8AF1-AADBE92CC360}" type="pres">
      <dgm:prSet presAssocID="{7A2EE02D-17B7-45AC-9A79-DAE583936016}" presName="Child5" presStyleLbl="node1" presStyleIdx="4" presStyleCnt="6" custScaleX="127332" custLinFactNeighborX="-22153" custLinFactNeighborY="126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57475-6EDC-4C04-87E9-59639DF2CF03}" type="pres">
      <dgm:prSet presAssocID="{C233BB1F-DF26-4766-B34E-4044A22951D9}" presName="Accent6" presStyleCnt="0"/>
      <dgm:spPr/>
    </dgm:pt>
    <dgm:pt modelId="{40896BFD-A4B3-4EA4-973B-BEF7C56352DC}" type="pres">
      <dgm:prSet presAssocID="{C233BB1F-DF26-4766-B34E-4044A22951D9}" presName="Accent" presStyleLbl="bgShp" presStyleIdx="5" presStyleCnt="6"/>
      <dgm:spPr/>
    </dgm:pt>
    <dgm:pt modelId="{F36D1E88-ACA9-47C3-B6CF-08C249361E0B}" type="pres">
      <dgm:prSet presAssocID="{C233BB1F-DF26-4766-B34E-4044A22951D9}" presName="Child6" presStyleLbl="node1" presStyleIdx="5" presStyleCnt="6" custScaleX="120027" custLinFactNeighborX="-21947" custLinFactNeighborY="116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2536AD-3FE8-40AB-9AAC-EB9DE6730A4D}" type="presOf" srcId="{C233BB1F-DF26-4766-B34E-4044A22951D9}" destId="{F36D1E88-ACA9-47C3-B6CF-08C249361E0B}" srcOrd="0" destOrd="0" presId="urn:microsoft.com/office/officeart/2011/layout/HexagonRadial"/>
    <dgm:cxn modelId="{857181BB-AC9A-41A3-A612-9B3FE9AA0545}" srcId="{897557C6-CBF3-483E-9A52-496273A9AAF9}" destId="{FFB9ABC1-857C-411A-8592-4FB30C0B3F70}" srcOrd="2" destOrd="0" parTransId="{2552B97E-AD56-4B82-B54B-772F0B6CA991}" sibTransId="{2F3AC491-F8D6-4B4A-8896-34D31D901972}"/>
    <dgm:cxn modelId="{06E0A27F-DF46-4309-9C89-6562BD6FA942}" type="presOf" srcId="{2AEDFC96-8DF2-488A-BA25-C5A069F86BEA}" destId="{27392570-8868-4FF1-87C1-EB50D29F0C27}" srcOrd="0" destOrd="0" presId="urn:microsoft.com/office/officeart/2011/layout/HexagonRadial"/>
    <dgm:cxn modelId="{7E036659-7099-4195-9181-F46FFACE2511}" srcId="{897557C6-CBF3-483E-9A52-496273A9AAF9}" destId="{2AEDFC96-8DF2-488A-BA25-C5A069F86BEA}" srcOrd="0" destOrd="0" parTransId="{3FF92CDB-2E1D-4F5B-97BE-6C7DD2515A69}" sibTransId="{4629C846-A78C-4A39-9FE9-AF65048360E5}"/>
    <dgm:cxn modelId="{23987A61-ED5F-4618-B07D-493449628F52}" type="presOf" srcId="{3221DD9E-EDA7-42DD-95D7-3265DF71448C}" destId="{209AA0CA-441C-4B6D-B1AB-890B79FF1E29}" srcOrd="0" destOrd="0" presId="urn:microsoft.com/office/officeart/2011/layout/HexagonRadial"/>
    <dgm:cxn modelId="{C6CCA7FD-E583-4A0A-919A-46D3BEE1395F}" srcId="{7DA8DFD0-E7C1-4E4D-A4EB-69AB33E900E4}" destId="{897557C6-CBF3-483E-9A52-496273A9AAF9}" srcOrd="0" destOrd="0" parTransId="{B1A9FB4B-7822-406A-B6C9-9554B85D8DCE}" sibTransId="{1E279B25-23D0-4B06-825B-5E3A9913522D}"/>
    <dgm:cxn modelId="{DF5586B0-E3F1-4A30-8130-3ED298480FA8}" type="presOf" srcId="{7A2EE02D-17B7-45AC-9A79-DAE583936016}" destId="{935C14E9-5361-44F2-8AF1-AADBE92CC360}" srcOrd="0" destOrd="0" presId="urn:microsoft.com/office/officeart/2011/layout/HexagonRadial"/>
    <dgm:cxn modelId="{349DED13-BC6A-4255-BCDE-8F9DE1E11E29}" type="presOf" srcId="{897557C6-CBF3-483E-9A52-496273A9AAF9}" destId="{82D422E5-0547-48D9-9AC5-CAD1E1FCCB7D}" srcOrd="0" destOrd="0" presId="urn:microsoft.com/office/officeart/2011/layout/HexagonRadial"/>
    <dgm:cxn modelId="{7C269754-9D6A-407D-A8EB-D8A4853E181B}" type="presOf" srcId="{EB5A36C0-5B7A-451C-9BCF-B06CA2109C80}" destId="{4E02B378-E604-4E6B-A207-CD4C1382F230}" srcOrd="0" destOrd="0" presId="urn:microsoft.com/office/officeart/2011/layout/HexagonRadial"/>
    <dgm:cxn modelId="{3B5C66F2-B21A-40BA-A8E2-DF24771A7557}" srcId="{897557C6-CBF3-483E-9A52-496273A9AAF9}" destId="{7A2EE02D-17B7-45AC-9A79-DAE583936016}" srcOrd="4" destOrd="0" parTransId="{5462FCE2-E5B3-4000-BAEA-13E284E8C5C7}" sibTransId="{8C6AF366-4517-4615-A0CD-E405E3F5372C}"/>
    <dgm:cxn modelId="{9E72645B-61F0-4B96-9DA8-01694E6AC02F}" srcId="{897557C6-CBF3-483E-9A52-496273A9AAF9}" destId="{EB5A36C0-5B7A-451C-9BCF-B06CA2109C80}" srcOrd="3" destOrd="0" parTransId="{692F76BD-128E-4A48-B60C-7C59CC4C9994}" sibTransId="{B810389B-D94F-4859-9A68-8541CCCDB426}"/>
    <dgm:cxn modelId="{0FB1DB5F-3237-4816-9471-455B0EA0C255}" srcId="{897557C6-CBF3-483E-9A52-496273A9AAF9}" destId="{3221DD9E-EDA7-42DD-95D7-3265DF71448C}" srcOrd="1" destOrd="0" parTransId="{51D50EAE-C654-463B-AB42-7226F854DE26}" sibTransId="{EAE76752-5CF3-4F0C-BB01-B144CCC79AFF}"/>
    <dgm:cxn modelId="{5DED1028-1FC2-4580-B772-60F8D092FAD1}" type="presOf" srcId="{7DA8DFD0-E7C1-4E4D-A4EB-69AB33E900E4}" destId="{DFAC75CA-74C1-4160-8A8D-772F426C5101}" srcOrd="0" destOrd="0" presId="urn:microsoft.com/office/officeart/2011/layout/HexagonRadial"/>
    <dgm:cxn modelId="{CEDF9DA5-CEBD-4224-AE7C-C86F74E6DD26}" srcId="{897557C6-CBF3-483E-9A52-496273A9AAF9}" destId="{C233BB1F-DF26-4766-B34E-4044A22951D9}" srcOrd="5" destOrd="0" parTransId="{9CC9BC11-0EAE-42ED-B3B4-42F300AE646D}" sibTransId="{BFB7B42D-AAC8-4ACF-B186-C5938D669F87}"/>
    <dgm:cxn modelId="{3A12BDD2-61ED-4E68-86BC-C62DAF4D3181}" type="presOf" srcId="{FFB9ABC1-857C-411A-8592-4FB30C0B3F70}" destId="{44FE5C0C-3144-440B-A052-102D8B5A9211}" srcOrd="0" destOrd="0" presId="urn:microsoft.com/office/officeart/2011/layout/HexagonRadial"/>
    <dgm:cxn modelId="{C479B39D-794B-4C37-8660-CE15A808C578}" type="presParOf" srcId="{DFAC75CA-74C1-4160-8A8D-772F426C5101}" destId="{82D422E5-0547-48D9-9AC5-CAD1E1FCCB7D}" srcOrd="0" destOrd="0" presId="urn:microsoft.com/office/officeart/2011/layout/HexagonRadial"/>
    <dgm:cxn modelId="{8CB15EB7-7A3D-4552-821A-A9BDDF8D6AE3}" type="presParOf" srcId="{DFAC75CA-74C1-4160-8A8D-772F426C5101}" destId="{78A030A5-D781-45F6-A99F-B75B9BFB07B4}" srcOrd="1" destOrd="0" presId="urn:microsoft.com/office/officeart/2011/layout/HexagonRadial"/>
    <dgm:cxn modelId="{B65FC037-321E-4C7A-99FB-6348F40C375B}" type="presParOf" srcId="{78A030A5-D781-45F6-A99F-B75B9BFB07B4}" destId="{B93B1715-39D9-4AF0-B823-E3A41A232DF0}" srcOrd="0" destOrd="0" presId="urn:microsoft.com/office/officeart/2011/layout/HexagonRadial"/>
    <dgm:cxn modelId="{7C84206B-DC90-422B-8B73-083EEFE43EAD}" type="presParOf" srcId="{DFAC75CA-74C1-4160-8A8D-772F426C5101}" destId="{27392570-8868-4FF1-87C1-EB50D29F0C27}" srcOrd="2" destOrd="0" presId="urn:microsoft.com/office/officeart/2011/layout/HexagonRadial"/>
    <dgm:cxn modelId="{FC05DD97-3993-4320-8B8B-BAD6E8B2CF1E}" type="presParOf" srcId="{DFAC75CA-74C1-4160-8A8D-772F426C5101}" destId="{54E48FB8-8FC4-43EE-97CB-A2ED4B115D2B}" srcOrd="3" destOrd="0" presId="urn:microsoft.com/office/officeart/2011/layout/HexagonRadial"/>
    <dgm:cxn modelId="{E9E6C1EB-0DAC-4ACB-80DD-BC80C0C9CF8F}" type="presParOf" srcId="{54E48FB8-8FC4-43EE-97CB-A2ED4B115D2B}" destId="{E7E0104F-4E21-4F38-8200-6B3403932408}" srcOrd="0" destOrd="0" presId="urn:microsoft.com/office/officeart/2011/layout/HexagonRadial"/>
    <dgm:cxn modelId="{4F1D31F7-34D0-4FB8-B020-5FFFFD6415C8}" type="presParOf" srcId="{DFAC75CA-74C1-4160-8A8D-772F426C5101}" destId="{209AA0CA-441C-4B6D-B1AB-890B79FF1E29}" srcOrd="4" destOrd="0" presId="urn:microsoft.com/office/officeart/2011/layout/HexagonRadial"/>
    <dgm:cxn modelId="{D207F3B6-444D-439F-B427-E65E8F51C1D7}" type="presParOf" srcId="{DFAC75CA-74C1-4160-8A8D-772F426C5101}" destId="{00921B5A-6F21-4B85-AA15-B10194BED799}" srcOrd="5" destOrd="0" presId="urn:microsoft.com/office/officeart/2011/layout/HexagonRadial"/>
    <dgm:cxn modelId="{54EEE7C0-41A1-4C9A-9611-6B63069C870B}" type="presParOf" srcId="{00921B5A-6F21-4B85-AA15-B10194BED799}" destId="{BDB2421F-21EE-4079-BEA9-AFCF9356ECFE}" srcOrd="0" destOrd="0" presId="urn:microsoft.com/office/officeart/2011/layout/HexagonRadial"/>
    <dgm:cxn modelId="{9D042851-A2D3-4F55-BC09-82B78EFCE325}" type="presParOf" srcId="{DFAC75CA-74C1-4160-8A8D-772F426C5101}" destId="{44FE5C0C-3144-440B-A052-102D8B5A9211}" srcOrd="6" destOrd="0" presId="urn:microsoft.com/office/officeart/2011/layout/HexagonRadial"/>
    <dgm:cxn modelId="{7DC3286B-4410-4A67-A547-BEFCD46EEC48}" type="presParOf" srcId="{DFAC75CA-74C1-4160-8A8D-772F426C5101}" destId="{CD7DE6F2-AF95-4C24-8AF5-BCF96136D48C}" srcOrd="7" destOrd="0" presId="urn:microsoft.com/office/officeart/2011/layout/HexagonRadial"/>
    <dgm:cxn modelId="{2E14B871-F8FC-4009-8791-BD48E6E13DC3}" type="presParOf" srcId="{CD7DE6F2-AF95-4C24-8AF5-BCF96136D48C}" destId="{4FAF2BBA-BA1E-4F0C-A346-A03E9B5B2C99}" srcOrd="0" destOrd="0" presId="urn:microsoft.com/office/officeart/2011/layout/HexagonRadial"/>
    <dgm:cxn modelId="{19B8BA6A-B9D9-454D-BA47-6689AE40B68E}" type="presParOf" srcId="{DFAC75CA-74C1-4160-8A8D-772F426C5101}" destId="{4E02B378-E604-4E6B-A207-CD4C1382F230}" srcOrd="8" destOrd="0" presId="urn:microsoft.com/office/officeart/2011/layout/HexagonRadial"/>
    <dgm:cxn modelId="{FAAC63E8-7B9C-4BD5-B702-C7E684D663E5}" type="presParOf" srcId="{DFAC75CA-74C1-4160-8A8D-772F426C5101}" destId="{4F149160-2832-456B-99E4-1D6B88D31A8F}" srcOrd="9" destOrd="0" presId="urn:microsoft.com/office/officeart/2011/layout/HexagonRadial"/>
    <dgm:cxn modelId="{A5510B25-D3AC-4794-87D5-072FA0FE0590}" type="presParOf" srcId="{4F149160-2832-456B-99E4-1D6B88D31A8F}" destId="{FF8EE139-88AD-4A3F-9168-259253C52659}" srcOrd="0" destOrd="0" presId="urn:microsoft.com/office/officeart/2011/layout/HexagonRadial"/>
    <dgm:cxn modelId="{9FC3D2EF-AEBC-47D7-B77C-AA858B93E4CD}" type="presParOf" srcId="{DFAC75CA-74C1-4160-8A8D-772F426C5101}" destId="{935C14E9-5361-44F2-8AF1-AADBE92CC360}" srcOrd="10" destOrd="0" presId="urn:microsoft.com/office/officeart/2011/layout/HexagonRadial"/>
    <dgm:cxn modelId="{08B7F46E-6140-4819-9B4E-B171B2851156}" type="presParOf" srcId="{DFAC75CA-74C1-4160-8A8D-772F426C5101}" destId="{D1D57475-6EDC-4C04-87E9-59639DF2CF03}" srcOrd="11" destOrd="0" presId="urn:microsoft.com/office/officeart/2011/layout/HexagonRadial"/>
    <dgm:cxn modelId="{B7AA366A-EB23-4540-868C-F873F444B7B4}" type="presParOf" srcId="{D1D57475-6EDC-4C04-87E9-59639DF2CF03}" destId="{40896BFD-A4B3-4EA4-973B-BEF7C56352DC}" srcOrd="0" destOrd="0" presId="urn:microsoft.com/office/officeart/2011/layout/HexagonRadial"/>
    <dgm:cxn modelId="{3406E764-ED9C-4CAC-ABCF-13F65D2411FD}" type="presParOf" srcId="{DFAC75CA-74C1-4160-8A8D-772F426C5101}" destId="{F36D1E88-ACA9-47C3-B6CF-08C249361E0B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422E5-0547-48D9-9AC5-CAD1E1FCCB7D}">
      <dsp:nvSpPr>
        <dsp:cNvPr id="0" name=""/>
        <dsp:cNvSpPr/>
      </dsp:nvSpPr>
      <dsp:spPr>
        <a:xfrm>
          <a:off x="2280923" y="1380735"/>
          <a:ext cx="1754975" cy="1518124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/>
            <a:t>Третий сектор</a:t>
          </a:r>
          <a:endParaRPr lang="en-US" sz="2000" b="1" kern="1200" baseline="0" dirty="0"/>
        </a:p>
      </dsp:txBody>
      <dsp:txXfrm>
        <a:off x="2571747" y="1632309"/>
        <a:ext cx="1173327" cy="1014976"/>
      </dsp:txXfrm>
    </dsp:sp>
    <dsp:sp modelId="{E7E0104F-4E21-4F38-8200-6B3403932408}">
      <dsp:nvSpPr>
        <dsp:cNvPr id="0" name=""/>
        <dsp:cNvSpPr/>
      </dsp:nvSpPr>
      <dsp:spPr>
        <a:xfrm>
          <a:off x="3379875" y="654415"/>
          <a:ext cx="662146" cy="5705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392570-8868-4FF1-87C1-EB50D29F0C27}">
      <dsp:nvSpPr>
        <dsp:cNvPr id="0" name=""/>
        <dsp:cNvSpPr/>
      </dsp:nvSpPr>
      <dsp:spPr>
        <a:xfrm>
          <a:off x="2294520" y="0"/>
          <a:ext cx="1734312" cy="1244202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Незначительное привлечение средств от населения</a:t>
          </a:r>
          <a:endParaRPr lang="en-US" sz="1400" kern="1200" dirty="0"/>
        </a:p>
      </dsp:txBody>
      <dsp:txXfrm>
        <a:off x="2557536" y="188688"/>
        <a:ext cx="1208280" cy="866826"/>
      </dsp:txXfrm>
    </dsp:sp>
    <dsp:sp modelId="{BDB2421F-21EE-4079-BEA9-AFCF9356ECFE}">
      <dsp:nvSpPr>
        <dsp:cNvPr id="0" name=""/>
        <dsp:cNvSpPr/>
      </dsp:nvSpPr>
      <dsp:spPr>
        <a:xfrm>
          <a:off x="4152652" y="1720997"/>
          <a:ext cx="662146" cy="5705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9AA0CA-441C-4B6D-B1AB-890B79FF1E29}">
      <dsp:nvSpPr>
        <dsp:cNvPr id="0" name=""/>
        <dsp:cNvSpPr/>
      </dsp:nvSpPr>
      <dsp:spPr>
        <a:xfrm>
          <a:off x="3826172" y="865874"/>
          <a:ext cx="1804151" cy="124420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Слабое доверие и поддержка со стороны населения</a:t>
          </a:r>
          <a:endParaRPr lang="en-US" sz="1600" kern="1200" dirty="0"/>
        </a:p>
      </dsp:txBody>
      <dsp:txXfrm>
        <a:off x="4095007" y="1051272"/>
        <a:ext cx="1266481" cy="873406"/>
      </dsp:txXfrm>
    </dsp:sp>
    <dsp:sp modelId="{4FAF2BBA-BA1E-4F0C-A346-A03E9B5B2C99}">
      <dsp:nvSpPr>
        <dsp:cNvPr id="0" name=""/>
        <dsp:cNvSpPr/>
      </dsp:nvSpPr>
      <dsp:spPr>
        <a:xfrm>
          <a:off x="3615831" y="2924968"/>
          <a:ext cx="662146" cy="5705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FE5C0C-3144-440B-A052-102D8B5A9211}">
      <dsp:nvSpPr>
        <dsp:cNvPr id="0" name=""/>
        <dsp:cNvSpPr/>
      </dsp:nvSpPr>
      <dsp:spPr>
        <a:xfrm>
          <a:off x="3756147" y="2500060"/>
          <a:ext cx="1870221" cy="124420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Низкий уровень участия бенефициариев в работе НПО</a:t>
          </a:r>
          <a:endParaRPr lang="en-US" sz="1400" kern="1200" dirty="0"/>
        </a:p>
      </dsp:txBody>
      <dsp:txXfrm>
        <a:off x="4030488" y="2682571"/>
        <a:ext cx="1321539" cy="879180"/>
      </dsp:txXfrm>
    </dsp:sp>
    <dsp:sp modelId="{FF8EE139-88AD-4A3F-9168-259253C52659}">
      <dsp:nvSpPr>
        <dsp:cNvPr id="0" name=""/>
        <dsp:cNvSpPr/>
      </dsp:nvSpPr>
      <dsp:spPr>
        <a:xfrm>
          <a:off x="2284189" y="3049945"/>
          <a:ext cx="662146" cy="5705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2B378-E604-4E6B-A207-CD4C1382F230}">
      <dsp:nvSpPr>
        <dsp:cNvPr id="0" name=""/>
        <dsp:cNvSpPr/>
      </dsp:nvSpPr>
      <dsp:spPr>
        <a:xfrm>
          <a:off x="2304257" y="3035821"/>
          <a:ext cx="1714839" cy="1244202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Непонимание деятельности НПО</a:t>
          </a:r>
          <a:endParaRPr lang="en-US" sz="1400" kern="1200" dirty="0"/>
        </a:p>
      </dsp:txBody>
      <dsp:txXfrm>
        <a:off x="2565650" y="3225475"/>
        <a:ext cx="1192053" cy="864894"/>
      </dsp:txXfrm>
    </dsp:sp>
    <dsp:sp modelId="{40896BFD-A4B3-4EA4-973B-BEF7C56352DC}">
      <dsp:nvSpPr>
        <dsp:cNvPr id="0" name=""/>
        <dsp:cNvSpPr/>
      </dsp:nvSpPr>
      <dsp:spPr>
        <a:xfrm>
          <a:off x="1498757" y="1983791"/>
          <a:ext cx="662146" cy="5705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5C14E9-5361-44F2-8AF1-AADBE92CC360}">
      <dsp:nvSpPr>
        <dsp:cNvPr id="0" name=""/>
        <dsp:cNvSpPr/>
      </dsp:nvSpPr>
      <dsp:spPr>
        <a:xfrm>
          <a:off x="602326" y="2428056"/>
          <a:ext cx="1831275" cy="1244202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Сомнения в легитимности и прозрачности НПО</a:t>
          </a:r>
          <a:endParaRPr lang="en-US" sz="1400" kern="1200" dirty="0"/>
        </a:p>
      </dsp:txBody>
      <dsp:txXfrm>
        <a:off x="873422" y="2612243"/>
        <a:ext cx="1289083" cy="875828"/>
      </dsp:txXfrm>
    </dsp:sp>
    <dsp:sp modelId="{F36D1E88-ACA9-47C3-B6CF-08C249361E0B}">
      <dsp:nvSpPr>
        <dsp:cNvPr id="0" name=""/>
        <dsp:cNvSpPr/>
      </dsp:nvSpPr>
      <dsp:spPr>
        <a:xfrm>
          <a:off x="657819" y="908381"/>
          <a:ext cx="1726215" cy="1244202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 развиты членские организации</a:t>
          </a:r>
          <a:endParaRPr lang="en-US" sz="1600" kern="1200" dirty="0"/>
        </a:p>
      </dsp:txBody>
      <dsp:txXfrm>
        <a:off x="920160" y="1097468"/>
        <a:ext cx="1201533" cy="866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injust.ru/nko/otchetnos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minjust.ru/nko/otchetnos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idestar.org/Home.asp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amhita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27360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912117" y="465152"/>
            <a:ext cx="4342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Подотчетность НПО перед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бенефициарами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54396" y="5786847"/>
            <a:ext cx="2205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4-6 ноября, Алматы</a:t>
            </a:r>
          </a:p>
        </p:txBody>
      </p:sp>
    </p:spTree>
    <p:extLst>
      <p:ext uri="{BB962C8B-B14F-4D97-AF65-F5344CB8AC3E}">
        <p14:creationId xmlns:p14="http://schemas.microsoft.com/office/powerpoint/2010/main" val="366795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lowchart: Document 3"/>
          <p:cNvSpPr/>
          <p:nvPr/>
        </p:nvSpPr>
        <p:spPr>
          <a:xfrm rot="16200000">
            <a:off x="4715466" y="476120"/>
            <a:ext cx="1223506" cy="3386110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ru-RU" sz="2400" dirty="0" smtClean="0"/>
              <a:t>Инструмент  привлечения ресурсов  для  НПО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91244" y="3140151"/>
            <a:ext cx="6623102" cy="5760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Подотчетность НПО перед бенефициариями это</a:t>
            </a:r>
            <a:r>
              <a:rPr lang="ru-RU" sz="2400" dirty="0" smtClean="0"/>
              <a:t>:</a:t>
            </a:r>
            <a:endParaRPr lang="en-US" sz="2400" dirty="0"/>
          </a:p>
        </p:txBody>
      </p:sp>
      <p:sp>
        <p:nvSpPr>
          <p:cNvPr id="6" name="Flowchart: Document 5"/>
          <p:cNvSpPr/>
          <p:nvPr/>
        </p:nvSpPr>
        <p:spPr>
          <a:xfrm rot="16200000">
            <a:off x="4846437" y="4388774"/>
            <a:ext cx="1104744" cy="3530962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ru-RU" sz="2400" dirty="0" smtClean="0"/>
              <a:t>Подтверждение достоверности  (верификация) НПО</a:t>
            </a:r>
            <a:endParaRPr lang="en-US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4786830" y="3139772"/>
            <a:ext cx="1223958" cy="3530962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ru-RU" sz="2400" dirty="0" smtClean="0"/>
              <a:t>Инструмент построения имиджа НПО</a:t>
            </a:r>
            <a:endParaRPr lang="en-US" sz="2400" dirty="0"/>
          </a:p>
        </p:txBody>
      </p:sp>
      <p:sp>
        <p:nvSpPr>
          <p:cNvPr id="8" name="Flowchart: Document 7"/>
          <p:cNvSpPr/>
          <p:nvPr/>
        </p:nvSpPr>
        <p:spPr>
          <a:xfrm rot="16200000">
            <a:off x="4608004" y="-855476"/>
            <a:ext cx="1368152" cy="3312367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ru-RU" sz="2400" dirty="0" smtClean="0"/>
              <a:t>Инструмент повышения доверия к НПО</a:t>
            </a:r>
            <a:endParaRPr lang="en-US" sz="2400" dirty="0"/>
          </a:p>
        </p:txBody>
      </p:sp>
      <p:sp>
        <p:nvSpPr>
          <p:cNvPr id="9" name="Flowchart: Document 8"/>
          <p:cNvSpPr/>
          <p:nvPr/>
        </p:nvSpPr>
        <p:spPr>
          <a:xfrm rot="16200000">
            <a:off x="4639090" y="1851037"/>
            <a:ext cx="1376257" cy="3386110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ru-RU" sz="2400" dirty="0" smtClean="0"/>
              <a:t>Инструмент  обратной связи с бенефициариями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9388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404664"/>
            <a:ext cx="60842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 Российской Федерации большинство НПО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о</a:t>
            </a:r>
            <a:r>
              <a:rPr lang="ru-RU" sz="2400" b="1" dirty="0" smtClean="0">
                <a:solidFill>
                  <a:srgbClr val="002060"/>
                </a:solidFill>
              </a:rPr>
              <a:t>бязаны публиковать годовые отчеты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92080" y="6165304"/>
            <a:ext cx="3657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minjust.ru/nko/otchetnost</a:t>
            </a:r>
            <a:endParaRPr lang="en-US" sz="20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9" t="9167" r="11566" b="12984"/>
          <a:stretch/>
        </p:blipFill>
        <p:spPr bwMode="auto">
          <a:xfrm>
            <a:off x="1629698" y="1345861"/>
            <a:ext cx="7320306" cy="4166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35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691680" y="404664"/>
            <a:ext cx="60842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 Российской Федерации большинство НПО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о</a:t>
            </a:r>
            <a:r>
              <a:rPr lang="ru-RU" sz="2400" b="1" dirty="0" smtClean="0">
                <a:solidFill>
                  <a:srgbClr val="002060"/>
                </a:solidFill>
              </a:rPr>
              <a:t>бязаны публиковать годовые отчеты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5" r="4656" b="6250"/>
          <a:stretch/>
        </p:blipFill>
        <p:spPr bwMode="auto">
          <a:xfrm>
            <a:off x="768246" y="1340768"/>
            <a:ext cx="8123280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92080" y="6165304"/>
            <a:ext cx="3657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minjust.ru/nko/otchetnost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57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739592"/>
            <a:ext cx="67687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ряде стран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Центральной и Восточной Европы, принявших законы об НПО, а также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ряд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стран Западной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Европы установили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определенную форму отчетности НПО в связи со статусом «общественной полезности» или государственным финансированием, или даже размером организации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9978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994852"/>
              </p:ext>
            </p:extLst>
          </p:nvPr>
        </p:nvGraphicFramePr>
        <p:xfrm>
          <a:off x="1763688" y="627108"/>
          <a:ext cx="7200801" cy="6078492"/>
        </p:xfrm>
        <a:graphic>
          <a:graphicData uri="http://schemas.openxmlformats.org/drawingml/2006/table">
            <a:tbl>
              <a:tblPr/>
              <a:tblGrid>
                <a:gridCol w="1080120"/>
                <a:gridCol w="1440160"/>
                <a:gridCol w="4680521"/>
              </a:tblGrid>
              <a:tr h="517253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Страна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Требования по отчетности по программам и видам деятельности согласно положениям закона о НПО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Рассмотренные правовые источники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7253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БЕЛЬГИЯ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Закон (с поправками) от 27 июня 1921 о Некоммерческих объединениях международных объединениях и благотворительных фондах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8626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БОЛГАРИЯ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Закон о некоммерческих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юрлицах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от 6 октября 2000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7253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ХОРВАТИЯ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Закон об общественных объединениях (2001)</a:t>
                      </a:r>
                    </a:p>
                    <a:p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Закон об общественных организациях и объединениях граждан (2006)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7940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ФРАНЦИЯ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Закон от 1 июля 1901 об общественных объединениях и соответствующий декрет от 16 августа 1901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9313"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ГЕРМАНИЯ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Гражданский Кодекс ФРГ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7940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ВЕНГРИЯ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Закон об общественных объединениях от 1989</a:t>
                      </a:r>
                    </a:p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Часть IV, раздел 1959 Гражданского Кодекса Венгрии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81910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ЛАТВИЯ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Закон о НКО (1993)</a:t>
                      </a:r>
                    </a:p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Закон об общественных организациях их ассоциациях (1999); Закон об общественных объединениях и благотворительных фондах (2003)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9849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РУМЫНИЯ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Закон об общественных объединениях и благотворительных фондах (2006)</a:t>
                      </a:r>
                    </a:p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Указ # 26 о общественных объединениях и благотворительных фондах</a:t>
                      </a:r>
                    </a:p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Указ # 37 о внесении изменений и дополнений в Указ # 26 (2003)</a:t>
                      </a:r>
                    </a:p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8626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ПОЛЬША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Закон об общественных объединениях от 7 апреля 1989 г.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457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0324"/>
            <a:ext cx="5609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Саморегулирование подотчетности НПО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598031" y="6093296"/>
            <a:ext cx="4106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3"/>
              </a:rPr>
              <a:t>http://www.guidestar.org/Home.aspx</a:t>
            </a:r>
            <a:endParaRPr lang="en-US" sz="2000" b="1" dirty="0">
              <a:solidFill>
                <a:srgbClr val="00206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9" t="10208" r="17658" b="7863"/>
          <a:stretch/>
        </p:blipFill>
        <p:spPr bwMode="auto">
          <a:xfrm>
            <a:off x="1687959" y="849623"/>
            <a:ext cx="7145050" cy="49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80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9" t="10208" r="17658" b="7863"/>
          <a:stretch/>
        </p:blipFill>
        <p:spPr bwMode="auto">
          <a:xfrm>
            <a:off x="1687959" y="849623"/>
            <a:ext cx="2956049" cy="205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835696" y="3212976"/>
            <a:ext cx="6696744" cy="264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Полные данные о НПО за длительный период деятельности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Доноры используют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GuideStar.org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чтобы проверить НПО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Инициировано самим НПО-сектором</a:t>
            </a: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Просто и доступно, ему доверяют</a:t>
            </a:r>
            <a:endParaRPr lang="en-US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1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176722" y="5914183"/>
            <a:ext cx="2228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3"/>
              </a:rPr>
              <a:t>http://samhita.org/</a:t>
            </a:r>
            <a:endParaRPr lang="en-US" sz="2000" b="1" dirty="0">
              <a:solidFill>
                <a:srgbClr val="00206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7" t="8670" r="17424" b="11041"/>
          <a:stretch/>
        </p:blipFill>
        <p:spPr bwMode="auto">
          <a:xfrm>
            <a:off x="1691680" y="834236"/>
            <a:ext cx="6713152" cy="452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188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7" t="8670" r="17424" b="11041"/>
          <a:stretch/>
        </p:blipFill>
        <p:spPr bwMode="auto">
          <a:xfrm>
            <a:off x="1691680" y="834237"/>
            <a:ext cx="2675571" cy="180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835696" y="2816932"/>
            <a:ext cx="6768752" cy="3780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Детализированные </a:t>
            </a: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профайлы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НПО (более 3000)</a:t>
            </a: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НПО верифицируются волонтерам, донорами, партнерами и прямыми получателями услуг НПО</a:t>
            </a: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Полная информация о проектах – НПО сами рассказывают о реализации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!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Пользователи сети могут поддержать НПО и пожертвовать любую сумму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Работает с 2009 года</a:t>
            </a:r>
            <a:endParaRPr lang="en-US" sz="3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53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4052" y="1734200"/>
            <a:ext cx="62361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Работа в малых группах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Задание: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Составьте список механизмов подотчетности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НПО перед бенефициарами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74052" y="764704"/>
            <a:ext cx="3841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Механизмы подотчетности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27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12117" y="465152"/>
            <a:ext cx="3827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Понятие подотчетности</a:t>
            </a:r>
          </a:p>
        </p:txBody>
      </p:sp>
      <p:sp>
        <p:nvSpPr>
          <p:cNvPr id="5" name="Oval 4"/>
          <p:cNvSpPr/>
          <p:nvPr/>
        </p:nvSpPr>
        <p:spPr>
          <a:xfrm>
            <a:off x="3491880" y="1137760"/>
            <a:ext cx="1872208" cy="99882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Доноры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3650264" y="2911928"/>
            <a:ext cx="1512168" cy="9988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НПО</a:t>
            </a:r>
            <a:endParaRPr lang="en-US" sz="2400" dirty="0"/>
          </a:p>
        </p:txBody>
      </p:sp>
      <p:sp>
        <p:nvSpPr>
          <p:cNvPr id="7" name="Oval 6"/>
          <p:cNvSpPr/>
          <p:nvPr/>
        </p:nvSpPr>
        <p:spPr>
          <a:xfrm>
            <a:off x="2987824" y="4827107"/>
            <a:ext cx="2971312" cy="998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Бенефициары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62332" y="2195572"/>
            <a:ext cx="0" cy="657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262332" y="4005064"/>
            <a:ext cx="0" cy="657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480071" y="2195572"/>
            <a:ext cx="0" cy="657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82318" y="4027008"/>
            <a:ext cx="0" cy="657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94312" y="2401143"/>
            <a:ext cx="2929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Подотчетность вверх</a:t>
            </a:r>
            <a:endParaRPr lang="en-US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9495" y="4210635"/>
            <a:ext cx="2777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Подотчетность вниз</a:t>
            </a:r>
            <a:endParaRPr lang="en-US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4385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9838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4052" y="764704"/>
            <a:ext cx="5598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Группы механизмов подотчетности НПО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Group 3"/>
          <p:cNvGrpSpPr/>
          <p:nvPr/>
        </p:nvGrpSpPr>
        <p:grpSpPr>
          <a:xfrm>
            <a:off x="1850769" y="4437112"/>
            <a:ext cx="2307022" cy="2217802"/>
            <a:chOff x="566404" y="3708339"/>
            <a:chExt cx="2307022" cy="2217802"/>
          </a:xfrm>
        </p:grpSpPr>
        <p:sp>
          <p:nvSpPr>
            <p:cNvPr id="5" name="Shape 4"/>
            <p:cNvSpPr/>
            <p:nvPr/>
          </p:nvSpPr>
          <p:spPr>
            <a:xfrm>
              <a:off x="566404" y="3708339"/>
              <a:ext cx="2307022" cy="2217802"/>
            </a:xfrm>
            <a:prstGeom prst="gear9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Shape 4"/>
            <p:cNvSpPr/>
            <p:nvPr/>
          </p:nvSpPr>
          <p:spPr>
            <a:xfrm>
              <a:off x="1023550" y="4227849"/>
              <a:ext cx="1392730" cy="1139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Участие бенефициаров в деятельности НПО</a:t>
              </a:r>
              <a:endParaRPr lang="en-US" sz="14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57203" y="3308818"/>
            <a:ext cx="2307022" cy="2217802"/>
            <a:chOff x="566404" y="3708339"/>
            <a:chExt cx="2307022" cy="2217802"/>
          </a:xfrm>
        </p:grpSpPr>
        <p:sp>
          <p:nvSpPr>
            <p:cNvPr id="8" name="Shape 7"/>
            <p:cNvSpPr/>
            <p:nvPr/>
          </p:nvSpPr>
          <p:spPr>
            <a:xfrm>
              <a:off x="566404" y="3708339"/>
              <a:ext cx="2307022" cy="2217802"/>
            </a:xfrm>
            <a:prstGeom prst="gear9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Shape 4"/>
            <p:cNvSpPr/>
            <p:nvPr/>
          </p:nvSpPr>
          <p:spPr>
            <a:xfrm>
              <a:off x="1023550" y="4227849"/>
              <a:ext cx="1392730" cy="1139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Осуществле-ние</a:t>
              </a: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общес-твенного</a:t>
              </a: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 мониторинга и оценки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06161" y="1707512"/>
            <a:ext cx="2307022" cy="2217802"/>
            <a:chOff x="566404" y="3708339"/>
            <a:chExt cx="2307022" cy="2217802"/>
          </a:xfrm>
          <a:solidFill>
            <a:schemeClr val="accent6">
              <a:lumMod val="75000"/>
            </a:schemeClr>
          </a:solidFill>
        </p:grpSpPr>
        <p:sp>
          <p:nvSpPr>
            <p:cNvPr id="11" name="Shape 10"/>
            <p:cNvSpPr/>
            <p:nvPr/>
          </p:nvSpPr>
          <p:spPr>
            <a:xfrm>
              <a:off x="566404" y="3708339"/>
              <a:ext cx="2307022" cy="2217802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Shape 4"/>
            <p:cNvSpPr/>
            <p:nvPr/>
          </p:nvSpPr>
          <p:spPr>
            <a:xfrm>
              <a:off x="1023550" y="4227849"/>
              <a:ext cx="1392730" cy="11399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Публикация отчетов и информации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27984" y="1226369"/>
            <a:ext cx="2307022" cy="2217802"/>
            <a:chOff x="566404" y="3708339"/>
            <a:chExt cx="2307022" cy="2217802"/>
          </a:xfrm>
          <a:solidFill>
            <a:srgbClr val="92D050"/>
          </a:solidFill>
        </p:grpSpPr>
        <p:sp>
          <p:nvSpPr>
            <p:cNvPr id="14" name="Shape 13"/>
            <p:cNvSpPr/>
            <p:nvPr/>
          </p:nvSpPr>
          <p:spPr>
            <a:xfrm>
              <a:off x="566404" y="3708339"/>
              <a:ext cx="2307022" cy="2217802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Shape 4"/>
            <p:cNvSpPr/>
            <p:nvPr/>
          </p:nvSpPr>
          <p:spPr>
            <a:xfrm>
              <a:off x="1023550" y="4227849"/>
              <a:ext cx="1392730" cy="11399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Саморегули</a:t>
              </a:r>
              <a:r>
                <a:rPr lang="ru-RU" sz="14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рование</a:t>
              </a:r>
              <a:endParaRPr lang="en-US" sz="14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581495" y="4371879"/>
            <a:ext cx="2307022" cy="2217802"/>
            <a:chOff x="566404" y="3708339"/>
            <a:chExt cx="2307022" cy="2217802"/>
          </a:xfrm>
          <a:solidFill>
            <a:srgbClr val="FF0000"/>
          </a:solidFill>
        </p:grpSpPr>
        <p:sp>
          <p:nvSpPr>
            <p:cNvPr id="17" name="Shape 16"/>
            <p:cNvSpPr/>
            <p:nvPr/>
          </p:nvSpPr>
          <p:spPr>
            <a:xfrm>
              <a:off x="566404" y="3708339"/>
              <a:ext cx="2307022" cy="2217802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Shape 4"/>
            <p:cNvSpPr/>
            <p:nvPr/>
          </p:nvSpPr>
          <p:spPr>
            <a:xfrm>
              <a:off x="1023550" y="4227849"/>
              <a:ext cx="1392730" cy="11399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Осуществление социального аудита</a:t>
              </a:r>
              <a:endParaRPr lang="en-US" sz="14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672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739592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мероприятия НПО широко используют,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которые можно отнести к механизмам подотчетности?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3457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1907704" y="1268760"/>
            <a:ext cx="6696745" cy="48245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sz="2000" i="1" dirty="0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 сведению: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Конкурентное преимущество НПО – это способность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вызывать доверие у значимого окружения и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бенефициаров.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Неправительственной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 гораздо проще выстроить отношения с бенефициарами, чем коммерческому или государственному сектору. Внедрение в НПО механизмов и принципов подотчетности позволяет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преодолевать трудности, препятствующие развитию НПО.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46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4052" y="764704"/>
            <a:ext cx="627582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Работа в малых группах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Задание: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Составьте график применения механизмов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подотчётности НПО перед бенефициарами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969431"/>
              </p:ext>
            </p:extLst>
          </p:nvPr>
        </p:nvGraphicFramePr>
        <p:xfrm>
          <a:off x="1907704" y="3212976"/>
          <a:ext cx="6912768" cy="2970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2304256"/>
                <a:gridCol w="2304256"/>
              </a:tblGrid>
              <a:tr h="594066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r>
                        <a:rPr lang="ru-RU" baseline="0" dirty="0" smtClean="0"/>
                        <a:t> мероприятия (механизм подотчетности)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 и периодичность исполнения в течение года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сложности (низкий,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средний</a:t>
                      </a:r>
                      <a:r>
                        <a:rPr lang="ru-RU" baseline="0" dirty="0" smtClean="0"/>
                        <a:t>, высокий</a:t>
                      </a:r>
                      <a:r>
                        <a:rPr lang="ru-RU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027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5536" y="476672"/>
            <a:ext cx="5712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подотчетности в НПО на постоянной основе</a:t>
            </a:r>
          </a:p>
        </p:txBody>
      </p:sp>
      <p:sp>
        <p:nvSpPr>
          <p:cNvPr id="6" name="Right Arrow 5"/>
          <p:cNvSpPr/>
          <p:nvPr/>
        </p:nvSpPr>
        <p:spPr>
          <a:xfrm>
            <a:off x="259332" y="260648"/>
            <a:ext cx="8633147" cy="6336704"/>
          </a:xfrm>
          <a:prstGeom prst="rightArrow">
            <a:avLst>
              <a:gd name="adj1" fmla="val 83343"/>
              <a:gd name="adj2" fmla="val 1504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2866" y="6071620"/>
            <a:ext cx="74515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январь; февраль; март; апрель; май; июнь; июль; август; сентябрь; октябрь; ноябрь; декабрь</a:t>
            </a:r>
            <a:endParaRPr lang="en-US" sz="13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5536" y="870366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Подготовка (1 квартал), публикация и распространение (в течение года) публичного годового отчета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98403" y="5629716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Дни открытых дверей НПО (один раз в месяц)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95612" y="5208481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Прием бенефициаров руководством или сотрудниками НПО (не менее одного раза в неделю)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95536" y="4806096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Вовлечение бенефициариев в проведение мероприятий НПО (на каждое мероприятие)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05286" y="1266889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Публикация новостного листа (раз в месяц) с информацией о работе НПО, миссии, проектах, донорах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6436" y="4389814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Проведение внешней общественной оценки (аудита) деятельности НПО (1 раз в год)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5077" y="3974289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Интервью и анкетирование бенефициаров (раз в полгода или год) при разработке проектов и планов работы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7471" y="1652348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Подготовка и публикация в сети интернет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или СМИ тематических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статей о деятельности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НПО (раз в месяц)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21429" y="2025680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Публикация на сайте НПО новостей организации (1 раз в неделю)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32866" y="2393972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Публикация комментариев, полезной информации и новостей  НПО в социальных сетях (2-3 раза в неделю)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37195" y="2771984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Публикация новостей  НПО, заметок, связанных с деятельностью НПО на блог платформах (1 раз в неделю)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95536" y="3556794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Короткие опросы / замер мнений бенефициаров (раз в месяц) по различным аспектам деятельности НПО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21568" y="3162489"/>
            <a:ext cx="7488832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Публикация видео материалов НПО в сети интернет (1-2 раза в </a:t>
            </a:r>
            <a:r>
              <a:rPr lang="ru-RU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меясц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27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95534" y="319016"/>
            <a:ext cx="5443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Каналы подотчетности НПО перед бенефициарами</a:t>
            </a:r>
          </a:p>
        </p:txBody>
      </p:sp>
      <p:sp>
        <p:nvSpPr>
          <p:cNvPr id="5" name="Right Arrow 4"/>
          <p:cNvSpPr/>
          <p:nvPr/>
        </p:nvSpPr>
        <p:spPr>
          <a:xfrm>
            <a:off x="755576" y="6237312"/>
            <a:ext cx="77768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Охват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6200000">
            <a:off x="-2088739" y="3424249"/>
            <a:ext cx="5256584" cy="4320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Затраты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059421" y="3948822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Встречи с бенефициарами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334201" y="3123701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>
                <a:latin typeface="Arial" panose="020B0604020202020204" pitchFamily="34" charset="0"/>
                <a:cs typeface="Arial" panose="020B0604020202020204" pitchFamily="34" charset="0"/>
              </a:rPr>
              <a:t>Публигации</a:t>
            </a:r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 на блог 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платформах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636484" y="3144419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Страничка НПО в социальной сети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050915" y="4811664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День открытых дверей НПО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369985" y="3948822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Рассылка по электронной </a:t>
            </a:r>
            <a:r>
              <a:rPr lang="ru-R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почте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1469" y="5516256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Персональный прием бенефициаров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41469" y="4731966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Встречи во </a:t>
            </a:r>
            <a:r>
              <a:rPr lang="ru-RU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вемя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мероприятий НПО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940151" y="1489299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Печатные СМИ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628241" y="2283694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Публикации на сайте 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НПО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243120" y="675542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Собственные печатные издания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243121" y="1489299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Собственные периодические издания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960786" y="2296411"/>
            <a:ext cx="1178727" cy="72008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Почтовая рассылка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92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91680" y="612832"/>
            <a:ext cx="68407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Обязательная отчетность для НПО: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Финансовая отчетность, согласно кодексу о налогах и других обязательных платежах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Ежеквартальная статистическая отчетность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Отчетность перед органами руководства НПО согласно законов «О некоммерческих организациях», «Об общественных объединениях»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Отчетность перед донорами (спонсорами, заказчиками) согласно заключенных договоров, контрактов.</a:t>
            </a:r>
          </a:p>
        </p:txBody>
      </p:sp>
    </p:spTree>
    <p:extLst>
      <p:ext uri="{BB962C8B-B14F-4D97-AF65-F5344CB8AC3E}">
        <p14:creationId xmlns:p14="http://schemas.microsoft.com/office/powerpoint/2010/main" val="79793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619672" y="188640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Отчетность </a:t>
            </a:r>
            <a:r>
              <a:rPr lang="ru-RU" sz="2400" b="1" dirty="0" smtClean="0">
                <a:solidFill>
                  <a:srgbClr val="002060"/>
                </a:solidFill>
              </a:rPr>
              <a:t>согласно законов </a:t>
            </a:r>
            <a:r>
              <a:rPr lang="ru-RU" sz="2400" b="1" dirty="0">
                <a:solidFill>
                  <a:srgbClr val="002060"/>
                </a:solidFill>
              </a:rPr>
              <a:t>«О некоммерческих организациях», «Об </a:t>
            </a:r>
            <a:r>
              <a:rPr lang="ru-RU" sz="2400" b="1" dirty="0" smtClean="0">
                <a:solidFill>
                  <a:srgbClr val="002060"/>
                </a:solidFill>
              </a:rPr>
              <a:t>общественных </a:t>
            </a:r>
            <a:r>
              <a:rPr lang="ru-RU" sz="2400" b="1" dirty="0">
                <a:solidFill>
                  <a:srgbClr val="002060"/>
                </a:solidFill>
              </a:rPr>
              <a:t>объединениях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496702"/>
              </p:ext>
            </p:extLst>
          </p:nvPr>
        </p:nvGraphicFramePr>
        <p:xfrm>
          <a:off x="1619672" y="1124744"/>
          <a:ext cx="7272808" cy="4939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1235"/>
                <a:gridCol w="1767197"/>
                <a:gridCol w="1800200"/>
                <a:gridCol w="1584176"/>
              </a:tblGrid>
              <a:tr h="911577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itchFamily="34" charset="0"/>
                          <a:cs typeface="Arial" pitchFamily="34" charset="0"/>
                        </a:rPr>
                        <a:t>Система органов руководства</a:t>
                      </a:r>
                      <a:endParaRPr lang="ru-RU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itchFamily="34" charset="0"/>
                          <a:cs typeface="Arial" pitchFamily="34" charset="0"/>
                        </a:rPr>
                        <a:t>ОО</a:t>
                      </a:r>
                      <a:endParaRPr lang="ru-RU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itchFamily="34" charset="0"/>
                          <a:cs typeface="Arial" pitchFamily="34" charset="0"/>
                        </a:rPr>
                        <a:t>ОЮЛ</a:t>
                      </a:r>
                      <a:endParaRPr lang="ru-RU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itchFamily="34" charset="0"/>
                          <a:cs typeface="Arial" pitchFamily="34" charset="0"/>
                        </a:rPr>
                        <a:t>Фонд</a:t>
                      </a:r>
                      <a:endParaRPr lang="ru-RU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727199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Высший орган руководства (согласно устава, учредительных документов не реже 1 раза в год)</a:t>
                      </a:r>
                      <a:endParaRPr lang="ru-RU" sz="17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Общее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собрание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учредителей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членов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которые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равны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правах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друг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другом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Совет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учредителей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7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3935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руководства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(согласно устава, </a:t>
                      </a:r>
                      <a:r>
                        <a:rPr lang="ru-RU" sz="17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учред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документов)</a:t>
                      </a:r>
                      <a:endParaRPr lang="ru-RU" sz="17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Правление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во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главе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Председателем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Президентом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 –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небольшое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членов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избранных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общем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собрании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руководства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деятельностью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организации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период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между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общими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собраниями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7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06767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Ревизионная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комиссия</a:t>
                      </a:r>
                      <a:endParaRPr lang="ru-RU" sz="17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Контрольный орган, избранный высшем руководящим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органом</a:t>
                      </a:r>
                      <a:endParaRPr lang="ru-RU" sz="17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539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691680" y="612832"/>
            <a:ext cx="68407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Механизмы </a:t>
            </a:r>
            <a:r>
              <a:rPr lang="ru-RU" sz="2400" b="1" dirty="0" err="1" smtClean="0">
                <a:solidFill>
                  <a:srgbClr val="002060"/>
                </a:solidFill>
              </a:rPr>
              <a:t>саморегуляции</a:t>
            </a:r>
            <a:r>
              <a:rPr lang="ru-RU" sz="2400" b="1" dirty="0" smtClean="0">
                <a:solidFill>
                  <a:srgbClr val="002060"/>
                </a:solidFill>
              </a:rPr>
              <a:t> НПО: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Разработка и принятие в НПО дополнительных правил по работе с бенефициарами по вопросам предоставления информации, обратной связи и вовлечения.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Принятие НПО международных стандартов по отчетности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Принятие Кодекса этики НПО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Публикация отчетов НПО на единых национальных и международных интернет сайтах</a:t>
            </a:r>
          </a:p>
        </p:txBody>
      </p:sp>
    </p:spTree>
    <p:extLst>
      <p:ext uri="{BB962C8B-B14F-4D97-AF65-F5344CB8AC3E}">
        <p14:creationId xmlns:p14="http://schemas.microsoft.com/office/powerpoint/2010/main" val="27515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1691680" y="188640"/>
            <a:ext cx="7200800" cy="6480720"/>
          </a:xfrm>
          <a:prstGeom prst="roundRect">
            <a:avLst>
              <a:gd name="adj" fmla="val 778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 по развитию структур подотчетности с использованием возможностей интернета и социальных сетей, электронных и печатных СМИ и других инструментов:</a:t>
            </a:r>
          </a:p>
          <a:p>
            <a:pPr lvl="0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Диверсифицировать инструменты публикации отчетов и информации об НПО для бенефициаров через: самостоятельные полиграфические издания; размещение информации на сайтах, социальных сетях, электронных носителях, периодических изданиях и распечатке на бумаге;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Открыть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профайлы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организации или реализуемых программ и проектов в социальных сетях и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блогерских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платформах и регулярно (не реже одного раза в неделю) обновлять их содержание;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Регулярно осуществлять информационную и дискуссионную рассылку информации через электронные почтовые службы, собственный сайт или социальные сети;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подготовке презентаций о деятельности НПО, подходить с позиции подотчетности;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Выработать единые принципы подачи информации бенефициарам через интернет ресурсы и СМИ, наиболее доступные бенефициарам;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Работать со СМИ, которые максимально понятно доносят информацию до бенефициариев НПО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39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912117" y="465152"/>
            <a:ext cx="3827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Понятие подотчетности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59832" y="845092"/>
            <a:ext cx="5566576" cy="4626808"/>
            <a:chOff x="4644008" y="2427617"/>
            <a:chExt cx="4407992" cy="4159291"/>
          </a:xfrm>
        </p:grpSpPr>
        <p:sp>
          <p:nvSpPr>
            <p:cNvPr id="6" name="Oval 5"/>
            <p:cNvSpPr/>
            <p:nvPr/>
          </p:nvSpPr>
          <p:spPr>
            <a:xfrm>
              <a:off x="6183535" y="4211665"/>
              <a:ext cx="2868465" cy="201622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ПОДОТЧЕТНОСТЬ</a:t>
              </a:r>
              <a:endPara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 rot="4254896">
              <a:off x="5823274" y="3247294"/>
              <a:ext cx="1872208" cy="64807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Законность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644008" y="4856317"/>
              <a:ext cx="1872208" cy="648072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Надёжность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20124419">
              <a:off x="5116374" y="5938836"/>
              <a:ext cx="1872208" cy="648072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Устойчивость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1172203">
              <a:off x="4804814" y="4237893"/>
              <a:ext cx="1872208" cy="64807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Прозрачность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5991770">
              <a:off x="6991969" y="3125039"/>
              <a:ext cx="2042916" cy="64807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Ответственность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6926010">
              <a:off x="7660429" y="3435661"/>
              <a:ext cx="1872208" cy="648072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Легитимность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3054129">
              <a:off x="5231854" y="3612195"/>
              <a:ext cx="1872208" cy="648072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Легитимность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0605804">
              <a:off x="4863686" y="5445307"/>
              <a:ext cx="1872208" cy="64807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Взаимопонимание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 rot="5179331">
              <a:off x="6435579" y="3113152"/>
              <a:ext cx="1872208" cy="648072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Доверие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763688" y="5538213"/>
            <a:ext cx="6862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Подотчетность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неотъемлема от группы понятий,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определяющих ценности и принципы работы НПО</a:t>
            </a:r>
          </a:p>
        </p:txBody>
      </p:sp>
    </p:spTree>
    <p:extLst>
      <p:ext uri="{BB962C8B-B14F-4D97-AF65-F5344CB8AC3E}">
        <p14:creationId xmlns:p14="http://schemas.microsoft.com/office/powerpoint/2010/main" val="287354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8"/>
            <a:ext cx="5256584" cy="358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04248" y="1772816"/>
            <a:ext cx="19656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2011 год</a:t>
            </a:r>
          </a:p>
          <a:p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 – 64%</a:t>
            </a:r>
            <a:endParaRPr lang="en-US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50543"/>
            <a:ext cx="54483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04248" y="4519982"/>
            <a:ext cx="19656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2013 год</a:t>
            </a:r>
          </a:p>
          <a:p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 – 61%</a:t>
            </a:r>
            <a:endParaRPr lang="en-US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250082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" t="8542" r="2782" b="6250"/>
          <a:stretch/>
        </p:blipFill>
        <p:spPr bwMode="auto">
          <a:xfrm>
            <a:off x="1907704" y="332656"/>
            <a:ext cx="6970360" cy="3468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41509" y="5534416"/>
            <a:ext cx="4210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NkoZakon.ru</a:t>
            </a:r>
            <a:endParaRPr lang="en-US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095676" y="4019428"/>
            <a:ext cx="5779654" cy="15121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Всероссийский конкурс годовых отчетов</a:t>
            </a:r>
          </a:p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Аналитика, руководства и рекомендации по подотчетности НПО</a:t>
            </a:r>
          </a:p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Новостная лента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База данных лучших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практик</a:t>
            </a:r>
            <a:endParaRPr lang="en-US" sz="2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155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1691680" y="46571"/>
            <a:ext cx="7163198" cy="555542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Годовой отчет НПО -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документ, ежегодно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предоставляемый исполнительным органом НПО руководящему органу (правлению, общему собранию) и содержащий отчет об основных результатах деятельности НПО за истекший период.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Указанный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 должен быть подписан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руководителем организации,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также содержать отметку о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 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руководящим органом общества. Годовой отчет может быть публичным и предназначаться для публикации перед общественностью, бенефициарами, партнерами и другими заинтересованными сторонами. 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35696" y="5805264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Годовой отчет НПО перед бенефициарами носит добровольный и публичный характер.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39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74052" y="764704"/>
            <a:ext cx="66464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Работа в малых группах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Задание: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Ответьте на вопрос. Какие цели преследует подготовка и распространение среди бенефициаров публичного годового отчета НПО? 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http://ya-rieltor.ru/wp-content/uploads/2011/07/%D1%86%D0%B5%D0%BB%D1%8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31326"/>
            <a:ext cx="3233550" cy="275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02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1907704" y="764704"/>
            <a:ext cx="6534472" cy="532453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подготовки годового отчета соответствует целям подотчетности НПО перед бенефициарами и может носить следующий характер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ознакомление бенефициариев с деятельностью организации;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узнаваемости, понимания и доверия к деятельности НПО со стороны бенефициариев;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имиджа и позиционирование НПО, получение широкой общественной поддержки;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привлечение ресурсов для деятельности организации;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вовлечение бенефициариев в работу организации, получение обратной связи и общественной оценки деятельности НПО;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продвижение ценностей и принципов деятельности НПО.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67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74052" y="764704"/>
            <a:ext cx="6646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Работа в малых группах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Задание: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Напишите принципы подготовки годового отчета НПО. 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7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691680" y="116632"/>
            <a:ext cx="709119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Принципы подготовки годового </a:t>
            </a:r>
            <a:r>
              <a:rPr lang="ru-RU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отчета</a:t>
            </a:r>
          </a:p>
          <a:p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Информация, указанная в отчете должна быть точной и достаточно подробной, чтобы бенефициарии могли оценить результаты деятельности НПО. </a:t>
            </a:r>
            <a:endPara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в отчете должна отражать ожидания и заинтересованность бенефициаров. Отчет должен содержать качественную информацию, которая может быть полезной для бенефициария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в отчете должна быть достаточно полной, чтобы отразить воздействие на бенефициара и позволить и дать ему возможность оценить масштабы изменений, проделанных НПО за отчетный период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Информацию в отчете необходимо доносить в понятном формате без использования узкоспециализированной терминологии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Данные, указанные в отчете должны опираться на имеющуюся информацию в НПО, которая оформлена и может быть подтверждена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документально: протоколами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анкетными данными, результатами опросов, публикациями с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67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74052" y="764704"/>
            <a:ext cx="66464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Работа в малых группах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Задание: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Подготовьте содержание годового отчета НПО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5" name="Picture 4" descr="http://nerusrs.ru/wp-content/uploads/2011/04/otch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28988"/>
            <a:ext cx="2171050" cy="251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48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1619672" y="908720"/>
            <a:ext cx="7200800" cy="158417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Вводная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часть,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включает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приветственные слова и благодарности руководящего состава НПО, попечителей, спонсоров по подготовке и публикации отчета. А также информацию о самом отчете: отчетный период и дату публикации, методы сбора информации и источники данных для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отчета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634420" y="2708920"/>
            <a:ext cx="7186052" cy="1800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Общая характеристика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организации, включая наименование, организационно-правовую форму, миссию, ценности и принципы деятельности, информацию о целевой группе, географию и масштаб деятельности НПО, информацию о количестве сотрудников, членов и волонтеров, целевой аудитории, бенефициариях 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стейкхолдеров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организации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93616" y="4725144"/>
            <a:ext cx="7200800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Основные достижения за отчетный период, которые могут включать резюмированную качественную и количественную информацию о деятельности НПО, ключевые достижения и результаты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83191" y="224007"/>
            <a:ext cx="7211225" cy="4418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ГОДОВОГО ОТЧЕТА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54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ounded Rectangle 5"/>
          <p:cNvSpPr/>
          <p:nvPr/>
        </p:nvSpPr>
        <p:spPr>
          <a:xfrm>
            <a:off x="1619672" y="836712"/>
            <a:ext cx="7200800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Информацию, связанную с руководством и управлением организации и выборными процессами, ротацию и выборы руководства, правления, контрольно-ревизионных органов организации, структуру управления организации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607085" y="250873"/>
            <a:ext cx="7211225" cy="4418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ГОДОВОГО ОТЧЕТА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607085" y="2276872"/>
            <a:ext cx="7192134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Непосредственно проектную и программную деятельность НПО, включающую систематизированную информацию о деятельности программ и проектов, реализуемых мероприятиях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597206" y="3645024"/>
            <a:ext cx="7192134" cy="230425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Участие во внешних мероприятиях и инициативах. Может включать в себя информацию о подписании НПО меморандумов и соглашений или принятия на себя обязательств. Также в данном разделе публикуется информация о членстве НПО в ассоциациях, союзах, коалициях и деятельность, осуществленная НПО в рамках существующего членства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62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912117" y="465152"/>
            <a:ext cx="3827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Понятие подотчетности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912117" y="1412776"/>
            <a:ext cx="6960394" cy="33843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Подотчетность НПО перед бенефициарами – это ответственность неправительственных организаций перед получателями услуг за исполнение принятых обязательств путем систематического предоставления достоверной информации о целях и деятельности организации, вовлечения заинтересованных сторон в планирование и оценку качества услуг и создания каналов обратной связи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53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ounded Rectangle 7"/>
          <p:cNvSpPr/>
          <p:nvPr/>
        </p:nvSpPr>
        <p:spPr>
          <a:xfrm>
            <a:off x="1619672" y="471784"/>
            <a:ext cx="7211225" cy="4418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ГОДОВОГО ОТЧЕТА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619671" y="1412776"/>
            <a:ext cx="7211225" cy="12961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Финансовая часть отчета, содержащая информацию об доходах и расходах организации с указанием источников доходов и обобщенных статей расходов в разрезе проектной и программной деятельности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619672" y="3003592"/>
            <a:ext cx="7221651" cy="10014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Приложения к отчету, которые могут содержать табличные данные, диаграммы, схемы, публикации в СМИ и ссылки на них, фотоматериалы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69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74052" y="787355"/>
            <a:ext cx="664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Команда, которая готовит годовой отчет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79712" y="1556792"/>
            <a:ext cx="65527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командная работа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Задействованы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сотрудники и активисты НПО, включая менеджеров проектов и программ, административных и финансовых сотрудников и руководства НПО. </a:t>
            </a:r>
            <a:endPara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 подготовки годового отчета могут быть вовлечены волонтёры, члены и целевая группа НПО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Финальную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версию отчета необходимо показать нескольким независимым партнерам, консультантам или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экспертам.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Подготовленная коллективом разноплановая информация сводится в единый документ и утверждается руководящим составом НПО или командой, ответственной за подготовку итогового документа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54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835696" y="335141"/>
            <a:ext cx="5460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публикации  годового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отчета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НПО</a:t>
            </a:r>
          </a:p>
        </p:txBody>
      </p:sp>
      <p:pic>
        <p:nvPicPr>
          <p:cNvPr id="5" name="Picture 2" descr="http://t0.gstatic.com/images?q=tbn:ANd9GcSSdKZM09MhmGYVm3x4BvoeaAsHRy0hWkDgQiHTze7G_kxF7ZH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83528"/>
            <a:ext cx="1656185" cy="143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encrypted-tbn0.gstatic.com/images?q=tbn:ANd9GcQiDc49sra8hsA_BVE6gm6K8cqtih8CfZt4OvLJzDn6er_Xh8I76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92609"/>
            <a:ext cx="1512476" cy="151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encrypted-tbn0.gstatic.com/images?q=tbn:ANd9GcReOYSjlu0tg78hRC1pc8s-C3ksg7QE9YrHmtVk7B9gyrtY-GG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329" y="4347890"/>
            <a:ext cx="1476773" cy="97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4" descr="https://encrypted-tbn0.gstatic.com/images?q=tbn:ANd9GcQqbdpT8tJoT60kqIVlhzcdeeqiZdQsGqQAJbMhO7_ul5kloko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16202"/>
            <a:ext cx="1483045" cy="111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9645" y="3240501"/>
            <a:ext cx="2776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бумажном носителе</a:t>
            </a:r>
            <a:endParaRPr lang="en-US" i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92941" y="3148168"/>
            <a:ext cx="3168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электронном носителе (компакт диск, </a:t>
            </a:r>
            <a:r>
              <a:rPr lang="ru-RU" i="1" u="sng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флеш</a:t>
            </a:r>
            <a:r>
              <a:rPr lang="ru-RU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карта)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48308" y="5517232"/>
            <a:ext cx="33717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Электронная версия отчета, опубликованного на интернет ресурсе организации</a:t>
            </a:r>
            <a:endParaRPr lang="en-US" i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78279" y="5932730"/>
            <a:ext cx="2278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формате живой презентации</a:t>
            </a:r>
            <a:endParaRPr lang="en-US" i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41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691680" y="1340768"/>
            <a:ext cx="7196265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Экономические показатели</a:t>
            </a:r>
            <a:endParaRPr lang="ru-RU" sz="2400" b="1" dirty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НПО </a:t>
            </a:r>
            <a:r>
              <a:rPr lang="ru-RU" sz="2400" dirty="0">
                <a:solidFill>
                  <a:srgbClr val="002060"/>
                </a:solidFill>
              </a:rPr>
              <a:t>получают финансирование и ресурсы из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различных государственных и частных источников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на том основании, что они обязуются использовать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эти средства и ресурсы для реализации заявленной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миссии. Кроме того, </a:t>
            </a:r>
            <a:r>
              <a:rPr lang="ru-RU" sz="2400" dirty="0" smtClean="0">
                <a:solidFill>
                  <a:srgbClr val="002060"/>
                </a:solidFill>
              </a:rPr>
              <a:t>НПО </a:t>
            </a:r>
            <a:r>
              <a:rPr lang="ru-RU" sz="2400" dirty="0">
                <a:solidFill>
                  <a:srgbClr val="002060"/>
                </a:solidFill>
              </a:rPr>
              <a:t>также могут освобождаться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от налогов или пользоваться другими льготами,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которые обоснованы тем, что </a:t>
            </a:r>
            <a:r>
              <a:rPr lang="ru-RU" sz="2400" dirty="0" smtClean="0">
                <a:solidFill>
                  <a:srgbClr val="002060"/>
                </a:solidFill>
              </a:rPr>
              <a:t>НПО </a:t>
            </a:r>
            <a:r>
              <a:rPr lang="ru-RU" sz="2400" dirty="0">
                <a:solidFill>
                  <a:srgbClr val="002060"/>
                </a:solidFill>
              </a:rPr>
              <a:t>руководствуются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некоммерческими, общественными интересами.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В связи с этим особое внимание уделяется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подотчетности в отношении использования и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распределения ресурсов.</a:t>
            </a:r>
          </a:p>
        </p:txBody>
      </p:sp>
    </p:spTree>
    <p:extLst>
      <p:ext uri="{BB962C8B-B14F-4D97-AF65-F5344CB8AC3E}">
        <p14:creationId xmlns:p14="http://schemas.microsoft.com/office/powerpoint/2010/main" val="212346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714813" y="548680"/>
            <a:ext cx="71287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Управление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Вопросы управления касаются организаций всех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типов, </a:t>
            </a:r>
            <a:r>
              <a:rPr lang="ru-RU" sz="2400" dirty="0">
                <a:solidFill>
                  <a:srgbClr val="002060"/>
                </a:solidFill>
              </a:rPr>
              <a:t>но </a:t>
            </a:r>
            <a:r>
              <a:rPr lang="ru-RU" sz="2400" dirty="0" smtClean="0">
                <a:solidFill>
                  <a:srgbClr val="002060"/>
                </a:solidFill>
              </a:rPr>
              <a:t>особое </a:t>
            </a:r>
            <a:r>
              <a:rPr lang="ru-RU" sz="2400" dirty="0">
                <a:solidFill>
                  <a:srgbClr val="002060"/>
                </a:solidFill>
              </a:rPr>
              <a:t>значение имеют для НКО, не только в связи </a:t>
            </a:r>
            <a:r>
              <a:rPr lang="ru-RU" sz="2400" dirty="0" smtClean="0">
                <a:solidFill>
                  <a:srgbClr val="002060"/>
                </a:solidFill>
              </a:rPr>
              <a:t>с ценностями</a:t>
            </a:r>
            <a:r>
              <a:rPr lang="ru-RU" sz="2400" dirty="0">
                <a:solidFill>
                  <a:srgbClr val="002060"/>
                </a:solidFill>
              </a:rPr>
              <a:t>, которыми они руководствуются, </a:t>
            </a:r>
            <a:r>
              <a:rPr lang="ru-RU" sz="2400" dirty="0" smtClean="0">
                <a:solidFill>
                  <a:srgbClr val="002060"/>
                </a:solidFill>
              </a:rPr>
              <a:t>но также </a:t>
            </a:r>
            <a:r>
              <a:rPr lang="ru-RU" sz="2400" dirty="0">
                <a:solidFill>
                  <a:srgbClr val="002060"/>
                </a:solidFill>
              </a:rPr>
              <a:t>с точки зрения управления ресурсами и </a:t>
            </a:r>
            <a:r>
              <a:rPr lang="ru-RU" sz="2400" dirty="0" smtClean="0">
                <a:solidFill>
                  <a:srgbClr val="002060"/>
                </a:solidFill>
              </a:rPr>
              <a:t>деятельностью</a:t>
            </a:r>
            <a:r>
              <a:rPr lang="ru-RU" sz="2400" dirty="0">
                <a:solidFill>
                  <a:srgbClr val="002060"/>
                </a:solidFill>
              </a:rPr>
              <a:t>. Прозрачность процесса управления и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его связь с миссией и видением организации </a:t>
            </a:r>
            <a:r>
              <a:rPr lang="ru-RU" sz="2400" dirty="0" smtClean="0">
                <a:solidFill>
                  <a:srgbClr val="002060"/>
                </a:solidFill>
              </a:rPr>
              <a:t>рассматривается </a:t>
            </a:r>
            <a:r>
              <a:rPr lang="ru-RU" sz="2400" dirty="0">
                <a:solidFill>
                  <a:srgbClr val="002060"/>
                </a:solidFill>
              </a:rPr>
              <a:t>ключевыми </a:t>
            </a:r>
            <a:r>
              <a:rPr lang="ru-RU" sz="2400" dirty="0" err="1">
                <a:solidFill>
                  <a:srgbClr val="002060"/>
                </a:solidFill>
              </a:rPr>
              <a:t>стейкхолдерами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НПО </a:t>
            </a:r>
            <a:r>
              <a:rPr lang="ru-RU" sz="2400" dirty="0" smtClean="0">
                <a:solidFill>
                  <a:srgbClr val="002060"/>
                </a:solidFill>
              </a:rPr>
              <a:t>как чрезвычайно </a:t>
            </a:r>
            <a:r>
              <a:rPr lang="ru-RU" sz="2400" dirty="0">
                <a:solidFill>
                  <a:srgbClr val="002060"/>
                </a:solidFill>
              </a:rPr>
              <a:t>важный аспект. </a:t>
            </a:r>
            <a:r>
              <a:rPr lang="ru-RU" sz="2400" dirty="0" err="1">
                <a:solidFill>
                  <a:srgbClr val="002060"/>
                </a:solidFill>
              </a:rPr>
              <a:t>Стейкхолдеры</a:t>
            </a:r>
            <a:r>
              <a:rPr lang="ru-RU" sz="2400" dirty="0">
                <a:solidFill>
                  <a:srgbClr val="002060"/>
                </a:solidFill>
              </a:rPr>
              <a:t> ожидают</a:t>
            </a:r>
            <a:r>
              <a:rPr lang="ru-RU" sz="2400" dirty="0" smtClean="0">
                <a:solidFill>
                  <a:srgbClr val="002060"/>
                </a:solidFill>
              </a:rPr>
              <a:t>, что </a:t>
            </a:r>
            <a:r>
              <a:rPr lang="ru-RU" sz="2400" dirty="0">
                <a:solidFill>
                  <a:srgbClr val="002060"/>
                </a:solidFill>
              </a:rPr>
              <a:t>управление </a:t>
            </a:r>
            <a:r>
              <a:rPr lang="ru-RU" sz="2400" dirty="0" smtClean="0">
                <a:solidFill>
                  <a:srgbClr val="002060"/>
                </a:solidFill>
              </a:rPr>
              <a:t>НПО </a:t>
            </a:r>
            <a:r>
              <a:rPr lang="ru-RU" sz="2400" dirty="0">
                <a:solidFill>
                  <a:srgbClr val="002060"/>
                </a:solidFill>
              </a:rPr>
              <a:t>осуществляется объективно</a:t>
            </a:r>
            <a:r>
              <a:rPr lang="ru-RU" sz="2400" dirty="0" smtClean="0">
                <a:solidFill>
                  <a:srgbClr val="002060"/>
                </a:solidFill>
              </a:rPr>
              <a:t>, честно</a:t>
            </a:r>
            <a:r>
              <a:rPr lang="ru-RU" sz="2400" dirty="0">
                <a:solidFill>
                  <a:srgbClr val="002060"/>
                </a:solidFill>
              </a:rPr>
              <a:t>, последовательно и с учетом </a:t>
            </a:r>
            <a:r>
              <a:rPr lang="ru-RU" sz="2400" dirty="0" smtClean="0">
                <a:solidFill>
                  <a:srgbClr val="002060"/>
                </a:solidFill>
              </a:rPr>
              <a:t>особенностей сообщества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81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63688" y="319016"/>
            <a:ext cx="5893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Подотчетность и организационное развитие НПО</a:t>
            </a:r>
          </a:p>
        </p:txBody>
      </p:sp>
      <p:sp>
        <p:nvSpPr>
          <p:cNvPr id="2" name="Rectangle 1"/>
          <p:cNvSpPr/>
          <p:nvPr/>
        </p:nvSpPr>
        <p:spPr>
          <a:xfrm>
            <a:off x="1811454" y="980728"/>
            <a:ext cx="6792993" cy="526297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НПО может публиковать ежегодные отчеты о своей деятельности, публиковать материалы в  СМИ, на сайте организации и в социальных сетях, вовлекать бенефициаров в мероприятия, изучать их мнения и собирать рекомендации для выработки и принятия решений, но в тоже время сохранять закрытой для общественности информацию о наличии и работе руководящего органа НПО (правления, координационного совета), системе выборов руководства и назначения сотрудников,  правил и порядке управления организацией и порядке формирования политики НПО.</a:t>
            </a:r>
          </a:p>
        </p:txBody>
      </p:sp>
    </p:spTree>
    <p:extLst>
      <p:ext uri="{BB962C8B-B14F-4D97-AF65-F5344CB8AC3E}">
        <p14:creationId xmlns:p14="http://schemas.microsoft.com/office/powerpoint/2010/main" val="6381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63688" y="319016"/>
            <a:ext cx="5893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Подотчетность и организационное развитие НПО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3716" y="1052736"/>
            <a:ext cx="6810731" cy="48936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НПО, которая стремится быть подотчетной и также стремится быть на высоком уровне организационного развития, необходимо быть подотчетной в плане организационного развития и управления НПО.  Не каждая организация может обеспечить подотчетность относительно систем внутреннего управления и руководства, но это необходимый компонент подотчетности, который НПО важно внедрить, чтобы обеспечить большую устойчивость НПО и в частности привлечь дополнительные ресурсы для работы НПО.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566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1763688" y="657570"/>
            <a:ext cx="7128792" cy="5867774"/>
          </a:xfrm>
          <a:prstGeom prst="roundRect">
            <a:avLst>
              <a:gd name="adj" fmla="val 490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 по развитию подотчетности в рамках организационного развития и легитимности деятельности НПО:</a:t>
            </a:r>
          </a:p>
          <a:p>
            <a:pPr lvl="0"/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3038" lvl="1" indent="-173038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коллегиальную систему управления НПО на ротационной основе путем формирования и разделения органов руководства (общее собрание, правление, координационный совет и пр.) и управления (директорат, штатные сотрудники, рабочие группы) в НПО, действующих на постоянной основе. В тех НПО, где законодательством не предусмотрена коллегиальная система управления (например фонд), предусмотреть такую систему на инициативной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основе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173038" lvl="1" indent="-173038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Публиковать информацию о правилах и порядке управления организацией и формирования политики НПО и органов руководства; и их реализации.</a:t>
            </a:r>
          </a:p>
          <a:p>
            <a:pPr marL="173038" lvl="1" indent="-173038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Внедрить в НПО системы, позволяющие бенефициарам участвовать в выработке и принятии решений;</a:t>
            </a:r>
          </a:p>
        </p:txBody>
      </p:sp>
    </p:spTree>
    <p:extLst>
      <p:ext uri="{BB962C8B-B14F-4D97-AF65-F5344CB8AC3E}">
        <p14:creationId xmlns:p14="http://schemas.microsoft.com/office/powerpoint/2010/main" val="36925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1763688" y="657570"/>
            <a:ext cx="7128792" cy="5867774"/>
          </a:xfrm>
          <a:prstGeom prst="roundRect">
            <a:avLst>
              <a:gd name="adj" fmla="val 490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 по развитию подотчетности в рамках организационного развития и легитимности деятельности НПО:</a:t>
            </a:r>
          </a:p>
          <a:p>
            <a:pPr lvl="0"/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3038" lvl="1" indent="-173038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Сформировать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устойчивую внутреннюю организационную культуру, направленную на повседневное воплощение видения и миссии НПО, формирование поведения и действий НПО, основанных на определенных ценностях и принципах, либо внутреннего Кодекса Этики; 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3038" lvl="1" indent="-173038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Создать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системы, позволяющие оперативно готовить и предоставлять информацию о работе НПО сотрудникам и бенефициарам; 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3038" lvl="1" indent="-173038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Обеспечить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доступность к информации об источниках финансирования и распределения ресурсов перед бенефициарами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4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1763688" y="657570"/>
            <a:ext cx="7128792" cy="5867774"/>
          </a:xfrm>
          <a:prstGeom prst="roundRect">
            <a:avLst>
              <a:gd name="adj" fmla="val 490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 по развитию подотчетности в рамках организационного развития и легитимности деятельности НПО:</a:t>
            </a:r>
          </a:p>
          <a:p>
            <a:pPr lvl="0"/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3038" lvl="1" indent="-173038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НПО предусмотреть и опубликовать правила, по которым бенефициары имели бы право доступа на предоставление информации о деятельности НПО; 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3038" lvl="1" indent="-173038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Разработать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внедрять системы и индикаторы подотчетности пропорционально возможностям и размеру НПО. Создание системы обратной связи с бенефициарами (включая вторичных бенефициаров) о предоставлении услуг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4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1907704" y="4005064"/>
            <a:ext cx="6624737" cy="14401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Программная / проектная подотчетность – показывает какие услуги оказывает НПО или какую продукцию производит, для кого это делается и насколько эффективно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355976" y="476672"/>
            <a:ext cx="4176465" cy="33855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Три уровня подотчетности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907704" y="923592"/>
            <a:ext cx="6625542" cy="98641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indent="-228600" algn="ctr">
              <a:buAutoNum type="arabicPeriod"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Фискальная подотчетность –  демонстрирует как НПО управляет своими финансовыми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ресурсами</a:t>
            </a:r>
            <a:endParaRPr lang="ru-RU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907704" y="2022494"/>
            <a:ext cx="6624737" cy="1872208"/>
          </a:xfrm>
          <a:prstGeom prst="roundRect">
            <a:avLst>
              <a:gd name="adj" fmla="val 993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Подотчетность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процессов – показывает как НПО осуществляла свою деятельность в соответствии с миссией, целями, задачами организации а также в соответствии с принятыми руководством НПО процедурами и решениями</a:t>
            </a:r>
          </a:p>
        </p:txBody>
      </p:sp>
      <p:sp>
        <p:nvSpPr>
          <p:cNvPr id="8" name="Up Arrow 7"/>
          <p:cNvSpPr/>
          <p:nvPr/>
        </p:nvSpPr>
        <p:spPr>
          <a:xfrm>
            <a:off x="1907704" y="5590304"/>
            <a:ext cx="6787594" cy="935040"/>
          </a:xfrm>
          <a:prstGeom prst="upArrow">
            <a:avLst>
              <a:gd name="adj1" fmla="val 85836"/>
              <a:gd name="adj2" fmla="val 201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НПО, которая только начинает внедрять подотчетность перед бенефициарами, лучше начинать с третьего уровня подотчетности и двигаться вверх.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0655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74052" y="764704"/>
            <a:ext cx="66464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Цель семинаров по подотчетности НПО перед бенефициарами: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продвижение культуры подотчетности путем: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обучения НПО знаниям по подотчетности и навыкам применения механизмов подотчетности;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мотивации  НПО быть подотчетными и использовать системы подотчетности перед бенефициариями в своей повседневной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4016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74052" y="764704"/>
            <a:ext cx="66464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Работа в малых группах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Задание: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Обсудить в малой группе и записать на видео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3-5 минутное выступление, которое адресовано НПО и разъясняет: 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понятие подотчетности НПО перед бенефициарами;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необходимость внедрения механизмов подотчетности НПО;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</a:rPr>
              <a:t>о</a:t>
            </a:r>
            <a:r>
              <a:rPr lang="ru-RU" sz="2400" b="1" dirty="0" smtClean="0">
                <a:solidFill>
                  <a:srgbClr val="002060"/>
                </a:solidFill>
              </a:rPr>
              <a:t>сновные механизмы подотчетности.</a:t>
            </a:r>
          </a:p>
          <a:p>
            <a:pPr marL="342900" indent="-342900">
              <a:buFontTx/>
              <a:buChar char="-"/>
            </a:pPr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Выступление ориентированно на аудиторию, состоящую из представителей НПО.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35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4052" y="764704"/>
            <a:ext cx="66464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Работа в малых группах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Задание: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Перед кем отчитываются следующие сектора: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235996"/>
              </p:ext>
            </p:extLst>
          </p:nvPr>
        </p:nvGraphicFramePr>
        <p:xfrm>
          <a:off x="1763688" y="3068960"/>
          <a:ext cx="6984777" cy="2736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259"/>
                <a:gridCol w="2328259"/>
                <a:gridCol w="2328259"/>
              </a:tblGrid>
              <a:tr h="912101">
                <a:tc>
                  <a:txBody>
                    <a:bodyPr/>
                    <a:lstStyle/>
                    <a:p>
                      <a:r>
                        <a:rPr lang="ru-RU" dirty="0" smtClean="0"/>
                        <a:t>Государственный</a:t>
                      </a:r>
                      <a:r>
                        <a:rPr lang="ru-RU" baseline="0" dirty="0" smtClean="0"/>
                        <a:t> сектор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Коммерческий (частный) сектор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Гражданский (НПО) сектор</a:t>
                      </a:r>
                      <a:endParaRPr lang="en-US" dirty="0"/>
                    </a:p>
                  </a:txBody>
                  <a:tcPr/>
                </a:tc>
              </a:tr>
              <a:tr h="91210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210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88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66935"/>
            <a:ext cx="6005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Подотчетность НПО перед бенефициарами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zlobodnevshina.ru/wp-content/uploads/2012/06/3a4em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6551891" cy="340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9453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4052" y="764704"/>
            <a:ext cx="66464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Работа в малых группах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Задание: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Сформулируйте необходимость развивать системы подотчетности для неправительственного сектора Казахстана.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С учетом характеристик НПО №1,2,3 для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каждой из малых групп сформулируйте почему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э</a:t>
            </a:r>
            <a:r>
              <a:rPr lang="ru-RU" sz="2400" b="1" dirty="0" smtClean="0">
                <a:solidFill>
                  <a:srgbClr val="002060"/>
                </a:solidFill>
              </a:rPr>
              <a:t>тим НПО необходимо в первую очередь развивать системы подотчетности перед бенефициарами.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9891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39000" contrast="3000"/>
          </a:blip>
          <a:srcRect/>
          <a:stretch>
            <a:fillRect/>
          </a:stretch>
        </p:blipFill>
        <p:spPr bwMode="auto">
          <a:xfrm>
            <a:off x="-32" y="-24"/>
            <a:ext cx="1500198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123728" y="552455"/>
            <a:ext cx="6336704" cy="5255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Проблемы и трудности работы третьего сектора:</a:t>
            </a:r>
            <a:endParaRPr lang="en-US" sz="20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25027036"/>
              </p:ext>
            </p:extLst>
          </p:nvPr>
        </p:nvGraphicFramePr>
        <p:xfrm>
          <a:off x="2123728" y="1288976"/>
          <a:ext cx="6336704" cy="428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2147206" y="5661248"/>
            <a:ext cx="6336704" cy="7545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Подотчетность способствует  разрешению существующих трудностей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8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3715</TotalTime>
  <Words>2717</Words>
  <Application>Microsoft Office PowerPoint</Application>
  <PresentationFormat>On-screen Show (4:3)</PresentationFormat>
  <Paragraphs>342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kazakhstan1</dc:creator>
  <cp:lastModifiedBy>Andrey Yemelin</cp:lastModifiedBy>
  <cp:revision>56</cp:revision>
  <dcterms:created xsi:type="dcterms:W3CDTF">2013-11-03T14:53:23Z</dcterms:created>
  <dcterms:modified xsi:type="dcterms:W3CDTF">2013-11-06T05:55:37Z</dcterms:modified>
</cp:coreProperties>
</file>