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56" r:id="rId3"/>
    <p:sldId id="444" r:id="rId4"/>
    <p:sldId id="428" r:id="rId5"/>
    <p:sldId id="446" r:id="rId6"/>
    <p:sldId id="447" r:id="rId7"/>
    <p:sldId id="449" r:id="rId8"/>
    <p:sldId id="455" r:id="rId9"/>
    <p:sldId id="453" r:id="rId10"/>
    <p:sldId id="451" r:id="rId11"/>
    <p:sldId id="452" r:id="rId12"/>
    <p:sldId id="454" r:id="rId13"/>
    <p:sldId id="441" r:id="rId14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 Stewart" initials="SCR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0050AA"/>
    <a:srgbClr val="FFFFFF"/>
    <a:srgbClr val="007DB6"/>
    <a:srgbClr val="523A58"/>
    <a:srgbClr val="F08400"/>
    <a:srgbClr val="333333"/>
    <a:srgbClr val="009DD9"/>
    <a:srgbClr val="0079B6"/>
    <a:srgbClr val="6E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1620" autoAdjust="0"/>
  </p:normalViewPr>
  <p:slideViewPr>
    <p:cSldViewPr snapToObjects="1">
      <p:cViewPr>
        <p:scale>
          <a:sx n="70" d="100"/>
          <a:sy n="70" d="100"/>
        </p:scale>
        <p:origin x="-36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 snapToGrid="0" snapToObjects="1">
      <p:cViewPr>
        <p:scale>
          <a:sx n="100" d="100"/>
          <a:sy n="100" d="100"/>
        </p:scale>
        <p:origin x="-1650" y="123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26D4-4244-7748-A32B-487193F68E07}" type="datetimeFigureOut">
              <a:rPr lang="en-US" smtClean="0">
                <a:solidFill>
                  <a:srgbClr val="333333"/>
                </a:solidFill>
                <a:latin typeface="Arial"/>
                <a:cs typeface="Arial"/>
              </a:rPr>
              <a:pPr/>
              <a:t>13-Nov-15</a:t>
            </a:fld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F3090-FAF7-ED4B-BF4A-2F7830C00B62}" type="slidenum">
              <a:rPr lang="en-US" smtClean="0">
                <a:solidFill>
                  <a:srgbClr val="333333"/>
                </a:solidFill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821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23F94C8F-728C-254A-B74F-36B091C8E7E8}" type="datetimeFigureOut">
              <a:rPr lang="en-US" smtClean="0"/>
              <a:pPr/>
              <a:t>13-Nov-15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2946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459164AF-701B-0B49-8AEC-05E2F25FB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333333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rgbClr val="333333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rgbClr val="333333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rgbClr val="333333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rgbClr val="333333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6DCF-FF4C-4981-A466-97005070EC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Pleasure and pains of SI!</a:t>
            </a:r>
          </a:p>
          <a:p>
            <a:endParaRPr lang="en-US" baseline="0" dirty="0" smtClean="0"/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Today, the global business landscape and social expectations are changing. People are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starting to </a:t>
            </a:r>
            <a:r>
              <a:rPr lang="en-US" sz="1200" baseline="0" dirty="0" err="1" smtClean="0">
                <a:latin typeface="Arial" pitchFamily="34" charset="0"/>
                <a:cs typeface="Arial" pitchFamily="34" charset="0"/>
              </a:rPr>
              <a:t>realise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that companies can do good in the global agenda!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pitchFamily="34" charset="0"/>
              <a:cs typeface="Arial" pitchFamily="34" charset="0"/>
            </a:endParaRP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Sitting at the table altogether, all partners involved as early in the project phase as possible to build alignment;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Set clear objectives within CVX and with the partners shared by</a:t>
            </a:r>
            <a:r>
              <a:rPr lang="en-US" sz="1200" baseline="0" dirty="0" smtClean="0"/>
              <a:t> all the partners </a:t>
            </a:r>
            <a:endParaRPr lang="en-US" baseline="0" dirty="0" smtClean="0"/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Genuine, thoughtful </a:t>
            </a:r>
            <a:r>
              <a:rPr lang="en-US" kern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participation and engagement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, not lip service 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Focus on achieving the objectives, rather than fulfilling the contracts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What can the company share with SI partners and communities: resources, expertise, fantastic processes, CPDEP light! 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/>
              <a:t>Think of a good exit strategy;</a:t>
            </a:r>
            <a:r>
              <a:rPr lang="en-US" sz="1200" baseline="0" dirty="0" smtClean="0"/>
              <a:t> develop sustainability plan at the start of the project 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baseline="0" dirty="0" smtClean="0"/>
              <a:t>Anecdotal stories on SI: head of </a:t>
            </a:r>
            <a:r>
              <a:rPr lang="en-US" sz="1200" baseline="0" dirty="0" err="1" smtClean="0"/>
              <a:t>Kazenergy</a:t>
            </a:r>
            <a:r>
              <a:rPr lang="en-US" sz="1200" baseline="0" dirty="0" smtClean="0"/>
              <a:t> association requesting a nanny who has a CVX certificate, or at the national NGO Conference in the capital, people saying</a:t>
            </a:r>
            <a:r>
              <a:rPr lang="en-US" sz="1200" baseline="0" smtClean="0"/>
              <a:t>: OH, </a:t>
            </a:r>
            <a:r>
              <a:rPr lang="en-US" sz="1200" baseline="0" dirty="0" smtClean="0"/>
              <a:t>this CVX is everywhere!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6DCF-FF4C-4981-A466-97005070EC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2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22EBF-EF04-4CC8-B00D-68EBEEEBAB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22EBF-EF04-4CC8-B00D-68EBEEEBAB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22EBF-EF04-4CC8-B00D-68EBEEEBAB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445250" y="733423"/>
            <a:ext cx="2470150" cy="1781047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rgbClr val="0050A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216650" y="730250"/>
            <a:ext cx="228600" cy="1784220"/>
          </a:xfrm>
          <a:prstGeom prst="rect">
            <a:avLst/>
          </a:prstGeom>
          <a:solidFill>
            <a:srgbClr val="4986C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pic>
        <p:nvPicPr>
          <p:cNvPr id="11" name="Picture 10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6528" y="1006475"/>
            <a:ext cx="1226571" cy="1226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6445250" y="733423"/>
            <a:ext cx="2470150" cy="178117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rgbClr val="0050A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216650" y="730250"/>
            <a:ext cx="228600" cy="1784220"/>
          </a:xfrm>
          <a:prstGeom prst="rect">
            <a:avLst/>
          </a:prstGeom>
          <a:solidFill>
            <a:srgbClr val="4986C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6528" y="1006475"/>
            <a:ext cx="1226571" cy="122657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32"/>
            <a:ext cx="7620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buClr>
                <a:srgbClr val="FFFFFF"/>
              </a:buClr>
              <a:buSzPct val="50000"/>
              <a:buFont typeface="Wingdings" charset="2"/>
              <a:buChar char="u"/>
              <a:defRPr sz="1800" baseline="0"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buSzPct val="70000"/>
              <a:buFont typeface="Wingdings" charset="2"/>
              <a:buChar char=""/>
              <a:defRPr sz="1800" baseline="0"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buSzPct val="50000"/>
              <a:buFont typeface="Wingdings" charset="2"/>
              <a:buChar char=""/>
              <a:defRPr sz="1800" baseline="0">
                <a:solidFill>
                  <a:srgbClr val="FFFFFF"/>
                </a:solidFill>
              </a:defRPr>
            </a:lvl8pPr>
            <a:lvl9pPr>
              <a:buFont typeface="Arial"/>
              <a:buChar char="•"/>
              <a:defRPr sz="18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332"/>
            <a:ext cx="7620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039"/>
            <a:ext cx="7620000" cy="78016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7833"/>
            <a:ext cx="4040188" cy="38888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6714"/>
            <a:ext cx="4040188" cy="4566486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722812" y="1597833"/>
            <a:ext cx="4040188" cy="38888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722812" y="1986714"/>
            <a:ext cx="4040188" cy="4566486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495800" y="1447799"/>
            <a:ext cx="4419600" cy="5105402"/>
          </a:xfrm>
          <a:prstGeom prst="rect">
            <a:avLst/>
          </a:prstGeom>
          <a:solidFill>
            <a:srgbClr val="009DD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rgbClr val="009DD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rgbClr val="A5A7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B8E2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rgbClr val="005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rgbClr val="A5A7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7620000" cy="779922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Hallmark_ver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634" y="333884"/>
            <a:ext cx="666241" cy="6662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5113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 Unicode MS" pitchFamily="-111" charset="0"/>
                <a:cs typeface="Arial"/>
              </a:rPr>
              <a:t>© 2011 Chevron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 Unicode MS" pitchFamily="-111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0" r:id="rId8"/>
    <p:sldLayoutId id="2147483684" r:id="rId9"/>
  </p:sldLayoutIdLst>
  <p:transition/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3589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Arial Unicode MS" pitchFamily="-111" charset="0"/>
                <a:cs typeface="Arial"/>
              </a:rPr>
              <a:t>© 2011 Chevron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Arial Unicode MS" pitchFamily="-111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62496" y="764704"/>
            <a:ext cx="5793680" cy="1629246"/>
          </a:xfrm>
        </p:spPr>
        <p:txBody>
          <a:bodyPr>
            <a:noAutofit/>
          </a:bodyPr>
          <a:lstStyle/>
          <a:p>
            <a:r>
              <a:rPr lang="ru-RU" dirty="0" smtClean="0"/>
              <a:t>Социальные инвестиции компании «Шеврон» в Казахстане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2452216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Жанар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Кошпанова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Специалист по связям с общественностью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Ноябрь 2015 г.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06344" cy="932656"/>
          </a:xfrm>
        </p:spPr>
        <p:txBody>
          <a:bodyPr>
            <a:noAutofit/>
          </a:bodyPr>
          <a:lstStyle/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ru-RU" dirty="0" smtClean="0"/>
              <a:t>Здравоохранение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56" y="1484784"/>
            <a:ext cx="8535224" cy="407355"/>
          </a:xfrm>
        </p:spPr>
        <p:txBody>
          <a:bodyPr>
            <a:normAutofit fontScale="62500" lnSpcReduction="20000"/>
          </a:bodyPr>
          <a:lstStyle/>
          <a:p>
            <a:pPr marL="0" indent="-4000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ru-RU" sz="2600" b="1" dirty="0" smtClean="0">
                <a:solidFill>
                  <a:srgbClr val="FFD200"/>
                </a:solidFill>
                <a:latin typeface="Arial" pitchFamily="34" charset="0"/>
                <a:cs typeface="Arial" pitchFamily="34" charset="0"/>
              </a:rPr>
              <a:t>«Будущее – мой </a:t>
            </a:r>
            <a:r>
              <a:rPr lang="ru-RU" sz="2600" b="1" dirty="0" smtClean="0">
                <a:solidFill>
                  <a:srgbClr val="FFD200"/>
                </a:solidFill>
                <a:latin typeface="Arial" pitchFamily="34" charset="0"/>
                <a:cs typeface="Arial" pitchFamily="34" charset="0"/>
              </a:rPr>
              <a:t>выбор!» – профилактика ВИЧ/СПИД и воспитание толерантности 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534150"/>
            <a:ext cx="1219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C85BA-B203-4CF1-B261-32095D36C8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 descr="C:\Users\kosh\AppData\Local\Microsoft\Windows\Temporary Internet Files\Content.Outlook\COGSYBN3\_MG_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4307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sh\AppData\Local\Microsoft\Windows\Temporary Internet Files\Content.Outlook\COGSYBN3\IMG_3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9944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289" y="177281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Партнеры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Образовательный центр «</a:t>
            </a:r>
            <a:r>
              <a:rPr lang="ru-RU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Билим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 Центр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профилактики ВИЧ / СПИД в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Алматы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cs typeface="Arial"/>
              </a:rPr>
              <a:t>2011 –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cs typeface="Arial"/>
              </a:rPr>
              <a:t>66</a:t>
            </a:r>
            <a:r>
              <a:rPr lang="ru-RU" sz="1600" dirty="0" smtClean="0">
                <a:solidFill>
                  <a:schemeClr val="bg1"/>
                </a:solidFill>
                <a:cs typeface="Arial"/>
              </a:rPr>
              <a:t> школ и колледжей в Алматы</a:t>
            </a:r>
            <a:endParaRPr lang="en-US" sz="1600" dirty="0" smtClean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cs typeface="Arial"/>
              </a:rPr>
              <a:t>Охвачено </a:t>
            </a:r>
            <a:r>
              <a:rPr lang="en-US" sz="1600" dirty="0" smtClean="0">
                <a:solidFill>
                  <a:schemeClr val="bg1"/>
                </a:solidFill>
                <a:cs typeface="Arial"/>
              </a:rPr>
              <a:t>14 721 </a:t>
            </a:r>
            <a:r>
              <a:rPr lang="ru-RU" sz="1600" dirty="0" smtClean="0">
                <a:solidFill>
                  <a:schemeClr val="bg1"/>
                </a:solidFill>
                <a:cs typeface="Arial"/>
              </a:rPr>
              <a:t>молодых людей</a:t>
            </a:r>
            <a:r>
              <a:rPr lang="en-US" sz="1600" dirty="0" smtClean="0">
                <a:solidFill>
                  <a:schemeClr val="bg1"/>
                </a:solidFill>
                <a:cs typeface="Arial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cs typeface="Arial"/>
              </a:rPr>
              <a:t>1017</a:t>
            </a:r>
            <a:r>
              <a:rPr lang="ru-RU" sz="16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cs typeface="Arial"/>
              </a:rPr>
              <a:t>тренингов, </a:t>
            </a:r>
            <a:r>
              <a:rPr lang="ru-RU" sz="1600" dirty="0" smtClean="0">
                <a:solidFill>
                  <a:schemeClr val="bg1"/>
                </a:solidFill>
                <a:cs typeface="Arial"/>
              </a:rPr>
              <a:t>846 волонтеров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cs typeface="Arial"/>
              </a:rPr>
              <a:t>300 мероприятий для молодежи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50" cy="936104"/>
          </a:xfrm>
        </p:spPr>
        <p:txBody>
          <a:bodyPr>
            <a:normAutofit/>
          </a:bodyPr>
          <a:lstStyle/>
          <a:p>
            <a:r>
              <a:rPr lang="ru-RU" sz="1800" dirty="0"/>
              <a:t>Социальные инвестиции компании «Шеврон» в Казахстане</a:t>
            </a:r>
            <a:r>
              <a:rPr lang="en-US" sz="1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Коммуникационная поддержка социальных проектов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64" y="1628799"/>
            <a:ext cx="4451552" cy="4768833"/>
          </a:xfrm>
        </p:spPr>
        <p:txBody>
          <a:bodyPr>
            <a:normAutofit/>
          </a:bodyPr>
          <a:lstStyle/>
          <a:p>
            <a:pPr marL="450850" lvl="1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Укрепление репутации </a:t>
            </a:r>
            <a:r>
              <a:rPr lang="ru-RU" dirty="0" smtClean="0">
                <a:solidFill>
                  <a:schemeClr val="bg1"/>
                </a:solidFill>
              </a:rPr>
              <a:t>компании</a:t>
            </a:r>
          </a:p>
          <a:p>
            <a:pPr marL="450850" lvl="1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Информирование общественности</a:t>
            </a:r>
          </a:p>
          <a:p>
            <a:pPr marL="450850" lvl="1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Укрепление отношений с </a:t>
            </a:r>
            <a:r>
              <a:rPr lang="ru-RU" dirty="0">
                <a:solidFill>
                  <a:schemeClr val="bg1"/>
                </a:solidFill>
              </a:rPr>
              <a:t>заинтересованными </a:t>
            </a:r>
            <a:r>
              <a:rPr lang="ru-RU" dirty="0" smtClean="0">
                <a:solidFill>
                  <a:schemeClr val="bg1"/>
                </a:solidFill>
              </a:rPr>
              <a:t>сторонами</a:t>
            </a:r>
          </a:p>
          <a:p>
            <a:pPr marL="450850" lvl="1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Обеспечение понимания </a:t>
            </a:r>
            <a:r>
              <a:rPr lang="ru-RU" dirty="0">
                <a:solidFill>
                  <a:schemeClr val="bg1"/>
                </a:solidFill>
              </a:rPr>
              <a:t>и поддержки социальных проектов</a:t>
            </a:r>
          </a:p>
          <a:p>
            <a:pPr marL="450850" lvl="1" indent="-273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 descr="C:\Users\kosh\AppData\Local\Microsoft\Windows\Temporary Internet Files\Content.Outlook\COGSYBN3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6424" cy="25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h\AppData\Local\Microsoft\Windows\Temporary Internet Files\Content.Outlook\COGSYBN3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32026"/>
            <a:ext cx="3728391" cy="24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1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8748" y="188640"/>
            <a:ext cx="6906344" cy="932656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534150"/>
            <a:ext cx="1219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C85BA-B203-4CF1-B261-32095D36C8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9366"/>
          </a:xfrm>
        </p:spPr>
        <p:txBody>
          <a:bodyPr>
            <a:noAutofit/>
          </a:bodyPr>
          <a:lstStyle/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accent2"/>
                </a:solidFill>
              </a:rPr>
              <a:t>Партнерство </a:t>
            </a:r>
            <a:r>
              <a:rPr lang="ru-RU" sz="1800" dirty="0"/>
              <a:t>и </a:t>
            </a:r>
            <a:r>
              <a:rPr lang="ru-RU" sz="1800" dirty="0" smtClean="0">
                <a:solidFill>
                  <a:schemeClr val="accent2"/>
                </a:solidFill>
              </a:rPr>
              <a:t>непосредственное участие, </a:t>
            </a:r>
            <a:r>
              <a:rPr lang="ru-RU" sz="1800" dirty="0"/>
              <a:t>а не управление со стороны </a:t>
            </a:r>
            <a:r>
              <a:rPr lang="ru-RU" sz="1800" dirty="0" smtClean="0"/>
              <a:t>или пассивное наблюдение </a:t>
            </a: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Хорошо продуманный </a:t>
            </a:r>
            <a:r>
              <a:rPr lang="ru-RU" sz="1800" dirty="0" smtClean="0">
                <a:solidFill>
                  <a:schemeClr val="accent2"/>
                </a:solidFill>
              </a:rPr>
              <a:t>бюджет</a:t>
            </a:r>
            <a:r>
              <a:rPr lang="ru-RU" sz="1800" dirty="0" smtClean="0"/>
              <a:t>, а не растрачивание средств</a:t>
            </a:r>
            <a:endParaRPr lang="en-US" sz="1800" dirty="0" smtClean="0"/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accent2"/>
                </a:solidFill>
              </a:rPr>
              <a:t>Оценка </a:t>
            </a:r>
            <a:r>
              <a:rPr lang="ru-RU" sz="1800" dirty="0">
                <a:solidFill>
                  <a:schemeClr val="accent2"/>
                </a:solidFill>
              </a:rPr>
              <a:t>потребностей</a:t>
            </a:r>
            <a:r>
              <a:rPr lang="ru-RU" sz="1800" dirty="0" smtClean="0"/>
              <a:t>, а не спонтанные решения </a:t>
            </a: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accent2"/>
                </a:solidFill>
              </a:rPr>
              <a:t>Мониторинг, оценка и анализ</a:t>
            </a:r>
            <a:r>
              <a:rPr lang="ru-RU" sz="1800" dirty="0"/>
              <a:t>, а не рапорт</a:t>
            </a: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accent2"/>
                </a:solidFill>
              </a:rPr>
              <a:t>Ориентированность на результат, </a:t>
            </a:r>
            <a:r>
              <a:rPr lang="ru-RU" sz="1800" dirty="0" smtClean="0"/>
              <a:t>а не на деятельность</a:t>
            </a:r>
            <a:r>
              <a:rPr lang="en-US" sz="1800" dirty="0" smtClean="0"/>
              <a:t> </a:t>
            </a: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err="1" smtClean="0">
                <a:solidFill>
                  <a:schemeClr val="accent2"/>
                </a:solidFill>
              </a:rPr>
              <a:t>Взаимообучение</a:t>
            </a:r>
            <a:r>
              <a:rPr lang="ru-RU" sz="1800" dirty="0" smtClean="0">
                <a:solidFill>
                  <a:schemeClr val="accent2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(</a:t>
            </a:r>
            <a:r>
              <a:rPr lang="ru-RU" sz="1800" dirty="0"/>
              <a:t>и спонсора, и бенефициара)</a:t>
            </a:r>
            <a:endParaRPr lang="en-US" sz="1800" dirty="0"/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accent2"/>
                </a:solidFill>
              </a:rPr>
              <a:t>Наращивание потенциала</a:t>
            </a:r>
            <a:r>
              <a:rPr lang="ru-RU" sz="1800" dirty="0"/>
              <a:t>, а не </a:t>
            </a:r>
            <a:r>
              <a:rPr lang="ru-RU" sz="1800" dirty="0" smtClean="0"/>
              <a:t>зависимость </a:t>
            </a:r>
            <a:endParaRPr lang="ru-RU" sz="1800" dirty="0"/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accent2"/>
                </a:solidFill>
              </a:rPr>
              <a:t>Создание </a:t>
            </a:r>
            <a:r>
              <a:rPr lang="ru-RU" sz="1800" dirty="0">
                <a:solidFill>
                  <a:schemeClr val="accent2"/>
                </a:solidFill>
              </a:rPr>
              <a:t>общих </a:t>
            </a:r>
            <a:r>
              <a:rPr lang="ru-RU" sz="1800" dirty="0" smtClean="0">
                <a:solidFill>
                  <a:schemeClr val="accent2"/>
                </a:solidFill>
              </a:rPr>
              <a:t>ценностей</a:t>
            </a:r>
            <a:endParaRPr lang="ru-RU" sz="1800" dirty="0">
              <a:solidFill>
                <a:schemeClr val="accent2"/>
              </a:solidFill>
            </a:endParaRP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Постоянное </a:t>
            </a:r>
            <a:r>
              <a:rPr lang="ru-RU" sz="1800" dirty="0" smtClean="0">
                <a:solidFill>
                  <a:schemeClr val="accent2"/>
                </a:solidFill>
              </a:rPr>
              <a:t>информирование </a:t>
            </a:r>
            <a:r>
              <a:rPr lang="ru-RU" sz="1800" dirty="0" smtClean="0">
                <a:solidFill>
                  <a:schemeClr val="bg1"/>
                </a:solidFill>
              </a:rPr>
              <a:t>всех заинтересованных сторон </a:t>
            </a:r>
            <a:r>
              <a:rPr lang="ru-RU" sz="1800" dirty="0" smtClean="0">
                <a:solidFill>
                  <a:schemeClr val="accent2"/>
                </a:solidFill>
              </a:rPr>
              <a:t>о прогрессе </a:t>
            </a:r>
            <a:r>
              <a:rPr lang="ru-RU" sz="1900" dirty="0" smtClean="0">
                <a:solidFill>
                  <a:schemeClr val="accent2"/>
                </a:solidFill>
              </a:rPr>
              <a:t>проекта</a:t>
            </a:r>
            <a:r>
              <a:rPr lang="en-US" sz="1900" dirty="0" smtClean="0">
                <a:solidFill>
                  <a:schemeClr val="accent2"/>
                </a:solidFill>
              </a:rPr>
              <a:t> </a:t>
            </a:r>
            <a:endParaRPr lang="en-US" sz="1800" dirty="0"/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1020"/>
              </a:spcAft>
            </a:pPr>
            <a:endParaRPr lang="ru-RU" sz="1900" dirty="0" smtClean="0">
              <a:solidFill>
                <a:schemeClr val="accent2"/>
              </a:solidFill>
            </a:endParaRP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1020"/>
              </a:spcAft>
            </a:pPr>
            <a:r>
              <a:rPr lang="ru-RU" sz="1800" dirty="0"/>
              <a:t/>
            </a:r>
            <a:br>
              <a:rPr lang="ru-RU" sz="1800" dirty="0"/>
            </a:br>
            <a:endParaRPr lang="en-US" sz="1900" dirty="0" smtClean="0">
              <a:solidFill>
                <a:schemeClr val="accent2"/>
              </a:solidFill>
            </a:endParaRPr>
          </a:p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1020"/>
              </a:spcAft>
            </a:pPr>
            <a:endParaRPr lang="en-US" sz="1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67400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98748" y="439278"/>
            <a:ext cx="7620000" cy="7799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dirty="0">
                <a:solidFill>
                  <a:srgbClr val="0050AA"/>
                </a:solidFill>
                <a:latin typeface="Arial"/>
                <a:ea typeface="+mj-ea"/>
                <a:cs typeface="Arial"/>
              </a:rPr>
              <a:t>Социальные инвестиции компании «Шеврон» в Казахстане</a:t>
            </a:r>
            <a:r>
              <a:rPr lang="en-US" sz="1600" dirty="0">
                <a:solidFill>
                  <a:srgbClr val="0050AA"/>
                </a:solidFill>
                <a:latin typeface="Arial"/>
                <a:ea typeface="+mj-ea"/>
                <a:cs typeface="Arial"/>
              </a:rPr>
              <a:t> </a:t>
            </a:r>
            <a:br>
              <a:rPr lang="en-US" sz="1600" dirty="0">
                <a:solidFill>
                  <a:srgbClr val="0050AA"/>
                </a:solidFill>
                <a:latin typeface="Arial"/>
                <a:ea typeface="+mj-ea"/>
                <a:cs typeface="Arial"/>
              </a:rPr>
            </a:br>
            <a:r>
              <a:rPr lang="ru-RU" sz="2400" dirty="0" smtClean="0">
                <a:solidFill>
                  <a:srgbClr val="0050AA"/>
                </a:solidFill>
                <a:latin typeface="Arial"/>
                <a:ea typeface="+mj-ea"/>
                <a:cs typeface="Arial"/>
              </a:rPr>
              <a:t>Анализ </a:t>
            </a:r>
            <a:r>
              <a:rPr lang="ru-RU" sz="2400" dirty="0">
                <a:solidFill>
                  <a:srgbClr val="0050AA"/>
                </a:solidFill>
                <a:latin typeface="Arial"/>
                <a:ea typeface="+mj-ea"/>
                <a:cs typeface="Arial"/>
              </a:rPr>
              <a:t>полученного практического опыта</a:t>
            </a:r>
            <a:endParaRPr lang="en-US" sz="2400" dirty="0">
              <a:solidFill>
                <a:srgbClr val="0050AA"/>
              </a:solidFill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2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71" y="1581898"/>
            <a:ext cx="8266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Укрепление репутации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компании «Шеврон»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интересов бизнес-подразделения и поддержка новых возможностей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человеческого, общественного и организационного капитала ключевых заинтересованных сторон</a:t>
            </a:r>
            <a:b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544" y="476672"/>
            <a:ext cx="7620000" cy="7798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0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/>
              <a:t>Социальные инвестиции компании «Шеврон» в </a:t>
            </a:r>
            <a:r>
              <a:rPr lang="ru-RU" sz="1600" dirty="0" smtClean="0"/>
              <a:t>Казахстане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ru-RU" dirty="0" smtClean="0"/>
              <a:t>Цели</a:t>
            </a:r>
            <a:endParaRPr lang="en-US" dirty="0"/>
          </a:p>
        </p:txBody>
      </p:sp>
      <p:pic>
        <p:nvPicPr>
          <p:cNvPr id="1027" name="Picture 3" descr="C:\Users\kosh\AppData\Local\Microsoft\Windows\Temporary Internet Files\Content.Outlook\COGSYBN3\_IMA2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2829"/>
            <a:ext cx="3275856" cy="217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sh\AppData\Local\Microsoft\Windows\Temporary Internet Files\Content.Outlook\COGSYBN3\TOSH0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406078" y="4032919"/>
            <a:ext cx="2972428" cy="22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h\AppData\Local\Microsoft\Windows\Temporary Internet Files\Content.Outlook\COGSYBN3\IZT_44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742236" y="4343871"/>
            <a:ext cx="2987824" cy="19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8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2" y="376214"/>
            <a:ext cx="7534275" cy="779922"/>
          </a:xfrm>
        </p:spPr>
        <p:txBody>
          <a:bodyPr>
            <a:normAutofit/>
          </a:bodyPr>
          <a:lstStyle/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Выбор проектов и партнеров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51520" y="1412776"/>
            <a:ext cx="4248472" cy="510979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/>
          <a:p>
            <a:pPr marL="381000" indent="-381000">
              <a:lnSpc>
                <a:spcPct val="150000"/>
              </a:lnSpc>
              <a:buClr>
                <a:schemeClr val="bg1"/>
              </a:buClr>
              <a:buSzPct val="100000"/>
            </a:pPr>
            <a:r>
              <a:rPr lang="ru-RU" sz="4200" i="1" dirty="0" smtClean="0">
                <a:solidFill>
                  <a:srgbClr val="FFD200"/>
                </a:solidFill>
              </a:rPr>
              <a:t>Проекты</a:t>
            </a:r>
            <a:r>
              <a:rPr lang="en-US" sz="4200" dirty="0" smtClean="0">
                <a:solidFill>
                  <a:srgbClr val="FFD200"/>
                </a:solidFill>
              </a:rPr>
              <a:t>:</a:t>
            </a:r>
            <a:r>
              <a:rPr lang="ru-RU" sz="4200" dirty="0" smtClean="0">
                <a:solidFill>
                  <a:srgbClr val="FFD200"/>
                </a:solidFill>
              </a:rPr>
              <a:t> </a:t>
            </a:r>
            <a:r>
              <a:rPr lang="en-US" sz="4200" dirty="0" smtClean="0">
                <a:solidFill>
                  <a:srgbClr val="FFD200"/>
                </a:solidFill>
              </a:rPr>
              <a:t> </a:t>
            </a:r>
            <a:endParaRPr lang="en-US" sz="4200" dirty="0">
              <a:solidFill>
                <a:srgbClr val="FFD200"/>
              </a:solidFill>
            </a:endParaRP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>
                <a:solidFill>
                  <a:schemeClr val="bg1"/>
                </a:solidFill>
                <a:cs typeface="Arial"/>
              </a:rPr>
              <a:t>Совпадают ли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цели проекта с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социальными и бизнес-целями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«Шеврон»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и национальными приоритетами</a:t>
            </a:r>
            <a:r>
              <a:rPr lang="en-US" sz="2900" dirty="0">
                <a:solidFill>
                  <a:schemeClr val="bg1"/>
                </a:solidFill>
                <a:cs typeface="Arial"/>
              </a:rPr>
              <a:t>?</a:t>
            </a: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cs typeface="Arial"/>
              </a:rPr>
              <a:t>Отвечает ли проект нуждам и потребностям общества? </a:t>
            </a: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cs typeface="Arial"/>
              </a:rPr>
              <a:t>Реалистичны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и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измеримы ли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цели?</a:t>
            </a: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cs typeface="Arial"/>
              </a:rPr>
              <a:t>Каким образом проект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развивает человеческий и интеллектуальный потенциал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целевой аудитории? </a:t>
            </a: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cs typeface="Arial"/>
              </a:rPr>
              <a:t>Что изменится благодаря проекту?</a:t>
            </a:r>
            <a:endParaRPr lang="ru-RU" sz="2900" dirty="0">
              <a:solidFill>
                <a:schemeClr val="bg1"/>
              </a:solidFill>
              <a:cs typeface="Arial"/>
            </a:endParaRP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smtClean="0">
                <a:solidFill>
                  <a:schemeClr val="bg1"/>
                </a:solidFill>
                <a:cs typeface="Arial"/>
              </a:rPr>
              <a:t>Есть </a:t>
            </a:r>
            <a:r>
              <a:rPr lang="ru-RU" sz="2900" dirty="0">
                <a:solidFill>
                  <a:schemeClr val="bg1"/>
                </a:solidFill>
                <a:cs typeface="Arial"/>
              </a:rPr>
              <a:t>ли коммуникационная стратегия и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план взаимодействия с заинтересованными сторонами?</a:t>
            </a:r>
            <a:endParaRPr lang="ru-RU" sz="2900" dirty="0">
              <a:solidFill>
                <a:schemeClr val="bg1"/>
              </a:solidFill>
              <a:cs typeface="Arial"/>
            </a:endParaRP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>
                <a:solidFill>
                  <a:schemeClr val="bg1"/>
                </a:solidFill>
                <a:cs typeface="Arial"/>
              </a:rPr>
              <a:t>Как проект будет обеспечивать устойчивые социально-экономические 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результаты?</a:t>
            </a:r>
            <a:endParaRPr lang="en-US" sz="2900" dirty="0" smtClean="0">
              <a:solidFill>
                <a:schemeClr val="bg1"/>
              </a:solidFill>
              <a:cs typeface="Arial"/>
            </a:endParaRPr>
          </a:p>
          <a:p>
            <a:pPr marL="273050" indent="-27305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ru-RU" sz="2900" dirty="0" err="1" smtClean="0">
                <a:solidFill>
                  <a:schemeClr val="bg1"/>
                </a:solidFill>
                <a:cs typeface="Arial"/>
              </a:rPr>
              <a:t>Инновационен</a:t>
            </a:r>
            <a:r>
              <a:rPr lang="ru-RU" sz="2900" dirty="0" smtClean="0">
                <a:solidFill>
                  <a:schemeClr val="bg1"/>
                </a:solidFill>
                <a:cs typeface="Arial"/>
              </a:rPr>
              <a:t> ли проект?</a:t>
            </a:r>
            <a:endParaRPr lang="ru-RU" sz="2900" dirty="0" smtClean="0">
              <a:solidFill>
                <a:schemeClr val="bg1"/>
              </a:solidFill>
              <a:cs typeface="Arial"/>
            </a:endParaRPr>
          </a:p>
          <a:p>
            <a:pPr marL="457200" indent="-457200">
              <a:lnSpc>
                <a:spcPct val="150000"/>
              </a:lnSpc>
              <a:buClr>
                <a:srgbClr val="FFFFFF"/>
              </a:buClr>
              <a:buSzPct val="100000"/>
              <a:buFont typeface="+mj-lt"/>
              <a:buAutoNum type="arabicPeriod"/>
            </a:pPr>
            <a:endParaRPr lang="en-US" sz="2900" dirty="0">
              <a:solidFill>
                <a:schemeClr val="bg1"/>
              </a:solidFill>
              <a:cs typeface="Arial"/>
            </a:endParaRPr>
          </a:p>
          <a:p>
            <a:pPr marL="342900" lvl="0" indent="-342900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/>
            </a:pP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412073"/>
            <a:ext cx="430347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None/>
            </a:pPr>
            <a:r>
              <a:rPr lang="ru-RU" sz="2000" i="1" dirty="0">
                <a:solidFill>
                  <a:srgbClr val="FFD200"/>
                </a:solidFill>
              </a:rPr>
              <a:t>Партнеры</a:t>
            </a:r>
            <a:r>
              <a:rPr lang="en-US" dirty="0" smtClean="0">
                <a:solidFill>
                  <a:srgbClr val="FFD200"/>
                </a:solidFill>
              </a:rPr>
              <a:t>:</a:t>
            </a:r>
            <a:endParaRPr lang="ru-RU" dirty="0" smtClean="0">
              <a:solidFill>
                <a:srgbClr val="FFD200"/>
              </a:solidFill>
            </a:endParaRPr>
          </a:p>
          <a:p>
            <a:pPr marL="342900" indent="-342900">
              <a:buNone/>
            </a:pPr>
            <a:endParaRPr lang="en-US" sz="1200" dirty="0">
              <a:solidFill>
                <a:srgbClr val="FFD200"/>
              </a:solidFill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Репутация партнеров – доверие, </a:t>
            </a:r>
            <a:r>
              <a:rPr lang="ru-RU" sz="1600" dirty="0" smtClean="0">
                <a:solidFill>
                  <a:schemeClr val="bg1"/>
                </a:solidFill>
              </a:rPr>
              <a:t>уважение </a:t>
            </a:r>
            <a:endParaRPr lang="ru-RU" sz="1600" dirty="0"/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Послужной </a:t>
            </a:r>
            <a:r>
              <a:rPr lang="ru-RU" sz="1600" dirty="0">
                <a:solidFill>
                  <a:schemeClr val="bg1"/>
                </a:solidFill>
              </a:rPr>
              <a:t>список партнера и глубокое понимание социального контекста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Организационный </a:t>
            </a:r>
            <a:r>
              <a:rPr lang="ru-RU" sz="1600" dirty="0" smtClean="0">
                <a:solidFill>
                  <a:schemeClr val="bg1"/>
                </a:solidFill>
              </a:rPr>
              <a:t>потенциал </a:t>
            </a:r>
            <a:r>
              <a:rPr lang="ru-RU" sz="1600" dirty="0" smtClean="0">
                <a:solidFill>
                  <a:schemeClr val="bg1"/>
                </a:solidFill>
              </a:rPr>
              <a:t>и  организационная </a:t>
            </a:r>
            <a:r>
              <a:rPr lang="ru-RU" sz="1600" dirty="0">
                <a:solidFill>
                  <a:schemeClr val="bg1"/>
                </a:solidFill>
              </a:rPr>
              <a:t>устойчивость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Финансовая </a:t>
            </a:r>
            <a:r>
              <a:rPr lang="ru-RU" sz="1600" dirty="0">
                <a:solidFill>
                  <a:schemeClr val="bg1"/>
                </a:solidFill>
              </a:rPr>
              <a:t>прозрачность, эффективность затрат при реализации проектов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Налаженные отношения с заинтересованными сторонами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Понимание и соблюдение правил и </a:t>
            </a:r>
            <a:r>
              <a:rPr lang="ru-RU" sz="1600" dirty="0" smtClean="0">
                <a:solidFill>
                  <a:schemeClr val="bg1"/>
                </a:solidFill>
              </a:rPr>
              <a:t>процедур компании </a:t>
            </a:r>
            <a:r>
              <a:rPr lang="ru-RU" sz="1600" dirty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Шеврон»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58"/>
          <a:stretch/>
        </p:blipFill>
        <p:spPr>
          <a:xfrm>
            <a:off x="40943" y="1371600"/>
            <a:ext cx="906780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69479" r="16389" b="4806"/>
          <a:stretch/>
        </p:blipFill>
        <p:spPr>
          <a:xfrm>
            <a:off x="34118" y="4495799"/>
            <a:ext cx="9109881" cy="23402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7544" y="476672"/>
            <a:ext cx="7620000" cy="7798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0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endParaRPr lang="ru-RU" sz="1600" dirty="0" smtClean="0"/>
          </a:p>
          <a:p>
            <a:r>
              <a:rPr lang="ru-RU" dirty="0" smtClean="0"/>
              <a:t>География и бенефициары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4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7" b="21732"/>
          <a:stretch/>
        </p:blipFill>
        <p:spPr>
          <a:xfrm>
            <a:off x="46422" y="980728"/>
            <a:ext cx="9097578" cy="58772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2946" y="332656"/>
            <a:ext cx="7620000" cy="7798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0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sz="1800" dirty="0" smtClean="0"/>
              <a:t>29 </a:t>
            </a:r>
            <a:r>
              <a:rPr lang="ru-RU" sz="1800" dirty="0"/>
              <a:t>партнерских организаций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1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476672"/>
            <a:ext cx="7620000" cy="7798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0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ru-RU" dirty="0" smtClean="0"/>
              <a:t>Три основных направления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556792"/>
            <a:ext cx="3096344" cy="5013176"/>
          </a:xfrm>
        </p:spPr>
        <p:txBody>
          <a:bodyPr>
            <a:normAutofit fontScale="25000" lnSpcReduction="20000"/>
          </a:bodyPr>
          <a:lstStyle/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None/>
            </a:pPr>
            <a:r>
              <a:rPr lang="ru-RU" sz="8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marL="0" lvl="1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100000"/>
              <a:buNone/>
            </a:pPr>
            <a:endParaRPr lang="en-US" sz="55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«Дружим с дорогой»</a:t>
            </a:r>
            <a:endParaRPr lang="ru-RU" sz="6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solidFill>
                  <a:schemeClr val="bg1"/>
                </a:solidFill>
                <a:latin typeface="+mj-lt"/>
                <a:cs typeface="Arial" pitchFamily="34" charset="0"/>
              </a:rPr>
              <a:t>«Интернет для вас»</a:t>
            </a: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solidFill>
                  <a:schemeClr val="bg1"/>
                </a:solidFill>
                <a:latin typeface="+mj-lt"/>
                <a:cs typeface="Arial" pitchFamily="34" charset="0"/>
              </a:rPr>
              <a:t>Стипендиальная программа </a:t>
            </a:r>
            <a:r>
              <a:rPr lang="en-US" sz="6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KazEnergy</a:t>
            </a:r>
            <a:endParaRPr lang="en-US" sz="6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«Детские бизнес-проекты»</a:t>
            </a:r>
            <a:endParaRPr lang="ru-RU" sz="6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solidFill>
                  <a:schemeClr val="bg1"/>
                </a:solidFill>
                <a:latin typeface="+mj-lt"/>
                <a:cs typeface="Arial" pitchFamily="34" charset="0"/>
              </a:rPr>
              <a:t>«Моя будущая профессия»</a:t>
            </a: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solidFill>
                  <a:schemeClr val="bg1"/>
                </a:solidFill>
                <a:latin typeface="+mj-lt"/>
                <a:cs typeface="Arial" pitchFamily="34" charset="0"/>
              </a:rPr>
              <a:t>Модель эко-поселка</a:t>
            </a: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solidFill>
                  <a:schemeClr val="bg1"/>
                </a:solidFill>
                <a:latin typeface="+mj-lt"/>
                <a:cs typeface="Arial" pitchFamily="34" charset="0"/>
              </a:rPr>
              <a:t>Программа партнерства с </a:t>
            </a:r>
            <a:r>
              <a:rPr lang="ru-RU" sz="6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КазНТУ</a:t>
            </a:r>
            <a:endParaRPr lang="ru-RU" sz="6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628650" lvl="1" indent="-273050">
              <a:lnSpc>
                <a:spcPct val="12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sz="6400" dirty="0">
                <a:latin typeface="+mj-lt"/>
              </a:rPr>
              <a:t>Научно-творческая лаборатория «Молодые мечтатели»</a:t>
            </a:r>
            <a:endParaRPr lang="en-US" sz="6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F46D1F"/>
              </a:buClr>
              <a:buSzPct val="130000"/>
              <a:buFontTx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7844" y="1628800"/>
            <a:ext cx="2808312" cy="4951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–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•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u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charset="2"/>
              <a:buChar char="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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Экономическое развитие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endParaRPr lang="en-US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20700" lvl="1" indent="-342900">
              <a:lnSpc>
                <a:spcPct val="1200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«Женщины могут все!»</a:t>
            </a:r>
          </a:p>
          <a:p>
            <a:pPr marL="520700" lvl="1" indent="-342900">
              <a:lnSpc>
                <a:spcPct val="1200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Школа молодых предпринимателей </a:t>
            </a:r>
          </a:p>
          <a:p>
            <a:pPr marL="520700" lvl="1" indent="-342900">
              <a:lnSpc>
                <a:spcPct val="1200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Шебер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», развитие ремесленничества</a:t>
            </a:r>
          </a:p>
          <a:p>
            <a:pPr marL="520700" lvl="1" indent="-342900">
              <a:lnSpc>
                <a:spcPct val="1200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ru-RU" sz="1600" dirty="0" smtClean="0"/>
              <a:t>Экспертный центр </a:t>
            </a:r>
            <a:r>
              <a:rPr lang="ru-RU" sz="1600" dirty="0"/>
              <a:t>НПО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20700" lvl="1" indent="-342900">
              <a:lnSpc>
                <a:spcPct val="1200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Социально-инновационный проект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I-SEED</a:t>
            </a:r>
            <a:endParaRPr lang="en-US" sz="16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76156" y="1556792"/>
            <a:ext cx="2844316" cy="50131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–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Arial"/>
              <a:buChar char="•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u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70000"/>
              <a:buFont typeface="Wingdings" charset="2"/>
              <a:buChar char="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rgbClr val="FFFFFF"/>
              </a:buClr>
              <a:buSzPct val="50000"/>
              <a:buFont typeface="Wingdings" charset="2"/>
              <a:buChar char=""/>
              <a:defRPr sz="1800" kern="1200" baseline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lvl="1" indent="0" algn="ctr">
              <a:lnSpc>
                <a:spcPct val="120000"/>
              </a:lnSpc>
              <a:spcAft>
                <a:spcPts val="300"/>
              </a:spcAft>
              <a:buSzPct val="100000"/>
              <a:buFont typeface="Arial"/>
              <a:buNone/>
            </a:pPr>
            <a:r>
              <a:rPr lang="ru-RU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Охрана здоровья и окружающей среды</a:t>
            </a:r>
            <a:r>
              <a:rPr lang="en-US" sz="19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0850" lvl="1" indent="-27305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«Будущее – твой выбор!» </a:t>
            </a:r>
          </a:p>
          <a:p>
            <a:pPr marL="450850" lvl="1" indent="-27305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 обучения для врачей</a:t>
            </a:r>
          </a:p>
          <a:p>
            <a:pPr marL="450850" lvl="1" indent="-27305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«Здоровая мама»</a:t>
            </a:r>
          </a:p>
          <a:p>
            <a:pPr marL="450850" lvl="1" indent="-27305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«Земля – наш общий дом»</a:t>
            </a:r>
          </a:p>
          <a:p>
            <a:pPr marL="450850" lvl="1" indent="-273050">
              <a:lnSpc>
                <a:spcPct val="110000"/>
              </a:lnSpc>
              <a:spcAft>
                <a:spcPts val="300"/>
              </a:spcAft>
              <a:buClr>
                <a:schemeClr val="bg1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«Золотое сердце «Шеврона»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4384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74879"/>
            <a:ext cx="6934200" cy="990600"/>
          </a:xfrm>
        </p:spPr>
        <p:txBody>
          <a:bodyPr>
            <a:normAutofit/>
          </a:bodyPr>
          <a:lstStyle/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dirty="0" smtClean="0"/>
              <a:t>Образование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9760" y="1465479"/>
            <a:ext cx="8202863" cy="2357728"/>
          </a:xfrm>
        </p:spPr>
        <p:txBody>
          <a:bodyPr>
            <a:noAutofit/>
          </a:bodyPr>
          <a:lstStyle/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Моя будущая профессия</a:t>
            </a:r>
            <a:endParaRPr lang="ru-RU" b="1" dirty="0" smtClean="0">
              <a:solidFill>
                <a:srgbClr val="FFD200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Партнеры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 Достижения Молодых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/>
              <a:t>Колледж индустрии туризма и </a:t>
            </a:r>
            <a:r>
              <a:rPr lang="ru-RU" sz="1600" dirty="0" smtClean="0"/>
              <a:t>гостеприимства, </a:t>
            </a:r>
            <a:r>
              <a:rPr lang="kk-KZ" sz="1600" dirty="0" smtClean="0"/>
              <a:t>Департамент </a:t>
            </a:r>
            <a:r>
              <a:rPr lang="kk-KZ" sz="1600" dirty="0"/>
              <a:t>по защите прав </a:t>
            </a:r>
            <a:r>
              <a:rPr lang="kk-KZ" sz="1600" dirty="0" smtClean="0"/>
              <a:t>детей, Отдел </a:t>
            </a:r>
            <a:r>
              <a:rPr lang="kk-KZ" sz="1600" dirty="0"/>
              <a:t>опеки интернатных учреждений Управления образования г. </a:t>
            </a:r>
            <a:r>
              <a:rPr lang="kk-KZ" sz="1600" dirty="0" smtClean="0"/>
              <a:t>Алматы, </a:t>
            </a:r>
            <a:r>
              <a:rPr lang="ru-RU" sz="1600" dirty="0" smtClean="0"/>
              <a:t>Центр </a:t>
            </a:r>
            <a:r>
              <a:rPr lang="ru-RU" sz="1600" dirty="0"/>
              <a:t>поддержки глухих инвалидов «Ум</a:t>
            </a:r>
            <a:r>
              <a:rPr lang="kk-KZ" sz="1600" dirty="0"/>
              <a:t>іт</a:t>
            </a:r>
            <a:r>
              <a:rPr lang="ru-RU" sz="1600" dirty="0"/>
              <a:t>»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20</a:t>
            </a:r>
            <a:r>
              <a:rPr lang="ru-RU" sz="1600" dirty="0" smtClean="0">
                <a:solidFill>
                  <a:schemeClr val="bg1"/>
                </a:solidFill>
              </a:rPr>
              <a:t>07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– 2015 </a:t>
            </a:r>
            <a:r>
              <a:rPr lang="ru-RU" sz="1600" dirty="0" smtClean="0">
                <a:solidFill>
                  <a:schemeClr val="bg1"/>
                </a:solidFill>
              </a:rPr>
              <a:t>в Алматы, Астане, Атырау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830 воспитанников детских домов и интернатов в возрасте 14-16 лет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18 тренингов для преподавателей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УМК «Знакомство с профессией», рекомендован МОН РК   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34150"/>
            <a:ext cx="1219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4A881A-C2A2-498D-8B2F-E897924E80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3" descr="C:\Users\kosh\AppData\Local\Microsoft\Windows\Temporary Internet Files\Content.Outlook\COGSYBN3\IMG_9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16424" cy="26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osh\AppData\Local\Microsoft\Windows\Temporary Internet Files\Content.Outlook\COGSYBN3\IMG_95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92" y="3901271"/>
            <a:ext cx="4299280" cy="26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74879"/>
            <a:ext cx="6934200" cy="990600"/>
          </a:xfrm>
        </p:spPr>
        <p:txBody>
          <a:bodyPr>
            <a:normAutofit/>
          </a:bodyPr>
          <a:lstStyle/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dirty="0"/>
              <a:t>Развитие экономики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3166" y="1575328"/>
            <a:ext cx="8202863" cy="2717768"/>
          </a:xfrm>
        </p:spPr>
        <p:txBody>
          <a:bodyPr>
            <a:noAutofit/>
          </a:bodyPr>
          <a:lstStyle/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 smtClean="0">
                <a:solidFill>
                  <a:srgbClr val="FFD200"/>
                </a:solidFill>
                <a:latin typeface="Arial" pitchFamily="34" charset="0"/>
                <a:cs typeface="Arial" pitchFamily="34" charset="0"/>
              </a:rPr>
              <a:t>I SEED – </a:t>
            </a:r>
            <a:r>
              <a:rPr lang="ru-RU" b="1" dirty="0" smtClean="0">
                <a:solidFill>
                  <a:srgbClr val="FFD200"/>
                </a:solidFill>
                <a:latin typeface="Arial" pitchFamily="34" charset="0"/>
                <a:cs typeface="Arial" pitchFamily="34" charset="0"/>
              </a:rPr>
              <a:t>Инновации, социальное предпринимательство и образование</a:t>
            </a: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b="1" dirty="0" smtClean="0">
              <a:solidFill>
                <a:srgbClr val="FFD200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Партнеры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Британский Совет, Университет АЛМА, Палата предпринимателей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2013 – 2015 </a:t>
            </a:r>
            <a:r>
              <a:rPr lang="ru-RU" sz="1600" dirty="0" smtClean="0">
                <a:solidFill>
                  <a:schemeClr val="bg1"/>
                </a:solidFill>
              </a:rPr>
              <a:t>в Алматы, Астане, Текели и </a:t>
            </a:r>
            <a:r>
              <a:rPr lang="ru-RU" sz="1600" dirty="0" err="1" smtClean="0">
                <a:solidFill>
                  <a:schemeClr val="bg1"/>
                </a:solidFill>
              </a:rPr>
              <a:t>Ерейментау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760 </a:t>
            </a:r>
            <a:r>
              <a:rPr lang="ru-RU" sz="1600" dirty="0" smtClean="0">
                <a:solidFill>
                  <a:schemeClr val="bg1"/>
                </a:solidFill>
              </a:rPr>
              <a:t>прямых бенефициаров в возрасте 16-21 лет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2900 косвенных бенефициаров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17 </a:t>
            </a:r>
            <a:r>
              <a:rPr lang="ru-RU" sz="1600" dirty="0" smtClean="0">
                <a:solidFill>
                  <a:schemeClr val="bg1"/>
                </a:solidFill>
              </a:rPr>
              <a:t>молодежных грантов по развитию местного сообщества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34150"/>
            <a:ext cx="1219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4A881A-C2A2-498D-8B2F-E897924E80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C:\Users\kosh\AppData\Local\Microsoft\Windows\Temporary Internet Files\Content.Outlook\COGSYBN3\IMG_7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5" y="3774944"/>
            <a:ext cx="4157224" cy="26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EBU\PGPA\Photo &amp; Video\Photos\Community Engagement Projects\I3E Projects\I-SEED\final 2015\Winners_Astana Economic College Te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5" y="3789040"/>
            <a:ext cx="3909576" cy="26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74879"/>
            <a:ext cx="6934200" cy="793881"/>
          </a:xfrm>
        </p:spPr>
        <p:txBody>
          <a:bodyPr>
            <a:normAutofit/>
          </a:bodyPr>
          <a:lstStyle/>
          <a:p>
            <a:r>
              <a:rPr lang="ru-RU" sz="1600" dirty="0"/>
              <a:t>Социальные инвестиции компании «Шеврон» в Казахстане</a:t>
            </a:r>
            <a:r>
              <a:rPr lang="en-US" sz="160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ru-RU" dirty="0" smtClean="0"/>
              <a:t>Экономическое развитие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3166" y="1575328"/>
            <a:ext cx="8202863" cy="2717768"/>
          </a:xfrm>
        </p:spPr>
        <p:txBody>
          <a:bodyPr>
            <a:noAutofit/>
          </a:bodyPr>
          <a:lstStyle/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</a:rPr>
              <a:t>Шебер</a:t>
            </a:r>
            <a:r>
              <a:rPr lang="ru-RU" b="1" dirty="0" smtClean="0">
                <a:solidFill>
                  <a:schemeClr val="accent2"/>
                </a:solidFill>
              </a:rPr>
              <a:t>» развитие ремесленничества</a:t>
            </a: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Партнеры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/>
              <a:t>Союз ремесленников РК, ЮНЕСКО, Министерство культуры</a:t>
            </a:r>
            <a:r>
              <a:rPr lang="en-US" sz="1600" dirty="0" smtClean="0"/>
              <a:t>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5" lvl="1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2006</a:t>
            </a:r>
            <a:r>
              <a:rPr lang="ru-RU" sz="1600" dirty="0" smtClean="0">
                <a:solidFill>
                  <a:schemeClr val="bg1"/>
                </a:solidFill>
              </a:rPr>
              <a:t> –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Обучены </a:t>
            </a:r>
            <a:r>
              <a:rPr lang="en-US" sz="1600" dirty="0" smtClean="0">
                <a:solidFill>
                  <a:schemeClr val="bg1"/>
                </a:solidFill>
              </a:rPr>
              <a:t>~1000 </a:t>
            </a:r>
            <a:r>
              <a:rPr lang="ru-RU" sz="1600" dirty="0" smtClean="0">
                <a:solidFill>
                  <a:schemeClr val="bg1"/>
                </a:solidFill>
              </a:rPr>
              <a:t>ремесленников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Более </a:t>
            </a:r>
            <a:r>
              <a:rPr lang="en-US" sz="1600" dirty="0" smtClean="0"/>
              <a:t>100 </a:t>
            </a:r>
            <a:r>
              <a:rPr lang="ru-RU" sz="1600" dirty="0" smtClean="0"/>
              <a:t>членов союза, открыто более </a:t>
            </a:r>
            <a:r>
              <a:rPr lang="en-US" sz="1600" dirty="0" smtClean="0"/>
              <a:t>20</a:t>
            </a:r>
            <a:r>
              <a:rPr lang="ru-RU" sz="1600" dirty="0" smtClean="0"/>
              <a:t> новых бизнесов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С </a:t>
            </a:r>
            <a:r>
              <a:rPr lang="ru-RU" sz="1600" dirty="0"/>
              <a:t>2013 </a:t>
            </a:r>
            <a:r>
              <a:rPr lang="ru-RU" sz="1600" dirty="0" smtClean="0"/>
              <a:t>года член </a:t>
            </a:r>
            <a:r>
              <a:rPr lang="ru-RU" sz="1600" dirty="0"/>
              <a:t>Всемирного ремесленного </a:t>
            </a:r>
            <a:r>
              <a:rPr lang="ru-RU" sz="1600" dirty="0" smtClean="0"/>
              <a:t>совета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534150"/>
            <a:ext cx="12192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4A881A-C2A2-498D-8B2F-E897924E80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3" descr="C:\Users\kosh\AppData\Local\Microsoft\Windows\Temporary Internet Files\Content.Outlook\COGSYBN3\Sheber2013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16424" cy="25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upstreamandgas-resources.chevron.com/eeme/eurasia/news/2015/images/101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45" y="3761376"/>
            <a:ext cx="3744416" cy="25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X_CORP_Classic_030811">
  <a:themeElements>
    <a:clrScheme name="Chevron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9DD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523A58"/>
      </a:accent6>
      <a:hlink>
        <a:srgbClr val="0000FF"/>
      </a:hlink>
      <a:folHlink>
        <a:srgbClr val="AA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hevron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9DD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523A58"/>
      </a:accent6>
      <a:hlink>
        <a:srgbClr val="0000FF"/>
      </a:hlink>
      <a:folHlink>
        <a:srgbClr val="AA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CVX_CORP_Classic_030811</Template>
  <TotalTime>14949</TotalTime>
  <Words>817</Words>
  <Application>Microsoft Office PowerPoint</Application>
  <PresentationFormat>On-screen Show (4:3)</PresentationFormat>
  <Paragraphs>146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CVX_CORP_Classic_030811</vt:lpstr>
      <vt:lpstr>2_Office Theme</vt:lpstr>
      <vt:lpstr>Социальные инвестиции компании «Шеврон» в Казахстане</vt:lpstr>
      <vt:lpstr>PowerPoint Presentation</vt:lpstr>
      <vt:lpstr>Социальные инвестиции компании «Шеврон» в Казахстане Выбор проектов и партнеров </vt:lpstr>
      <vt:lpstr>PowerPoint Presentation</vt:lpstr>
      <vt:lpstr>PowerPoint Presentation</vt:lpstr>
      <vt:lpstr>PowerPoint Presentation</vt:lpstr>
      <vt:lpstr>Социальные инвестиции компании «Шеврон» в Казахстане  Образование</vt:lpstr>
      <vt:lpstr>Социальные инвестиции компании «Шеврон» в Казахстане  Развитие экономики</vt:lpstr>
      <vt:lpstr>Социальные инвестиции компании «Шеврон» в Казахстане  Экономическое развитие</vt:lpstr>
      <vt:lpstr>Социальные инвестиции компании «Шеврон» в Казахстане  Здравоохранение</vt:lpstr>
      <vt:lpstr>Социальные инвестиции компании «Шеврон» в Казахстане  Коммуникационная поддержка социальных проектов</vt:lpstr>
      <vt:lpstr>   </vt:lpstr>
    </vt:vector>
  </TitlesOfParts>
  <Company>Chevron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Line One Here Line Two Here, Arial 36 pt.</dc:title>
  <dc:creator>Charlie Stewart</dc:creator>
  <cp:lastModifiedBy>Zhanar Koshpanova</cp:lastModifiedBy>
  <cp:revision>1422</cp:revision>
  <cp:lastPrinted>2015-11-12T05:52:33Z</cp:lastPrinted>
  <dcterms:created xsi:type="dcterms:W3CDTF">2011-06-16T15:42:51Z</dcterms:created>
  <dcterms:modified xsi:type="dcterms:W3CDTF">2015-11-12T23:46:42Z</dcterms:modified>
</cp:coreProperties>
</file>