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 id="2147483797" r:id="rId2"/>
    <p:sldMasterId id="2147483827" r:id="rId3"/>
  </p:sldMasterIdLst>
  <p:notesMasterIdLst>
    <p:notesMasterId r:id="rId12"/>
  </p:notesMasterIdLst>
  <p:sldIdLst>
    <p:sldId id="286" r:id="rId4"/>
    <p:sldId id="343" r:id="rId5"/>
    <p:sldId id="326" r:id="rId6"/>
    <p:sldId id="341" r:id="rId7"/>
    <p:sldId id="340" r:id="rId8"/>
    <p:sldId id="342" r:id="rId9"/>
    <p:sldId id="344" r:id="rId10"/>
    <p:sldId id="28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DE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5896" autoAdjust="0"/>
  </p:normalViewPr>
  <p:slideViewPr>
    <p:cSldViewPr>
      <p:cViewPr>
        <p:scale>
          <a:sx n="79" d="100"/>
          <a:sy n="79" d="100"/>
        </p:scale>
        <p:origin x="-350" y="6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F5BC3B2-B008-4882-B93A-745C20ACF29E}" type="datetimeFigureOut">
              <a:rPr lang="en-US"/>
              <a:pPr>
                <a:defRPr/>
              </a:pPr>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458C355-299C-47D2-8CBB-482B8E61AACE}" type="slidenum">
              <a:rPr lang="en-US"/>
              <a:pPr>
                <a:defRPr/>
              </a:pPr>
              <a:t>‹#›</a:t>
            </a:fld>
            <a:endParaRPr lang="en-US"/>
          </a:p>
        </p:txBody>
      </p:sp>
    </p:spTree>
    <p:extLst>
      <p:ext uri="{BB962C8B-B14F-4D97-AF65-F5344CB8AC3E}">
        <p14:creationId xmlns:p14="http://schemas.microsoft.com/office/powerpoint/2010/main" val="13240024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smtClean="0"/>
          </a:p>
        </p:txBody>
      </p:sp>
      <p:sp>
        <p:nvSpPr>
          <p:cNvPr id="2355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9CE82DB-6104-4BE5-BEFD-0E6B53728CD1}" type="slidenum">
              <a:rPr lang="ru-RU">
                <a:solidFill>
                  <a:srgbClr val="000000"/>
                </a:solidFill>
              </a:rPr>
              <a:pPr fontAlgn="base">
                <a:spcBef>
                  <a:spcPct val="0"/>
                </a:spcBef>
                <a:spcAft>
                  <a:spcPct val="0"/>
                </a:spcAft>
              </a:pPr>
              <a:t>1</a:t>
            </a:fld>
            <a:endParaRPr lang="ru-RU">
              <a:solidFill>
                <a:srgbClr val="000000"/>
              </a:solidFill>
            </a:endParaRPr>
          </a:p>
        </p:txBody>
      </p:sp>
    </p:spTree>
    <p:extLst>
      <p:ext uri="{BB962C8B-B14F-4D97-AF65-F5344CB8AC3E}">
        <p14:creationId xmlns:p14="http://schemas.microsoft.com/office/powerpoint/2010/main" val="74167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6B7E147-F2D0-4B24-80E1-4F2739F44544}"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84948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16343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22910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072907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8463598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15630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874818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930150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633845" y="2507551"/>
            <a:ext cx="3867150"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29150" y="2507551"/>
            <a:ext cx="3886201"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val="3758715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41417145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76902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39994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0404659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768138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59045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1126580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979537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5552868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0962595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33574692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633845" y="2507551"/>
            <a:ext cx="3867150"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29150" y="2507551"/>
            <a:ext cx="3886201"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val="1719485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24485070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96177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6995786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7290756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8066886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4938232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202260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413029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633845" y="2507551"/>
            <a:ext cx="3867150"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29150" y="2507551"/>
            <a:ext cx="3886201"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val="108828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2305940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390688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5060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E11B7C0-DDAB-491B-BE5F-AECAC47E6191}" type="datetimeFigureOut">
              <a:rPr lang="en-US" smtClean="0"/>
              <a:pPr>
                <a:defRPr/>
              </a:pPr>
              <a:t>11/11/2015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305323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4144046794"/>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865251726"/>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1E11B7C0-DDAB-491B-BE5F-AECAC47E6191}" type="datetimeFigureOut">
              <a:rPr lang="en-US" smtClean="0"/>
              <a:pPr>
                <a:defRPr/>
              </a:pPr>
              <a:t>11/11/2015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1A62A4F8-3D1E-4E9E-B3A7-1B706DEBD07A}" type="slidenum">
              <a:rPr lang="en-US" smtClean="0"/>
              <a:pPr>
                <a:defRPr/>
              </a:pPr>
              <a:t>‹#›</a:t>
            </a:fld>
            <a:endParaRPr lang="en-US"/>
          </a:p>
        </p:txBody>
      </p:sp>
    </p:spTree>
    <p:extLst>
      <p:ext uri="{BB962C8B-B14F-4D97-AF65-F5344CB8AC3E}">
        <p14:creationId xmlns:p14="http://schemas.microsoft.com/office/powerpoint/2010/main" val="1848511607"/>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3.xml"/><Relationship Id="rId1" Type="http://schemas.openxmlformats.org/officeDocument/2006/relationships/themeOverride" Target="../theme/themeOverride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8.xml"/><Relationship Id="rId1" Type="http://schemas.openxmlformats.org/officeDocument/2006/relationships/themeOverride" Target="../theme/themeOverride8.xml"/><Relationship Id="rId5" Type="http://schemas.openxmlformats.org/officeDocument/2006/relationships/hyperlink" Target="mailto:Salibekova@icnl.org.kz"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050" name="Подзаголовок 3"/>
          <p:cNvSpPr>
            <a:spLocks noGrp="1"/>
          </p:cNvSpPr>
          <p:nvPr>
            <p:ph type="subTitle" idx="1"/>
          </p:nvPr>
        </p:nvSpPr>
        <p:spPr>
          <a:xfrm>
            <a:off x="489140" y="5587970"/>
            <a:ext cx="8283575" cy="770980"/>
          </a:xfrm>
        </p:spPr>
        <p:txBody>
          <a:bodyPr>
            <a:spAutoFit/>
          </a:bodyPr>
          <a:lstStyle/>
          <a:p>
            <a:pPr defTabSz="912813">
              <a:lnSpc>
                <a:spcPct val="90000"/>
              </a:lnSpc>
              <a:spcBef>
                <a:spcPct val="0"/>
              </a:spcBef>
            </a:pPr>
            <a:endParaRPr lang="en-US" sz="1600" b="1" dirty="0" smtClean="0">
              <a:solidFill>
                <a:schemeClr val="tx1"/>
              </a:solidFill>
            </a:endParaRPr>
          </a:p>
          <a:p>
            <a:pPr defTabSz="912813">
              <a:lnSpc>
                <a:spcPct val="90000"/>
              </a:lnSpc>
              <a:spcBef>
                <a:spcPct val="0"/>
              </a:spcBef>
            </a:pPr>
            <a:r>
              <a:rPr lang="ru-RU" sz="1100" b="1" i="1" dirty="0" smtClean="0">
                <a:solidFill>
                  <a:schemeClr val="tx1"/>
                </a:solidFill>
              </a:rPr>
              <a:t>Данная презентация стала возможной благодаря помощи американского народа, оказанной через Агентство США по международному развитию (USAID). Международный центр некоммерческого права несет ответственность за содержание публикации, которое не обязательно отражает позицию USAID или Правительства США. </a:t>
            </a:r>
            <a:endParaRPr lang="en-US" sz="1100" b="1" i="1" dirty="0" smtClean="0">
              <a:solidFill>
                <a:schemeClr val="tx1"/>
              </a:solidFill>
            </a:endParaRPr>
          </a:p>
        </p:txBody>
      </p:sp>
      <p:sp>
        <p:nvSpPr>
          <p:cNvPr id="5" name="Скругленный прямоугольник 4"/>
          <p:cNvSpPr/>
          <p:nvPr/>
        </p:nvSpPr>
        <p:spPr>
          <a:xfrm>
            <a:off x="603264" y="1887538"/>
            <a:ext cx="8061311" cy="2379661"/>
          </a:xfrm>
          <a:prstGeom prst="roundRect">
            <a:avLst/>
          </a:prstGeom>
          <a:solidFill>
            <a:srgbClr val="002060"/>
          </a:solidFill>
          <a:effectLst>
            <a:outerShdw blurRad="50800" dist="50800" dir="5400000" sx="6000" sy="6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600" spc="100" dirty="0">
              <a:ln w="18415" cmpd="sng">
                <a:solidFill>
                  <a:srgbClr val="FFFFFF"/>
                </a:solidFill>
                <a:prstDash val="solid"/>
              </a:ln>
              <a:solidFill>
                <a:srgbClr val="FFFFFF"/>
              </a:solidFill>
              <a:effectLst>
                <a:outerShdw blurRad="38100" dist="38100" dir="2700000" algn="tl">
                  <a:srgbClr val="000000">
                    <a:alpha val="43137"/>
                  </a:srgbClr>
                </a:outerShdw>
              </a:effectLst>
              <a:cs typeface="Gisha" pitchFamily="34" charset="-79"/>
            </a:endParaRPr>
          </a:p>
          <a:p>
            <a:pPr algn="ctr" fontAlgn="auto">
              <a:spcBef>
                <a:spcPts val="0"/>
              </a:spcBef>
              <a:spcAft>
                <a:spcPts val="0"/>
              </a:spcAft>
              <a:defRPr/>
            </a:pPr>
            <a:r>
              <a:rPr lang="ru-RU" sz="4000" b="1" dirty="0" smtClean="0">
                <a:solidFill>
                  <a:prstClr val="white"/>
                </a:solidFill>
              </a:rPr>
              <a:t>Правовые основы взаимодействия НПО и бизнеса</a:t>
            </a:r>
            <a:endParaRPr lang="ru-RU" sz="4000" b="1" dirty="0">
              <a:solidFill>
                <a:prstClr val="white"/>
              </a:solidFill>
            </a:endParaRPr>
          </a:p>
        </p:txBody>
      </p:sp>
      <p:sp>
        <p:nvSpPr>
          <p:cNvPr id="2052" name="TextBox 15"/>
          <p:cNvSpPr txBox="1">
            <a:spLocks noChangeArrowheads="1"/>
          </p:cNvSpPr>
          <p:nvPr/>
        </p:nvSpPr>
        <p:spPr bwMode="auto">
          <a:xfrm>
            <a:off x="2846696" y="272643"/>
            <a:ext cx="441483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endParaRPr lang="ru-RU" sz="1000" b="1" dirty="0">
              <a:solidFill>
                <a:srgbClr val="000000"/>
              </a:solidFill>
            </a:endParaRPr>
          </a:p>
          <a:p>
            <a:pPr algn="ctr">
              <a:spcBef>
                <a:spcPts val="1200"/>
              </a:spcBef>
              <a:spcAft>
                <a:spcPts val="0"/>
              </a:spcAft>
            </a:pPr>
            <a:r>
              <a:rPr lang="ru-RU" sz="1600" b="1" dirty="0">
                <a:latin typeface="Times New Roman" panose="02020603050405020304" pitchFamily="18" charset="0"/>
                <a:ea typeface="Calibri" panose="020F0502020204030204" pitchFamily="34" charset="0"/>
              </a:rPr>
              <a:t>Круглый стол </a:t>
            </a:r>
            <a:r>
              <a:rPr lang="ru-RU" sz="1600" b="1" dirty="0" smtClean="0">
                <a:latin typeface="Times New Roman" panose="02020603050405020304" pitchFamily="18" charset="0"/>
                <a:ea typeface="Calibri" panose="020F0502020204030204" pitchFamily="34" charset="0"/>
              </a:rPr>
              <a:t>«Бизнес </a:t>
            </a:r>
            <a:r>
              <a:rPr lang="ru-RU" sz="1600" b="1" dirty="0">
                <a:latin typeface="Times New Roman" panose="02020603050405020304" pitchFamily="18" charset="0"/>
                <a:ea typeface="Calibri" panose="020F0502020204030204" pitchFamily="34" charset="0"/>
              </a:rPr>
              <a:t>и НПО: механизмы взаимодействия» </a:t>
            </a:r>
            <a:endParaRPr lang="ru-RU" sz="1600" b="1" dirty="0" smtClean="0">
              <a:solidFill>
                <a:srgbClr val="000099"/>
              </a:solidFill>
              <a:latin typeface="Times New Roman"/>
            </a:endParaRPr>
          </a:p>
          <a:p>
            <a:pPr algn="ctr">
              <a:spcBef>
                <a:spcPts val="0"/>
              </a:spcBef>
              <a:spcAft>
                <a:spcPts val="0"/>
              </a:spcAft>
            </a:pPr>
            <a:r>
              <a:rPr lang="ru-RU" sz="1600" b="1" dirty="0" smtClean="0">
                <a:latin typeface="Times New Roman" panose="02020603050405020304" pitchFamily="18" charset="0"/>
                <a:ea typeface="Calibri" panose="020F0502020204030204" pitchFamily="34" charset="0"/>
              </a:rPr>
              <a:t>13 ноября 2015 </a:t>
            </a:r>
            <a:r>
              <a:rPr lang="ru-RU" sz="1600" b="1" dirty="0">
                <a:latin typeface="Times New Roman" panose="02020603050405020304" pitchFamily="18" charset="0"/>
                <a:ea typeface="Calibri" panose="020F0502020204030204" pitchFamily="34" charset="0"/>
              </a:rPr>
              <a:t>г. </a:t>
            </a:r>
            <a:br>
              <a:rPr lang="ru-RU" sz="1600" b="1" dirty="0">
                <a:latin typeface="Times New Roman" panose="02020603050405020304" pitchFamily="18" charset="0"/>
                <a:ea typeface="Calibri" panose="020F0502020204030204" pitchFamily="34" charset="0"/>
              </a:rPr>
            </a:br>
            <a:endParaRPr lang="ru-RU" sz="1600" b="1" dirty="0">
              <a:latin typeface="Times New Roman" panose="02020603050405020304" pitchFamily="18" charset="0"/>
              <a:ea typeface="Calibri" panose="020F0502020204030204" pitchFamily="34" charset="0"/>
            </a:endParaRPr>
          </a:p>
        </p:txBody>
      </p:sp>
      <p:sp>
        <p:nvSpPr>
          <p:cNvPr id="2053" name="TextBox 16"/>
          <p:cNvSpPr txBox="1">
            <a:spLocks noChangeArrowheads="1"/>
          </p:cNvSpPr>
          <p:nvPr/>
        </p:nvSpPr>
        <p:spPr bwMode="auto">
          <a:xfrm>
            <a:off x="547484" y="4384675"/>
            <a:ext cx="8172878"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ru-RU" sz="2400" b="1" dirty="0" err="1" smtClean="0">
                <a:solidFill>
                  <a:srgbClr val="000000"/>
                </a:solidFill>
              </a:rPr>
              <a:t>Айгуль</a:t>
            </a:r>
            <a:r>
              <a:rPr lang="ru-RU" sz="2400" b="1" dirty="0" smtClean="0">
                <a:solidFill>
                  <a:srgbClr val="000000"/>
                </a:solidFill>
              </a:rPr>
              <a:t> </a:t>
            </a:r>
            <a:r>
              <a:rPr lang="ru-RU" sz="2400" b="1" dirty="0" err="1" smtClean="0">
                <a:solidFill>
                  <a:srgbClr val="000000"/>
                </a:solidFill>
              </a:rPr>
              <a:t>Каптаева</a:t>
            </a:r>
            <a:endParaRPr lang="ru-RU" sz="2400" b="1" dirty="0">
              <a:solidFill>
                <a:srgbClr val="000000"/>
              </a:solidFill>
            </a:endParaRPr>
          </a:p>
          <a:p>
            <a:pPr algn="ctr"/>
            <a:r>
              <a:rPr lang="ru-RU" sz="2000" b="1" dirty="0" smtClean="0">
                <a:solidFill>
                  <a:srgbClr val="000000"/>
                </a:solidFill>
              </a:rPr>
              <a:t>Региональный Советник/</a:t>
            </a:r>
            <a:r>
              <a:rPr lang="en-US" sz="2000" b="1" dirty="0" smtClean="0">
                <a:solidFill>
                  <a:srgbClr val="000000"/>
                </a:solidFill>
              </a:rPr>
              <a:t>C</a:t>
            </a:r>
            <a:r>
              <a:rPr lang="ru-RU" sz="2000" b="1" dirty="0" err="1" smtClean="0">
                <a:solidFill>
                  <a:srgbClr val="000000"/>
                </a:solidFill>
              </a:rPr>
              <a:t>тарший</a:t>
            </a:r>
            <a:r>
              <a:rPr lang="ru-RU" sz="2000" b="1" dirty="0" smtClean="0">
                <a:solidFill>
                  <a:srgbClr val="000000"/>
                </a:solidFill>
              </a:rPr>
              <a:t> Правовой Консультант по Казахстану</a:t>
            </a:r>
            <a:endParaRPr lang="ru-RU" sz="2000" b="1" dirty="0">
              <a:solidFill>
                <a:srgbClr val="000000"/>
              </a:solidFill>
            </a:endParaRPr>
          </a:p>
          <a:p>
            <a:pPr algn="ctr"/>
            <a:r>
              <a:rPr lang="ru-RU" sz="2000" b="1" dirty="0">
                <a:solidFill>
                  <a:srgbClr val="000000"/>
                </a:solidFill>
              </a:rPr>
              <a:t>Международный Центр Некоммерческого Права (</a:t>
            </a:r>
            <a:r>
              <a:rPr lang="en-US" sz="2000" b="1" dirty="0">
                <a:solidFill>
                  <a:srgbClr val="000000"/>
                </a:solidFill>
              </a:rPr>
              <a:t>ICNL</a:t>
            </a:r>
            <a:r>
              <a:rPr lang="ru-RU" sz="2000" b="1" dirty="0">
                <a:solidFill>
                  <a:srgbClr val="000000"/>
                </a:solidFill>
              </a:rPr>
              <a:t>)</a:t>
            </a:r>
            <a:endParaRPr lang="en-US" sz="2000" b="1" dirty="0">
              <a:solidFill>
                <a:srgbClr val="000000"/>
              </a:solidFill>
            </a:endParaRPr>
          </a:p>
          <a:p>
            <a:pPr algn="ctr"/>
            <a:endParaRPr lang="en-US" b="1" dirty="0">
              <a:solidFill>
                <a:srgbClr val="000000"/>
              </a:solidFill>
            </a:endParaRPr>
          </a:p>
        </p:txBody>
      </p:sp>
      <p:pic>
        <p:nvPicPr>
          <p:cNvPr id="205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305128"/>
            <a:ext cx="2465696" cy="959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5" descr="ICNL - Smal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5090" y="381000"/>
            <a:ext cx="13176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20"/>
          <p:cNvSpPr>
            <a:spLocks noChangeArrowheads="1"/>
          </p:cNvSpPr>
          <p:nvPr/>
        </p:nvSpPr>
        <p:spPr bwMode="auto">
          <a:xfrm>
            <a:off x="978090" y="5387915"/>
            <a:ext cx="647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2000" b="1" dirty="0">
                <a:latin typeface="Garamond" pitchFamily="18" charset="0"/>
              </a:rPr>
              <a:t>Программа </a:t>
            </a:r>
            <a:r>
              <a:rPr lang="ru-RU" sz="2000" b="1" dirty="0" smtClean="0">
                <a:latin typeface="Garamond" pitchFamily="18" charset="0"/>
              </a:rPr>
              <a:t>«Усиление правовой среды»</a:t>
            </a:r>
            <a:endParaRPr lang="en-US" sz="2000" dirty="0">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002060"/>
                </a:solidFill>
                <a:latin typeface="Calibri"/>
              </a:rPr>
              <a:t>Правовое</a:t>
            </a:r>
            <a:r>
              <a:rPr lang="ru-RU" sz="3600" dirty="0" smtClean="0"/>
              <a:t> </a:t>
            </a:r>
            <a:r>
              <a:rPr lang="ru-RU" sz="3600" b="1" dirty="0">
                <a:solidFill>
                  <a:srgbClr val="002060"/>
                </a:solidFill>
                <a:latin typeface="Calibri"/>
              </a:rPr>
              <a:t>регулирование взаимодействия НПО и бизнеса</a:t>
            </a:r>
            <a:endParaRPr lang="ru-RU" sz="3600" b="1" dirty="0">
              <a:solidFill>
                <a:srgbClr val="002060"/>
              </a:solidFill>
              <a:latin typeface="Calibri"/>
            </a:endParaRPr>
          </a:p>
        </p:txBody>
      </p:sp>
      <p:sp>
        <p:nvSpPr>
          <p:cNvPr id="3" name="Объект 2"/>
          <p:cNvSpPr>
            <a:spLocks noGrp="1"/>
          </p:cNvSpPr>
          <p:nvPr>
            <p:ph idx="1"/>
          </p:nvPr>
        </p:nvSpPr>
        <p:spPr/>
        <p:txBody>
          <a:bodyPr>
            <a:normAutofit/>
          </a:bodyPr>
          <a:lstStyle/>
          <a:p>
            <a:pPr>
              <a:buFont typeface="Wingdings" panose="05000000000000000000" pitchFamily="2" charset="2"/>
              <a:buChar char="§"/>
            </a:pPr>
            <a:r>
              <a:rPr lang="ru-RU" sz="2600" b="1" dirty="0"/>
              <a:t>Нет никаких препятствий </a:t>
            </a:r>
            <a:r>
              <a:rPr lang="ru-RU" sz="2600" dirty="0" smtClean="0"/>
              <a:t>в законодательстве</a:t>
            </a:r>
            <a:endParaRPr lang="ru-RU" sz="2600" dirty="0"/>
          </a:p>
          <a:p>
            <a:pPr>
              <a:buFont typeface="Wingdings" panose="05000000000000000000" pitchFamily="2" charset="2"/>
              <a:buChar char="§"/>
            </a:pPr>
            <a:endParaRPr lang="ru-RU" sz="2600" dirty="0"/>
          </a:p>
          <a:p>
            <a:pPr>
              <a:buFont typeface="Wingdings" panose="05000000000000000000" pitchFamily="2" charset="2"/>
              <a:buChar char="§"/>
            </a:pPr>
            <a:r>
              <a:rPr lang="ru-RU" sz="2600" b="1" dirty="0"/>
              <a:t>Стимулы есть</a:t>
            </a:r>
            <a:r>
              <a:rPr lang="ru-RU" sz="2600" dirty="0"/>
              <a:t>, но они недостаточны</a:t>
            </a:r>
          </a:p>
          <a:p>
            <a:pPr marL="0" indent="0">
              <a:buNone/>
            </a:pPr>
            <a:endParaRPr lang="ru-RU" sz="2600" dirty="0"/>
          </a:p>
          <a:p>
            <a:pPr>
              <a:buFont typeface="Wingdings" panose="05000000000000000000" pitchFamily="2" charset="2"/>
              <a:buChar char="§"/>
            </a:pPr>
            <a:r>
              <a:rPr lang="ru-RU" sz="2600" dirty="0" smtClean="0"/>
              <a:t>Сейчас </a:t>
            </a:r>
            <a:r>
              <a:rPr lang="ru-RU" sz="2600" b="1" dirty="0" smtClean="0"/>
              <a:t>принимается </a:t>
            </a:r>
            <a:r>
              <a:rPr lang="ru-RU" sz="2600" b="1" dirty="0"/>
              <a:t>ряд законов</a:t>
            </a:r>
            <a:r>
              <a:rPr lang="ru-RU" sz="2600" dirty="0"/>
              <a:t>, направленных на дальнейшее развитие отношений между секторами</a:t>
            </a:r>
          </a:p>
          <a:p>
            <a:pPr>
              <a:buFont typeface="Wingdings" panose="05000000000000000000" pitchFamily="2" charset="2"/>
              <a:buChar char="§"/>
            </a:pPr>
            <a:endParaRPr lang="ru-RU" sz="2800" dirty="0"/>
          </a:p>
          <a:p>
            <a:pPr>
              <a:buFont typeface="Wingdings" panose="05000000000000000000" pitchFamily="2" charset="2"/>
              <a:buChar char="§"/>
            </a:pPr>
            <a:endParaRPr lang="ru-RU" sz="2800" dirty="0"/>
          </a:p>
        </p:txBody>
      </p:sp>
    </p:spTree>
    <p:extLst>
      <p:ext uri="{BB962C8B-B14F-4D97-AF65-F5344CB8AC3E}">
        <p14:creationId xmlns:p14="http://schemas.microsoft.com/office/powerpoint/2010/main" val="30101666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b="1" dirty="0" smtClean="0">
                <a:solidFill>
                  <a:srgbClr val="002060"/>
                </a:solidFill>
                <a:latin typeface="Calibri"/>
              </a:rPr>
              <a:t>Предпринимательский кодекс</a:t>
            </a:r>
            <a:br>
              <a:rPr lang="ru-RU" sz="4000" b="1" dirty="0" smtClean="0">
                <a:solidFill>
                  <a:srgbClr val="002060"/>
                </a:solidFill>
                <a:latin typeface="Calibri"/>
              </a:rPr>
            </a:br>
            <a:r>
              <a:rPr lang="ru-RU" sz="2800" b="1" dirty="0" smtClean="0">
                <a:solidFill>
                  <a:srgbClr val="002060"/>
                </a:solidFill>
                <a:latin typeface="Calibri"/>
              </a:rPr>
              <a:t>(подписан Президентом 30.10.2015</a:t>
            </a:r>
            <a:r>
              <a:rPr lang="ru-RU" sz="2800" b="1" dirty="0" smtClean="0">
                <a:solidFill>
                  <a:srgbClr val="002060"/>
                </a:solidFill>
                <a:latin typeface="Calibri"/>
              </a:rPr>
              <a:t>)</a:t>
            </a:r>
            <a:endParaRPr lang="ru-RU" sz="2800" b="1" dirty="0">
              <a:solidFill>
                <a:srgbClr val="002060"/>
              </a:solidFill>
              <a:latin typeface="Calibri"/>
            </a:endParaRPr>
          </a:p>
        </p:txBody>
      </p:sp>
      <p:sp>
        <p:nvSpPr>
          <p:cNvPr id="3" name="Объект 2"/>
          <p:cNvSpPr>
            <a:spLocks noGrp="1"/>
          </p:cNvSpPr>
          <p:nvPr>
            <p:ph idx="1"/>
          </p:nvPr>
        </p:nvSpPr>
        <p:spPr/>
        <p:txBody>
          <a:bodyPr>
            <a:normAutofit/>
          </a:bodyPr>
          <a:lstStyle/>
          <a:p>
            <a:pPr marL="45720" indent="0">
              <a:buNone/>
            </a:pPr>
            <a:r>
              <a:rPr lang="ru-RU" sz="2800" b="1" dirty="0"/>
              <a:t>Глава </a:t>
            </a:r>
            <a:r>
              <a:rPr lang="ru-RU" sz="2800" b="1" dirty="0" smtClean="0"/>
              <a:t>6 Кодекса:</a:t>
            </a:r>
          </a:p>
          <a:p>
            <a:pPr marL="502920" indent="-457200">
              <a:buFont typeface="Wingdings" panose="05000000000000000000" pitchFamily="2" charset="2"/>
              <a:buChar char="§"/>
            </a:pPr>
            <a:r>
              <a:rPr lang="ru-RU" sz="2400" b="1" dirty="0" smtClean="0"/>
              <a:t>Дает определение социальной ответственности - «</a:t>
            </a:r>
            <a:r>
              <a:rPr lang="ru-RU" sz="2400" dirty="0" smtClean="0"/>
              <a:t>добровольный </a:t>
            </a:r>
            <a:r>
              <a:rPr lang="ru-RU" sz="2400" dirty="0"/>
              <a:t>вклад субъектов предпринимательства в развитие социальной, экологической и иных сфер</a:t>
            </a:r>
            <a:r>
              <a:rPr lang="ru-RU" sz="2400" b="1" dirty="0" smtClean="0"/>
              <a:t>»</a:t>
            </a:r>
          </a:p>
          <a:p>
            <a:pPr marL="502920" indent="-457200">
              <a:buFont typeface="Wingdings" panose="05000000000000000000" pitchFamily="2" charset="2"/>
              <a:buChar char="§"/>
            </a:pPr>
            <a:r>
              <a:rPr lang="ru-RU" sz="2400" b="1" dirty="0" smtClean="0"/>
              <a:t>Декларирует поддержку государства в </a:t>
            </a:r>
            <a:r>
              <a:rPr lang="ru-RU" sz="2400" b="1" dirty="0"/>
              <a:t>виде </a:t>
            </a:r>
            <a:r>
              <a:rPr lang="ru-RU" sz="2400" b="1" dirty="0" smtClean="0"/>
              <a:t>следующих стимулов: </a:t>
            </a:r>
            <a:r>
              <a:rPr lang="ru-RU" sz="2400" dirty="0" smtClean="0"/>
              <a:t>присуждения </a:t>
            </a:r>
            <a:r>
              <a:rPr lang="ru-RU" sz="2400" dirty="0"/>
              <a:t>почетных званий и налоговых </a:t>
            </a:r>
            <a:r>
              <a:rPr lang="ru-RU" sz="2400" dirty="0" smtClean="0"/>
              <a:t>льгот</a:t>
            </a:r>
            <a:endParaRPr lang="ru-RU" sz="2400" dirty="0"/>
          </a:p>
          <a:p>
            <a:pPr marL="502920" indent="-457200">
              <a:buFont typeface="Wingdings" panose="05000000000000000000" pitchFamily="2" charset="2"/>
              <a:buChar char="§"/>
            </a:pPr>
            <a:r>
              <a:rPr lang="ru-RU" sz="2400" b="1" dirty="0" smtClean="0"/>
              <a:t>Гарантирует </a:t>
            </a:r>
            <a:r>
              <a:rPr lang="ru-RU" sz="2400" b="1" dirty="0"/>
              <a:t>защиту прав и невмешательство государства </a:t>
            </a:r>
            <a:r>
              <a:rPr lang="ru-RU" sz="2400" dirty="0"/>
              <a:t>в деятельность по социальной ответственности.</a:t>
            </a:r>
          </a:p>
          <a:p>
            <a:pPr marL="502920" indent="-457200">
              <a:buFontTx/>
              <a:buChar char="-"/>
            </a:pPr>
            <a:endParaRPr lang="ru-RU" sz="2800" dirty="0"/>
          </a:p>
        </p:txBody>
      </p:sp>
    </p:spTree>
    <p:extLst>
      <p:ext uri="{BB962C8B-B14F-4D97-AF65-F5344CB8AC3E}">
        <p14:creationId xmlns:p14="http://schemas.microsoft.com/office/powerpoint/2010/main" val="168490952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a:solidFill>
                  <a:srgbClr val="002060"/>
                </a:solidFill>
                <a:latin typeface="Calibri"/>
              </a:rPr>
              <a:t>Национальная концепция корпоративной социальной ответственности бизнеса </a:t>
            </a:r>
            <a:br>
              <a:rPr lang="ru-RU" sz="3200" b="1" dirty="0">
                <a:solidFill>
                  <a:srgbClr val="002060"/>
                </a:solidFill>
                <a:latin typeface="Calibri"/>
              </a:rPr>
            </a:br>
            <a:r>
              <a:rPr lang="ru-RU" sz="3200" b="1" dirty="0">
                <a:solidFill>
                  <a:srgbClr val="002060"/>
                </a:solidFill>
                <a:latin typeface="Calibri"/>
              </a:rPr>
              <a:t>(на 2015-2020 гг.)</a:t>
            </a:r>
            <a:endParaRPr lang="ru-RU" sz="3200" b="1" dirty="0">
              <a:solidFill>
                <a:srgbClr val="002060"/>
              </a:solidFill>
              <a:latin typeface="Calibri"/>
            </a:endParaRPr>
          </a:p>
        </p:txBody>
      </p:sp>
      <p:sp>
        <p:nvSpPr>
          <p:cNvPr id="3" name="Объект 2"/>
          <p:cNvSpPr>
            <a:spLocks noGrp="1"/>
          </p:cNvSpPr>
          <p:nvPr>
            <p:ph idx="1"/>
          </p:nvPr>
        </p:nvSpPr>
        <p:spPr>
          <a:xfrm>
            <a:off x="609600" y="1905000"/>
            <a:ext cx="7886700" cy="4785678"/>
          </a:xfrm>
        </p:spPr>
        <p:txBody>
          <a:bodyPr>
            <a:normAutofit/>
          </a:bodyPr>
          <a:lstStyle/>
          <a:p>
            <a:pPr marL="45720" indent="0" algn="ctr" fontAlgn="base">
              <a:buNone/>
            </a:pPr>
            <a:r>
              <a:rPr lang="ru-RU" sz="2800" b="1" dirty="0">
                <a:solidFill>
                  <a:srgbClr val="002060"/>
                </a:solidFill>
                <a:latin typeface="Calibri"/>
                <a:ea typeface="+mj-ea"/>
                <a:cs typeface="+mj-cs"/>
              </a:rPr>
              <a:t>Задачи:</a:t>
            </a:r>
          </a:p>
          <a:p>
            <a:pPr marL="502920" indent="-457200" fontAlgn="base">
              <a:buFont typeface="Wingdings" panose="05000000000000000000" pitchFamily="2" charset="2"/>
              <a:buChar char="§"/>
            </a:pPr>
            <a:r>
              <a:rPr lang="ru-RU" sz="2400" dirty="0" smtClean="0"/>
              <a:t>Выработать единое понимание КСО ключевыми заинтересованными сторонами (бизнес, государство, гражданский сектор)</a:t>
            </a:r>
          </a:p>
          <a:p>
            <a:pPr marL="502920" indent="-457200" fontAlgn="base">
              <a:buFont typeface="Wingdings" panose="05000000000000000000" pitchFamily="2" charset="2"/>
              <a:buChar char="§"/>
            </a:pPr>
            <a:endParaRPr lang="ru-RU" sz="800" dirty="0"/>
          </a:p>
          <a:p>
            <a:pPr marL="502920" indent="-457200" fontAlgn="base">
              <a:buFont typeface="Wingdings" panose="05000000000000000000" pitchFamily="2" charset="2"/>
              <a:buChar char="§"/>
            </a:pPr>
            <a:r>
              <a:rPr lang="ru-RU" sz="2400" dirty="0"/>
              <a:t>Определить текущее состояние развития КСО в Казахстане.</a:t>
            </a:r>
          </a:p>
          <a:p>
            <a:pPr marL="45720" indent="0" fontAlgn="base">
              <a:buNone/>
            </a:pPr>
            <a:endParaRPr lang="ru-RU" sz="800" dirty="0"/>
          </a:p>
          <a:p>
            <a:pPr marL="502920" indent="-457200" fontAlgn="base">
              <a:buFont typeface="Wingdings" panose="05000000000000000000" pitchFamily="2" charset="2"/>
              <a:buChar char="§"/>
            </a:pPr>
            <a:r>
              <a:rPr lang="ru-RU" sz="2400" dirty="0"/>
              <a:t>Разработать рекомендации ключевым заинтересованным сторонам для создания основы системного продвижения принципов КСО в Казахстане.</a:t>
            </a:r>
          </a:p>
          <a:p>
            <a:pPr>
              <a:buFont typeface="Arial" panose="020B0604020202020204" pitchFamily="34" charset="0"/>
              <a:buChar char="•"/>
            </a:pPr>
            <a:endParaRPr lang="ru-RU" dirty="0"/>
          </a:p>
        </p:txBody>
      </p:sp>
    </p:spTree>
    <p:extLst>
      <p:ext uri="{BB962C8B-B14F-4D97-AF65-F5344CB8AC3E}">
        <p14:creationId xmlns:p14="http://schemas.microsoft.com/office/powerpoint/2010/main" val="20025972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6720" y="228600"/>
            <a:ext cx="7886700" cy="1325562"/>
          </a:xfrm>
        </p:spPr>
        <p:txBody>
          <a:bodyPr>
            <a:normAutofit/>
          </a:bodyPr>
          <a:lstStyle/>
          <a:p>
            <a:pPr algn="ctr"/>
            <a:r>
              <a:rPr lang="ru-RU" sz="4000" b="1" dirty="0" smtClean="0">
                <a:solidFill>
                  <a:srgbClr val="002060"/>
                </a:solidFill>
                <a:latin typeface="Calibri"/>
              </a:rPr>
              <a:t>Закон «О </a:t>
            </a:r>
            <a:r>
              <a:rPr lang="ru-RU" sz="4000" b="1" dirty="0" smtClean="0">
                <a:solidFill>
                  <a:srgbClr val="002060"/>
                </a:solidFill>
                <a:latin typeface="Calibri"/>
              </a:rPr>
              <a:t>благотворительности</a:t>
            </a:r>
            <a:r>
              <a:rPr lang="ru-RU" sz="4000" b="1" dirty="0" smtClean="0">
                <a:solidFill>
                  <a:srgbClr val="002060"/>
                </a:solidFill>
                <a:latin typeface="Calibri"/>
              </a:rPr>
              <a:t>»</a:t>
            </a:r>
            <a:br>
              <a:rPr lang="ru-RU" sz="4000" b="1" dirty="0" smtClean="0">
                <a:solidFill>
                  <a:srgbClr val="002060"/>
                </a:solidFill>
                <a:latin typeface="Calibri"/>
              </a:rPr>
            </a:br>
            <a:r>
              <a:rPr lang="ru-RU" sz="2400" b="1" dirty="0">
                <a:solidFill>
                  <a:srgbClr val="002060"/>
                </a:solidFill>
                <a:latin typeface="Calibri"/>
              </a:rPr>
              <a:t>(принят Парламентом 22.10.2015)</a:t>
            </a:r>
            <a:endParaRPr lang="ru-RU" sz="3100" dirty="0">
              <a:solidFill>
                <a:srgbClr val="002060"/>
              </a:solidFill>
              <a:latin typeface="Calibri"/>
            </a:endParaRPr>
          </a:p>
        </p:txBody>
      </p:sp>
      <p:sp>
        <p:nvSpPr>
          <p:cNvPr id="3" name="Объект 2"/>
          <p:cNvSpPr>
            <a:spLocks noGrp="1"/>
          </p:cNvSpPr>
          <p:nvPr>
            <p:ph idx="1"/>
          </p:nvPr>
        </p:nvSpPr>
        <p:spPr>
          <a:xfrm>
            <a:off x="636720" y="1447800"/>
            <a:ext cx="7886700" cy="5257800"/>
          </a:xfrm>
        </p:spPr>
        <p:txBody>
          <a:bodyPr>
            <a:normAutofit fontScale="92500"/>
          </a:bodyPr>
          <a:lstStyle/>
          <a:p>
            <a:pPr marL="45720" indent="0" algn="ctr">
              <a:buNone/>
            </a:pPr>
            <a:endParaRPr lang="ru-RU" sz="2800" b="1" u="sng" dirty="0" smtClean="0">
              <a:solidFill>
                <a:srgbClr val="002060"/>
              </a:solidFill>
            </a:endParaRPr>
          </a:p>
          <a:p>
            <a:pPr marL="45720" indent="0" algn="ctr">
              <a:buNone/>
            </a:pPr>
            <a:r>
              <a:rPr lang="ru-RU" sz="2800" b="1" u="sng" dirty="0" smtClean="0">
                <a:solidFill>
                  <a:srgbClr val="002060"/>
                </a:solidFill>
              </a:rPr>
              <a:t>Позитивные </a:t>
            </a:r>
            <a:r>
              <a:rPr lang="ru-RU" sz="2800" b="1" u="sng" dirty="0" smtClean="0">
                <a:solidFill>
                  <a:srgbClr val="002060"/>
                </a:solidFill>
              </a:rPr>
              <a:t>изменения:</a:t>
            </a:r>
          </a:p>
          <a:p>
            <a:pPr marL="45720" indent="0" algn="ctr">
              <a:buNone/>
            </a:pPr>
            <a:endParaRPr lang="ru-RU" sz="900" b="1" dirty="0" smtClean="0"/>
          </a:p>
          <a:p>
            <a:pPr marL="388620" indent="-342900">
              <a:buFont typeface="Wingdings" panose="05000000000000000000" pitchFamily="2" charset="2"/>
              <a:buChar char="ü"/>
            </a:pPr>
            <a:r>
              <a:rPr lang="ru-RU" sz="2600" b="1" dirty="0" smtClean="0"/>
              <a:t>Внедряется новый механизм </a:t>
            </a:r>
            <a:r>
              <a:rPr lang="ru-RU" sz="2600" b="1" dirty="0" err="1" smtClean="0"/>
              <a:t>эндаумента</a:t>
            </a:r>
            <a:r>
              <a:rPr lang="ru-RU" sz="2600" b="1" dirty="0" smtClean="0"/>
              <a:t> - </a:t>
            </a:r>
            <a:r>
              <a:rPr lang="ru-RU" sz="2600" dirty="0"/>
              <a:t>целевой фонд, предназначенный для использования в некоммерческих целях</a:t>
            </a:r>
            <a:endParaRPr lang="ru-RU" sz="2600" dirty="0"/>
          </a:p>
          <a:p>
            <a:pPr marL="388620" indent="-342900">
              <a:buFont typeface="Wingdings" panose="05000000000000000000" pitchFamily="2" charset="2"/>
              <a:buChar char="ü"/>
            </a:pPr>
            <a:endParaRPr lang="ru-RU" sz="1200" b="1" dirty="0"/>
          </a:p>
          <a:p>
            <a:pPr marL="388620" indent="-342900">
              <a:buFont typeface="Wingdings" panose="05000000000000000000" pitchFamily="2" charset="2"/>
              <a:buChar char="ü"/>
            </a:pPr>
            <a:r>
              <a:rPr lang="ru-RU" sz="2600" b="1" dirty="0" smtClean="0"/>
              <a:t>Предусматривается </a:t>
            </a:r>
            <a:r>
              <a:rPr lang="ru-RU" sz="2600" b="1" dirty="0" smtClean="0"/>
              <a:t>повышение </a:t>
            </a:r>
            <a:r>
              <a:rPr lang="ru-RU" sz="2600" b="1" dirty="0" smtClean="0"/>
              <a:t>процента налогового вычета для корпоративных </a:t>
            </a:r>
            <a:r>
              <a:rPr lang="ru-RU" sz="2600" b="1" dirty="0" smtClean="0"/>
              <a:t>доноров </a:t>
            </a:r>
            <a:r>
              <a:rPr lang="ru-RU" sz="2600" dirty="0" smtClean="0"/>
              <a:t>до </a:t>
            </a:r>
            <a:r>
              <a:rPr lang="ru-RU" sz="2600" dirty="0"/>
              <a:t>4</a:t>
            </a:r>
            <a:r>
              <a:rPr lang="ru-RU" sz="2600" dirty="0" smtClean="0"/>
              <a:t>%</a:t>
            </a:r>
            <a:r>
              <a:rPr lang="ru-RU" sz="2600" b="1" dirty="0" smtClean="0"/>
              <a:t> </a:t>
            </a:r>
            <a:r>
              <a:rPr lang="ru-RU" sz="2600" dirty="0" smtClean="0"/>
              <a:t>(субъектов малого и среднего предпринимательства) и до 3% для субъектов крупного предпринимательства:</a:t>
            </a:r>
            <a:endParaRPr lang="ru-RU" sz="2600" dirty="0" smtClean="0"/>
          </a:p>
          <a:p>
            <a:pPr marL="388620" lvl="1" indent="0">
              <a:buNone/>
            </a:pPr>
            <a:endParaRPr lang="ru-RU" sz="1000" dirty="0"/>
          </a:p>
          <a:p>
            <a:pPr marL="388620" indent="-342900">
              <a:buFont typeface="Wingdings" panose="05000000000000000000" pitchFamily="2" charset="2"/>
              <a:buChar char="ü"/>
            </a:pPr>
            <a:r>
              <a:rPr lang="ru-RU" sz="2600" b="1" dirty="0" smtClean="0"/>
              <a:t>Вводится новое понятие «благотворительный грант» </a:t>
            </a:r>
            <a:r>
              <a:rPr lang="ru-RU" sz="2600" dirty="0" smtClean="0"/>
              <a:t>- деньги, выделяемые для финансовой помощи, использование которых подтверждается отчетом</a:t>
            </a:r>
            <a:endParaRPr lang="ru-RU" sz="2600" dirty="0"/>
          </a:p>
          <a:p>
            <a:pPr marL="388620" indent="-342900">
              <a:buFont typeface="Wingdings" panose="05000000000000000000" pitchFamily="2" charset="2"/>
              <a:buChar char="ü"/>
            </a:pPr>
            <a:endParaRPr lang="ru-RU" sz="2000" dirty="0" smtClean="0"/>
          </a:p>
          <a:p>
            <a:pPr marL="731520" lvl="1" indent="-342900"/>
            <a:endParaRPr lang="ru-RU" sz="2400" dirty="0" smtClean="0"/>
          </a:p>
          <a:p>
            <a:pPr marL="45720" indent="0">
              <a:buNone/>
            </a:pPr>
            <a:endParaRPr lang="ru-RU" sz="2400" dirty="0" smtClean="0"/>
          </a:p>
          <a:p>
            <a:pPr marL="388620" lvl="1" indent="0">
              <a:buNone/>
            </a:pPr>
            <a:endParaRPr lang="en-US" sz="800" dirty="0" smtClean="0"/>
          </a:p>
          <a:p>
            <a:pPr marL="388620" lvl="1" indent="0">
              <a:buNone/>
            </a:pPr>
            <a:endParaRPr lang="ru-RU" sz="2000" dirty="0" smtClean="0"/>
          </a:p>
          <a:p>
            <a:pPr marL="45720" indent="0">
              <a:buNone/>
            </a:pPr>
            <a:endParaRPr lang="ru-RU" b="1" dirty="0"/>
          </a:p>
        </p:txBody>
      </p:sp>
    </p:spTree>
    <p:extLst>
      <p:ext uri="{BB962C8B-B14F-4D97-AF65-F5344CB8AC3E}">
        <p14:creationId xmlns:p14="http://schemas.microsoft.com/office/powerpoint/2010/main" val="19748681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6720" y="132302"/>
            <a:ext cx="7886700" cy="1325562"/>
          </a:xfrm>
        </p:spPr>
        <p:txBody>
          <a:bodyPr>
            <a:normAutofit/>
          </a:bodyPr>
          <a:lstStyle/>
          <a:p>
            <a:pPr algn="ctr"/>
            <a:r>
              <a:rPr lang="ru-RU" sz="3600" b="1" dirty="0" smtClean="0">
                <a:solidFill>
                  <a:srgbClr val="002060"/>
                </a:solidFill>
                <a:latin typeface="Calibri"/>
              </a:rPr>
              <a:t>Закон </a:t>
            </a:r>
            <a:r>
              <a:rPr lang="ru-RU" sz="3600" b="1" dirty="0">
                <a:solidFill>
                  <a:srgbClr val="002060"/>
                </a:solidFill>
                <a:latin typeface="Calibri"/>
              </a:rPr>
              <a:t>«О благотворительности</a:t>
            </a:r>
            <a:r>
              <a:rPr lang="ru-RU" sz="3600" b="1" dirty="0" smtClean="0">
                <a:solidFill>
                  <a:srgbClr val="002060"/>
                </a:solidFill>
                <a:latin typeface="Calibri"/>
              </a:rPr>
              <a:t>»</a:t>
            </a:r>
            <a:br>
              <a:rPr lang="ru-RU" sz="3600" b="1" dirty="0" smtClean="0">
                <a:solidFill>
                  <a:srgbClr val="002060"/>
                </a:solidFill>
                <a:latin typeface="Calibri"/>
              </a:rPr>
            </a:br>
            <a:r>
              <a:rPr lang="ru-RU" sz="2400" b="1" dirty="0" smtClean="0">
                <a:solidFill>
                  <a:srgbClr val="002060"/>
                </a:solidFill>
                <a:latin typeface="Calibri"/>
              </a:rPr>
              <a:t>(принят Парламентом 22.10.2015) </a:t>
            </a:r>
            <a:endParaRPr lang="ru-RU" sz="2400" b="1" dirty="0">
              <a:solidFill>
                <a:srgbClr val="002060"/>
              </a:solidFill>
              <a:latin typeface="Calibri"/>
            </a:endParaRPr>
          </a:p>
        </p:txBody>
      </p:sp>
      <p:sp>
        <p:nvSpPr>
          <p:cNvPr id="3" name="Объект 2"/>
          <p:cNvSpPr>
            <a:spLocks noGrp="1"/>
          </p:cNvSpPr>
          <p:nvPr>
            <p:ph idx="1"/>
          </p:nvPr>
        </p:nvSpPr>
        <p:spPr>
          <a:xfrm>
            <a:off x="636720" y="1447800"/>
            <a:ext cx="7886700" cy="4351337"/>
          </a:xfrm>
        </p:spPr>
        <p:txBody>
          <a:bodyPr>
            <a:normAutofit fontScale="92500" lnSpcReduction="20000"/>
          </a:bodyPr>
          <a:lstStyle/>
          <a:p>
            <a:pPr marL="45720" indent="0" algn="ctr">
              <a:buNone/>
            </a:pPr>
            <a:r>
              <a:rPr lang="ru-RU" sz="2600" b="1" u="sng" dirty="0" smtClean="0">
                <a:solidFill>
                  <a:srgbClr val="002060"/>
                </a:solidFill>
              </a:rPr>
              <a:t>Новые требования:</a:t>
            </a:r>
          </a:p>
          <a:p>
            <a:pPr marL="45720" indent="0" algn="ctr">
              <a:buNone/>
            </a:pPr>
            <a:endParaRPr lang="ru-RU" sz="2600" b="1" dirty="0" smtClean="0"/>
          </a:p>
          <a:p>
            <a:pPr marL="45720" indent="0">
              <a:buNone/>
            </a:pPr>
            <a:r>
              <a:rPr lang="ru-RU" sz="2600" b="1" dirty="0" smtClean="0"/>
              <a:t>Благотворители будут обязаны:</a:t>
            </a:r>
          </a:p>
          <a:p>
            <a:pPr marL="388620" indent="-342900"/>
            <a:r>
              <a:rPr lang="ru-RU" sz="2600" dirty="0"/>
              <a:t>иметь благотворительную программу;</a:t>
            </a:r>
          </a:p>
          <a:p>
            <a:pPr marL="388620" indent="-342900"/>
            <a:r>
              <a:rPr lang="ru-RU" sz="2600" dirty="0"/>
              <a:t>вести учет  и предоставлять данные по благотворительной деятельности уполномоченным государственным </a:t>
            </a:r>
            <a:r>
              <a:rPr lang="ru-RU" sz="2600" dirty="0" smtClean="0"/>
              <a:t>органам.</a:t>
            </a:r>
          </a:p>
          <a:p>
            <a:pPr marL="388620" indent="-342900"/>
            <a:r>
              <a:rPr lang="ru-RU" sz="2600" dirty="0" smtClean="0"/>
              <a:t>Благотворительные организации к тому же должны иметь в структуре попечительский совет</a:t>
            </a:r>
          </a:p>
          <a:p>
            <a:pPr marL="45720" indent="0">
              <a:buNone/>
            </a:pPr>
            <a:endParaRPr lang="ru-RU" sz="2600" dirty="0" smtClean="0"/>
          </a:p>
          <a:p>
            <a:pPr marL="45720" indent="0">
              <a:buNone/>
            </a:pPr>
            <a:r>
              <a:rPr lang="ru-RU" sz="2600" b="1" dirty="0" smtClean="0"/>
              <a:t>Получатели будут обязаны:</a:t>
            </a:r>
          </a:p>
          <a:p>
            <a:pPr marL="388620" indent="-342900"/>
            <a:r>
              <a:rPr lang="ru-RU" sz="2600" dirty="0" smtClean="0"/>
              <a:t>Отчитываться перед благотворителем, если помощь имела целевой характер.</a:t>
            </a:r>
          </a:p>
          <a:p>
            <a:pPr marL="388620" indent="-342900"/>
            <a:endParaRPr lang="ru-RU" sz="2400" dirty="0"/>
          </a:p>
          <a:p>
            <a:pPr marL="388620" indent="-342900"/>
            <a:endParaRPr lang="ru-RU" sz="2400" dirty="0" smtClean="0"/>
          </a:p>
          <a:p>
            <a:pPr marL="388620" indent="-342900">
              <a:buFont typeface="Wingdings" panose="05000000000000000000" pitchFamily="2" charset="2"/>
              <a:buChar char="§"/>
            </a:pPr>
            <a:endParaRPr lang="ru-RU" sz="2400" dirty="0" smtClean="0"/>
          </a:p>
          <a:p>
            <a:pPr marL="388620" lvl="1" indent="0">
              <a:buNone/>
            </a:pPr>
            <a:endParaRPr lang="en-US" sz="800" dirty="0" smtClean="0"/>
          </a:p>
          <a:p>
            <a:pPr marL="388620" lvl="1" indent="0">
              <a:buNone/>
            </a:pPr>
            <a:endParaRPr lang="ru-RU" sz="2000" dirty="0" smtClean="0"/>
          </a:p>
          <a:p>
            <a:pPr marL="45720" indent="0">
              <a:buNone/>
            </a:pPr>
            <a:endParaRPr lang="ru-RU" b="1" dirty="0"/>
          </a:p>
        </p:txBody>
      </p:sp>
    </p:spTree>
    <p:extLst>
      <p:ext uri="{BB962C8B-B14F-4D97-AF65-F5344CB8AC3E}">
        <p14:creationId xmlns:p14="http://schemas.microsoft.com/office/powerpoint/2010/main" val="29507880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400" b="1" dirty="0">
                <a:solidFill>
                  <a:srgbClr val="002060"/>
                </a:solidFill>
                <a:latin typeface="Calibri"/>
              </a:rPr>
              <a:t>Роль государства</a:t>
            </a:r>
            <a:endParaRPr lang="ru-RU" sz="4400" b="1" dirty="0">
              <a:solidFill>
                <a:srgbClr val="002060"/>
              </a:solidFill>
              <a:latin typeface="Calibri"/>
            </a:endParaRPr>
          </a:p>
        </p:txBody>
      </p:sp>
      <p:sp>
        <p:nvSpPr>
          <p:cNvPr id="3" name="Объект 2"/>
          <p:cNvSpPr>
            <a:spLocks noGrp="1"/>
          </p:cNvSpPr>
          <p:nvPr>
            <p:ph idx="1"/>
          </p:nvPr>
        </p:nvSpPr>
        <p:spPr/>
        <p:txBody>
          <a:bodyPr>
            <a:normAutofit/>
          </a:bodyPr>
          <a:lstStyle/>
          <a:p>
            <a:pPr>
              <a:buClr>
                <a:srgbClr val="0BD0D9"/>
              </a:buClr>
              <a:buSzPct val="95000"/>
              <a:buFont typeface="Wingdings" panose="05000000000000000000" pitchFamily="2" charset="2"/>
              <a:buChar char="ü"/>
            </a:pPr>
            <a:r>
              <a:rPr lang="ru-RU" sz="2800" dirty="0" smtClean="0">
                <a:latin typeface="Tahoma" panose="020B0604030504040204" pitchFamily="34" charset="0"/>
              </a:rPr>
              <a:t>быть медиатором</a:t>
            </a:r>
            <a:r>
              <a:rPr lang="ru-RU" sz="2800" dirty="0">
                <a:latin typeface="Tahoma" panose="020B0604030504040204" pitchFamily="34" charset="0"/>
              </a:rPr>
              <a:t> </a:t>
            </a:r>
            <a:r>
              <a:rPr lang="ru-RU" sz="2800" dirty="0" smtClean="0">
                <a:latin typeface="Tahoma" panose="020B0604030504040204" pitchFamily="34" charset="0"/>
              </a:rPr>
              <a:t>и гарантом, </a:t>
            </a:r>
            <a:r>
              <a:rPr lang="ru-RU" sz="2800" dirty="0">
                <a:latin typeface="Tahoma" panose="020B0604030504040204" pitchFamily="34" charset="0"/>
              </a:rPr>
              <a:t>который дает финансовые ресурсы и организует </a:t>
            </a:r>
            <a:r>
              <a:rPr lang="ru-RU" sz="2800" dirty="0" smtClean="0">
                <a:latin typeface="Tahoma" panose="020B0604030504040204" pitchFamily="34" charset="0"/>
              </a:rPr>
              <a:t>процесс</a:t>
            </a:r>
          </a:p>
          <a:p>
            <a:pPr>
              <a:buClr>
                <a:srgbClr val="0BD0D9"/>
              </a:buClr>
              <a:buSzPct val="95000"/>
              <a:buFont typeface="Wingdings" panose="05000000000000000000" pitchFamily="2" charset="2"/>
              <a:buChar char="ü"/>
            </a:pPr>
            <a:endParaRPr lang="ru-RU" sz="2800" dirty="0" smtClean="0">
              <a:latin typeface="Tahoma" panose="020B0604030504040204" pitchFamily="34" charset="0"/>
            </a:endParaRPr>
          </a:p>
          <a:p>
            <a:pPr>
              <a:buClr>
                <a:srgbClr val="0BD0D9"/>
              </a:buClr>
              <a:buSzPct val="95000"/>
              <a:buFont typeface="Wingdings" panose="05000000000000000000" pitchFamily="2" charset="2"/>
              <a:buChar char="ü"/>
            </a:pPr>
            <a:r>
              <a:rPr lang="ru-RU" sz="2800" dirty="0">
                <a:latin typeface="Tahoma" panose="020B0604030504040204" pitchFamily="34" charset="0"/>
              </a:rPr>
              <a:t>создавать благоприятные условия для развития бизнеса и </a:t>
            </a:r>
            <a:r>
              <a:rPr lang="ru-RU" sz="2800" dirty="0" smtClean="0">
                <a:latin typeface="Tahoma" panose="020B0604030504040204" pitchFamily="34" charset="0"/>
              </a:rPr>
              <a:t>НПО</a:t>
            </a:r>
          </a:p>
          <a:p>
            <a:pPr>
              <a:buClr>
                <a:srgbClr val="0BD0D9"/>
              </a:buClr>
              <a:buSzPct val="95000"/>
              <a:buFont typeface="Wingdings" panose="05000000000000000000" pitchFamily="2" charset="2"/>
              <a:buChar char="ü"/>
            </a:pPr>
            <a:endParaRPr lang="ru-RU" sz="2800" dirty="0" smtClean="0">
              <a:latin typeface="Tahoma" panose="020B0604030504040204" pitchFamily="34" charset="0"/>
            </a:endParaRPr>
          </a:p>
          <a:p>
            <a:pPr>
              <a:buClr>
                <a:srgbClr val="0BD0D9"/>
              </a:buClr>
              <a:buSzPct val="95000"/>
              <a:buFont typeface="Wingdings" panose="05000000000000000000" pitchFamily="2" charset="2"/>
              <a:buChar char="ü"/>
            </a:pPr>
            <a:r>
              <a:rPr lang="ru-RU" sz="2800" dirty="0" smtClean="0">
                <a:latin typeface="Tahoma" panose="020B0604030504040204" pitchFamily="34" charset="0"/>
              </a:rPr>
              <a:t>видеть </a:t>
            </a:r>
            <a:r>
              <a:rPr lang="ru-RU" sz="2800" dirty="0">
                <a:latin typeface="Tahoma" panose="020B0604030504040204" pitchFamily="34" charset="0"/>
              </a:rPr>
              <a:t>общую картину -  как решаются проблемы, для чего нужно поддерживать </a:t>
            </a:r>
            <a:r>
              <a:rPr lang="ru-RU" sz="2800" dirty="0" smtClean="0">
                <a:latin typeface="Tahoma" panose="020B0604030504040204" pitchFamily="34" charset="0"/>
              </a:rPr>
              <a:t>НПО, </a:t>
            </a:r>
            <a:r>
              <a:rPr lang="ru-RU" sz="2800" dirty="0">
                <a:latin typeface="Tahoma" panose="020B0604030504040204" pitchFamily="34" charset="0"/>
              </a:rPr>
              <a:t>что дает бизнес, в чем роль каждого из </a:t>
            </a:r>
            <a:r>
              <a:rPr lang="ru-RU" sz="2800" dirty="0" smtClean="0">
                <a:latin typeface="Tahoma" panose="020B0604030504040204" pitchFamily="34" charset="0"/>
              </a:rPr>
              <a:t>секторов</a:t>
            </a:r>
            <a:endParaRPr lang="ru-RU" sz="2800" dirty="0">
              <a:latin typeface="Tahoma" panose="020B0604030504040204" pitchFamily="34" charset="0"/>
            </a:endParaRPr>
          </a:p>
        </p:txBody>
      </p:sp>
    </p:spTree>
    <p:extLst>
      <p:ext uri="{BB962C8B-B14F-4D97-AF65-F5344CB8AC3E}">
        <p14:creationId xmlns:p14="http://schemas.microsoft.com/office/powerpoint/2010/main" val="11830668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accent5">
              <a:lumMod val="20000"/>
              <a:lumOff val="80000"/>
            </a:schemeClr>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442913"/>
          </a:xfrm>
        </p:spPr>
        <p:txBody>
          <a:bodyPr rtlCol="0">
            <a:normAutofit fontScale="90000"/>
          </a:bodyPr>
          <a:lstStyle/>
          <a:p>
            <a:pPr defTabSz="914363" fontAlgn="auto">
              <a:spcAft>
                <a:spcPts val="0"/>
              </a:spcAft>
              <a:defRPr/>
            </a:pPr>
            <a:r>
              <a:rPr sz="3200" b="1"/>
              <a:t> </a:t>
            </a:r>
          </a:p>
        </p:txBody>
      </p:sp>
      <p:sp>
        <p:nvSpPr>
          <p:cNvPr id="4" name="Text Placeholder 2"/>
          <p:cNvSpPr txBox="1">
            <a:spLocks/>
          </p:cNvSpPr>
          <p:nvPr/>
        </p:nvSpPr>
        <p:spPr>
          <a:xfrm>
            <a:off x="381000" y="609600"/>
            <a:ext cx="8305800" cy="4191000"/>
          </a:xfrm>
          <a:prstGeom prst="rect">
            <a:avLst/>
          </a:prstGeom>
        </p:spPr>
        <p:txBody>
          <a:bodyPr/>
          <a:lstStyle/>
          <a:p>
            <a:pPr marL="396875" indent="-396875" defTabSz="914363" fontAlgn="auto">
              <a:lnSpc>
                <a:spcPct val="90000"/>
              </a:lnSpc>
              <a:spcBef>
                <a:spcPct val="20000"/>
              </a:spcBef>
              <a:spcAft>
                <a:spcPts val="0"/>
              </a:spcAft>
              <a:buFontTx/>
              <a:buBlip>
                <a:blip r:embed="rId4"/>
              </a:buBlip>
              <a:defRPr/>
            </a:pPr>
            <a:endParaRPr lang="ru-RU" sz="2200" b="1"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mn-cs"/>
            </a:endParaRPr>
          </a:p>
          <a:p>
            <a:pPr marL="396875" indent="-396875" defTabSz="914363" fontAlgn="auto">
              <a:lnSpc>
                <a:spcPct val="90000"/>
              </a:lnSpc>
              <a:spcBef>
                <a:spcPct val="20000"/>
              </a:spcBef>
              <a:spcAft>
                <a:spcPts val="0"/>
              </a:spcAft>
              <a:defRPr/>
            </a:pPr>
            <a:endParaRPr lang="ru-RU" sz="2000" b="1" dirty="0">
              <a:latin typeface="+mn-lt"/>
              <a:cs typeface="+mn-cs"/>
            </a:endParaRPr>
          </a:p>
        </p:txBody>
      </p:sp>
      <p:sp>
        <p:nvSpPr>
          <p:cNvPr id="5" name="Rectangle 4"/>
          <p:cNvSpPr/>
          <p:nvPr/>
        </p:nvSpPr>
        <p:spPr>
          <a:xfrm>
            <a:off x="1409700" y="381000"/>
            <a:ext cx="6781800" cy="1323975"/>
          </a:xfrm>
          <a:prstGeom prst="rect">
            <a:avLst/>
          </a:prstGeom>
        </p:spPr>
        <p:txBody>
          <a:bodyPr>
            <a:spAutoFit/>
          </a:bodyPr>
          <a:lstStyle/>
          <a:p>
            <a:pPr algn="ctr" fontAlgn="auto">
              <a:spcBef>
                <a:spcPts val="0"/>
              </a:spcBef>
              <a:spcAft>
                <a:spcPts val="0"/>
              </a:spcAft>
              <a:defRPr/>
            </a:pPr>
            <a:endParaRPr lang="ru-RU"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endParaRPr>
          </a:p>
          <a:p>
            <a:pPr algn="ctr" fontAlgn="auto">
              <a:spcBef>
                <a:spcPts val="0"/>
              </a:spcBef>
              <a:spcAft>
                <a:spcPts val="0"/>
              </a:spcAft>
              <a:defRPr/>
            </a:pPr>
            <a:r>
              <a:rPr lang="ru-RU"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rPr>
              <a:t>Спасибо </a:t>
            </a:r>
            <a:r>
              <a:rPr lang="ru-RU" sz="4000" b="1" dirty="0" smtClean="0">
                <a:solidFill>
                  <a:schemeClr val="tx2">
                    <a:lumMod val="50000"/>
                  </a:schemeClr>
                </a:solidFill>
                <a:effectLst>
                  <a:outerShdw blurRad="63500" dist="38100" dir="5400000" algn="t" rotWithShape="0">
                    <a:prstClr val="black">
                      <a:alpha val="25000"/>
                    </a:prstClr>
                  </a:outerShdw>
                </a:effectLst>
                <a:latin typeface="+mj-lt"/>
                <a:ea typeface="+mj-ea"/>
                <a:cs typeface="+mj-cs"/>
              </a:rPr>
              <a:t>за </a:t>
            </a:r>
            <a:r>
              <a:rPr lang="ru-RU"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rPr>
              <a:t>внимание</a:t>
            </a:r>
            <a:r>
              <a:rPr lang="en-US"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rPr>
              <a:t> </a:t>
            </a:r>
            <a:r>
              <a:rPr lang="ru-RU"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rPr>
              <a:t>!</a:t>
            </a:r>
            <a:endParaRPr lang="en-US" sz="4000" b="1" dirty="0">
              <a:solidFill>
                <a:schemeClr val="tx2">
                  <a:lumMod val="50000"/>
                </a:schemeClr>
              </a:solidFill>
              <a:effectLst>
                <a:outerShdw blurRad="63500" dist="38100" dir="5400000" algn="t" rotWithShape="0">
                  <a:prstClr val="black">
                    <a:alpha val="25000"/>
                  </a:prstClr>
                </a:outerShdw>
              </a:effectLst>
              <a:latin typeface="+mj-lt"/>
              <a:ea typeface="+mj-ea"/>
              <a:cs typeface="+mj-cs"/>
            </a:endParaRPr>
          </a:p>
        </p:txBody>
      </p:sp>
      <p:sp>
        <p:nvSpPr>
          <p:cNvPr id="6" name="Rectangle 5"/>
          <p:cNvSpPr/>
          <p:nvPr/>
        </p:nvSpPr>
        <p:spPr>
          <a:xfrm>
            <a:off x="1485900" y="2162175"/>
            <a:ext cx="6629400" cy="3637919"/>
          </a:xfrm>
          <a:prstGeom prst="rect">
            <a:avLst/>
          </a:prstGeom>
        </p:spPr>
        <p:txBody>
          <a:bodyPr>
            <a:spAutoFit/>
          </a:bodyPr>
          <a:lstStyle/>
          <a:p>
            <a:pPr algn="ctr" fontAlgn="auto">
              <a:lnSpc>
                <a:spcPct val="80000"/>
              </a:lnSpc>
              <a:spcBef>
                <a:spcPts val="0"/>
              </a:spcBef>
              <a:spcAft>
                <a:spcPts val="0"/>
              </a:spcAft>
              <a:defRPr/>
            </a:pPr>
            <a:endParaRPr lang="en-US" sz="2400" b="1" spc="-150" dirty="0">
              <a:ln w="3175">
                <a:noFill/>
              </a:ln>
              <a:effectLst>
                <a:outerShdw blurRad="50800" dist="38100" dir="2700000" algn="tl" rotWithShape="0">
                  <a:prstClr val="black">
                    <a:alpha val="40000"/>
                  </a:prstClr>
                </a:outerShdw>
              </a:effectLst>
              <a:latin typeface="+mj-lt"/>
              <a:cs typeface="+mn-cs"/>
            </a:endParaRPr>
          </a:p>
          <a:p>
            <a:pPr algn="ctr" fontAlgn="auto">
              <a:lnSpc>
                <a:spcPct val="80000"/>
              </a:lnSpc>
              <a:spcBef>
                <a:spcPts val="0"/>
              </a:spcBef>
              <a:spcAft>
                <a:spcPts val="0"/>
              </a:spcAft>
              <a:defRPr/>
            </a:pPr>
            <a:r>
              <a:rPr lang="ru-RU" sz="2400" b="1" dirty="0" err="1">
                <a:latin typeface="+mn-lt"/>
                <a:cs typeface="+mn-cs"/>
              </a:rPr>
              <a:t>Айгуль</a:t>
            </a:r>
            <a:r>
              <a:rPr lang="ru-RU" sz="2400" b="1" dirty="0">
                <a:latin typeface="+mn-lt"/>
                <a:cs typeface="+mn-cs"/>
              </a:rPr>
              <a:t> </a:t>
            </a:r>
            <a:r>
              <a:rPr lang="ru-RU" sz="2400" b="1" dirty="0" err="1">
                <a:latin typeface="+mn-lt"/>
                <a:cs typeface="+mn-cs"/>
              </a:rPr>
              <a:t>Каптаева</a:t>
            </a:r>
            <a:endParaRPr lang="en-US" sz="2400" b="1" dirty="0">
              <a:latin typeface="+mn-lt"/>
              <a:cs typeface="+mn-cs"/>
            </a:endParaRPr>
          </a:p>
          <a:p>
            <a:pPr algn="ctr" fontAlgn="auto">
              <a:lnSpc>
                <a:spcPct val="80000"/>
              </a:lnSpc>
              <a:spcBef>
                <a:spcPts val="0"/>
              </a:spcBef>
              <a:spcAft>
                <a:spcPts val="0"/>
              </a:spcAft>
              <a:defRPr/>
            </a:pPr>
            <a:r>
              <a:rPr lang="ru-RU" sz="2400" dirty="0">
                <a:latin typeface="+mn-lt"/>
                <a:cs typeface="+mn-cs"/>
              </a:rPr>
              <a:t>Региональный советник/Старший Правовой Консультант по Казахстану</a:t>
            </a:r>
          </a:p>
          <a:p>
            <a:pPr algn="ctr" fontAlgn="auto">
              <a:lnSpc>
                <a:spcPct val="80000"/>
              </a:lnSpc>
              <a:spcBef>
                <a:spcPts val="0"/>
              </a:spcBef>
              <a:spcAft>
                <a:spcPts val="0"/>
              </a:spcAft>
              <a:defRPr/>
            </a:pPr>
            <a:r>
              <a:rPr lang="ru-RU" sz="2400" dirty="0">
                <a:latin typeface="+mn-lt"/>
                <a:cs typeface="+mn-cs"/>
              </a:rPr>
              <a:t>Международного Центра Некоммерческого Права (</a:t>
            </a:r>
            <a:r>
              <a:rPr lang="en-US" sz="2400" dirty="0">
                <a:latin typeface="+mn-lt"/>
                <a:cs typeface="+mn-cs"/>
              </a:rPr>
              <a:t>ICNL)</a:t>
            </a:r>
          </a:p>
          <a:p>
            <a:pPr algn="ctr" fontAlgn="auto">
              <a:lnSpc>
                <a:spcPct val="80000"/>
              </a:lnSpc>
              <a:spcBef>
                <a:spcPts val="0"/>
              </a:spcBef>
              <a:spcAft>
                <a:spcPts val="0"/>
              </a:spcAft>
              <a:defRPr/>
            </a:pPr>
            <a:r>
              <a:rPr lang="en-US" sz="2400" dirty="0">
                <a:latin typeface="+mn-lt"/>
                <a:cs typeface="+mn-cs"/>
              </a:rPr>
              <a:t>050000</a:t>
            </a:r>
            <a:r>
              <a:rPr lang="ru-RU" sz="2400" dirty="0">
                <a:latin typeface="+mn-lt"/>
                <a:cs typeface="+mn-cs"/>
              </a:rPr>
              <a:t> Алматы, </a:t>
            </a:r>
          </a:p>
          <a:p>
            <a:pPr algn="ctr" fontAlgn="auto">
              <a:lnSpc>
                <a:spcPct val="80000"/>
              </a:lnSpc>
              <a:spcBef>
                <a:spcPts val="0"/>
              </a:spcBef>
              <a:spcAft>
                <a:spcPts val="0"/>
              </a:spcAft>
              <a:defRPr/>
            </a:pPr>
            <a:r>
              <a:rPr lang="ru-RU" sz="2400" dirty="0">
                <a:latin typeface="+mn-lt"/>
                <a:cs typeface="+mn-cs"/>
              </a:rPr>
              <a:t>ул Гоголя </a:t>
            </a:r>
            <a:r>
              <a:rPr lang="en-US" sz="2400" dirty="0">
                <a:latin typeface="+mn-lt"/>
                <a:cs typeface="+mn-cs"/>
              </a:rPr>
              <a:t>86</a:t>
            </a:r>
            <a:r>
              <a:rPr lang="ru-RU" sz="2400" dirty="0">
                <a:latin typeface="+mn-lt"/>
                <a:cs typeface="+mn-cs"/>
              </a:rPr>
              <a:t>, офис №206</a:t>
            </a:r>
            <a:endParaRPr lang="en-US" sz="2400" dirty="0">
              <a:latin typeface="+mn-lt"/>
              <a:cs typeface="+mn-cs"/>
            </a:endParaRPr>
          </a:p>
          <a:p>
            <a:pPr algn="ctr" fontAlgn="auto">
              <a:lnSpc>
                <a:spcPct val="80000"/>
              </a:lnSpc>
              <a:spcBef>
                <a:spcPts val="0"/>
              </a:spcBef>
              <a:spcAft>
                <a:spcPts val="0"/>
              </a:spcAft>
              <a:defRPr/>
            </a:pPr>
            <a:r>
              <a:rPr lang="en-US" sz="2400" dirty="0">
                <a:latin typeface="+mn-lt"/>
                <a:cs typeface="+mn-cs"/>
              </a:rPr>
              <a:t>+ 7 (727) 266 81 40</a:t>
            </a:r>
          </a:p>
          <a:p>
            <a:pPr algn="ctr" fontAlgn="auto">
              <a:lnSpc>
                <a:spcPct val="80000"/>
              </a:lnSpc>
              <a:spcBef>
                <a:spcPts val="0"/>
              </a:spcBef>
              <a:spcAft>
                <a:spcPts val="0"/>
              </a:spcAft>
              <a:defRPr/>
            </a:pPr>
            <a:endParaRPr lang="en-US" sz="2400" b="1" spc="-150" dirty="0">
              <a:ln w="3175">
                <a:noFill/>
              </a:ln>
              <a:effectLst>
                <a:outerShdw blurRad="50800" dist="38100" dir="2700000" algn="tl" rotWithShape="0">
                  <a:prstClr val="black">
                    <a:alpha val="40000"/>
                  </a:prstClr>
                </a:outerShdw>
              </a:effectLst>
              <a:latin typeface="+mj-lt"/>
              <a:cs typeface="+mn-cs"/>
            </a:endParaRPr>
          </a:p>
          <a:p>
            <a:pPr algn="ctr" fontAlgn="auto">
              <a:lnSpc>
                <a:spcPct val="80000"/>
              </a:lnSpc>
              <a:spcBef>
                <a:spcPts val="0"/>
              </a:spcBef>
              <a:spcAft>
                <a:spcPts val="0"/>
              </a:spcAft>
              <a:defRPr/>
            </a:pPr>
            <a:r>
              <a:rPr lang="en-US" sz="2400" b="1" dirty="0">
                <a:latin typeface="+mn-lt"/>
                <a:cs typeface="+mn-cs"/>
                <a:hlinkClick r:id="rId5"/>
              </a:rPr>
              <a:t>carlawyer@icnl.org.kz</a:t>
            </a:r>
            <a:endParaRPr lang="en-US" sz="2400" b="1" dirty="0">
              <a:latin typeface="+mn-lt"/>
              <a:cs typeface="+mn-cs"/>
            </a:endParaRPr>
          </a:p>
          <a:p>
            <a:pPr algn="ctr" fontAlgn="auto">
              <a:lnSpc>
                <a:spcPct val="80000"/>
              </a:lnSpc>
              <a:spcBef>
                <a:spcPts val="0"/>
              </a:spcBef>
              <a:spcAft>
                <a:spcPts val="0"/>
              </a:spcAft>
              <a:defRPr/>
            </a:pPr>
            <a:r>
              <a:rPr lang="en-US" sz="2400" b="1" spc="-150" dirty="0">
                <a:ln w="3175">
                  <a:noFill/>
                </a:ln>
                <a:effectLst>
                  <a:outerShdw blurRad="50800" dist="38100" dir="2700000" algn="tl" rotWithShape="0">
                    <a:prstClr val="black">
                      <a:alpha val="40000"/>
                    </a:prstClr>
                  </a:outerShdw>
                </a:effectLst>
                <a:latin typeface="+mj-lt"/>
                <a:cs typeface="+mn-cs"/>
              </a:rPr>
              <a:t> </a:t>
            </a: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theme/theme1.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TM02900720[[fn=Интеграл]]</Template>
  <TotalTime>16574</TotalTime>
  <Words>347</Words>
  <Application>Microsoft Office PowerPoint</Application>
  <PresentationFormat>Экран (4:3)</PresentationFormat>
  <Paragraphs>77</Paragraphs>
  <Slides>8</Slides>
  <Notes>2</Notes>
  <HiddenSlides>0</HiddenSlides>
  <MMClips>0</MMClips>
  <ScaleCrop>false</ScaleCrop>
  <HeadingPairs>
    <vt:vector size="4" baseType="variant">
      <vt:variant>
        <vt:lpstr>Тема</vt:lpstr>
      </vt:variant>
      <vt:variant>
        <vt:i4>3</vt:i4>
      </vt:variant>
      <vt:variant>
        <vt:lpstr>Заголовки слайдов</vt:lpstr>
      </vt:variant>
      <vt:variant>
        <vt:i4>8</vt:i4>
      </vt:variant>
    </vt:vector>
  </HeadingPairs>
  <TitlesOfParts>
    <vt:vector size="11" baseType="lpstr">
      <vt:lpstr>HDOfficeLightV0</vt:lpstr>
      <vt:lpstr>1_HDOfficeLightV0</vt:lpstr>
      <vt:lpstr>2_HDOfficeLightV0</vt:lpstr>
      <vt:lpstr>Презентация PowerPoint</vt:lpstr>
      <vt:lpstr>Правовое регулирование взаимодействия НПО и бизнеса</vt:lpstr>
      <vt:lpstr>Предпринимательский кодекс (подписан Президентом 30.10.2015)</vt:lpstr>
      <vt:lpstr>Национальная концепция корпоративной социальной ответственности бизнеса  (на 2015-2020 гг.)</vt:lpstr>
      <vt:lpstr>Закон «О благотворительности» (принят Парламентом 22.10.2015)</vt:lpstr>
      <vt:lpstr>Закон «О благотворительности» (принят Парламентом 22.10.2015) </vt:lpstr>
      <vt:lpstr>Роль государства</vt:lpstr>
      <vt:lpstr> </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Участие НПО в законодательном процессе</dc:title>
  <dc:creator>user</dc:creator>
  <cp:lastModifiedBy>carlawyer</cp:lastModifiedBy>
  <cp:revision>161</cp:revision>
  <dcterms:created xsi:type="dcterms:W3CDTF">2013-12-08T19:13:45Z</dcterms:created>
  <dcterms:modified xsi:type="dcterms:W3CDTF">2015-11-11T11:21:34Z</dcterms:modified>
</cp:coreProperties>
</file>