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0" r:id="rId3"/>
    <p:sldId id="353" r:id="rId4"/>
    <p:sldId id="323" r:id="rId5"/>
    <p:sldId id="324" r:id="rId6"/>
    <p:sldId id="325" r:id="rId7"/>
    <p:sldId id="326" r:id="rId8"/>
    <p:sldId id="327" r:id="rId9"/>
    <p:sldId id="328" r:id="rId10"/>
    <p:sldId id="332" r:id="rId11"/>
    <p:sldId id="331" r:id="rId12"/>
    <p:sldId id="305" r:id="rId13"/>
    <p:sldId id="292" r:id="rId14"/>
    <p:sldId id="300" r:id="rId15"/>
    <p:sldId id="307" r:id="rId16"/>
    <p:sldId id="335" r:id="rId17"/>
    <p:sldId id="336" r:id="rId18"/>
    <p:sldId id="338" r:id="rId19"/>
    <p:sldId id="333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39" r:id="rId29"/>
    <p:sldId id="341" r:id="rId30"/>
    <p:sldId id="355" r:id="rId31"/>
    <p:sldId id="356" r:id="rId32"/>
    <p:sldId id="358" r:id="rId33"/>
    <p:sldId id="360" r:id="rId34"/>
    <p:sldId id="361" r:id="rId35"/>
    <p:sldId id="362" r:id="rId36"/>
    <p:sldId id="359" r:id="rId37"/>
    <p:sldId id="36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46478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46478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46478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46478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46478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46478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46478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46478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46478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782"/>
    <a:srgbClr val="008BBC"/>
    <a:srgbClr val="00B6F6"/>
    <a:srgbClr val="43CEFF"/>
    <a:srgbClr val="75DBFF"/>
    <a:srgbClr val="8BE1FF"/>
    <a:srgbClr val="363764"/>
    <a:srgbClr val="FF0000"/>
    <a:srgbClr val="FFFF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57" autoAdjust="0"/>
  </p:normalViewPr>
  <p:slideViewPr>
    <p:cSldViewPr>
      <p:cViewPr varScale="1">
        <p:scale>
          <a:sx n="74" d="100"/>
          <a:sy n="74" d="100"/>
        </p:scale>
        <p:origin x="115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D0BF2F-E3D7-4EB9-84FD-63FFD677AA5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90DE23-3BEE-4F48-B358-FA8DE6728747}">
      <dgm:prSet/>
      <dgm:spPr/>
      <dgm:t>
        <a:bodyPr/>
        <a:lstStyle/>
        <a:p>
          <a:pPr rtl="0"/>
          <a:r>
            <a:rPr lang="ru-RU" b="1" dirty="0" smtClean="0"/>
            <a:t>Стратегическое управление</a:t>
          </a:r>
          <a:r>
            <a:rPr lang="en-US" b="1" dirty="0" smtClean="0"/>
            <a:t/>
          </a:r>
          <a:br>
            <a:rPr lang="en-US" b="1" dirty="0" smtClean="0"/>
          </a:br>
          <a:r>
            <a:rPr lang="ru-RU" b="1" dirty="0" smtClean="0"/>
            <a:t/>
          </a:r>
          <a:br>
            <a:rPr lang="ru-RU" b="1" dirty="0" smtClean="0"/>
          </a:br>
          <a:r>
            <a:rPr lang="ru-RU" b="1" dirty="0" smtClean="0"/>
            <a:t>Руководство</a:t>
          </a:r>
          <a:r>
            <a:rPr lang="en-US" dirty="0" smtClean="0"/>
            <a:t> </a:t>
          </a:r>
          <a:br>
            <a:rPr lang="en-US" dirty="0" smtClean="0"/>
          </a:br>
          <a:r>
            <a:rPr lang="ru-RU" dirty="0" smtClean="0"/>
            <a:t/>
          </a:r>
          <a:br>
            <a:rPr lang="ru-RU" dirty="0" smtClean="0"/>
          </a:br>
          <a:r>
            <a:rPr lang="ru-RU" b="1" dirty="0" smtClean="0"/>
            <a:t>Финансовая устойчивость</a:t>
          </a:r>
          <a:r>
            <a:rPr lang="en-US" dirty="0" smtClean="0"/>
            <a:t> </a:t>
          </a:r>
          <a:br>
            <a:rPr lang="en-US" dirty="0" smtClean="0"/>
          </a:br>
          <a:r>
            <a:rPr lang="ru-RU" dirty="0" smtClean="0"/>
            <a:t/>
          </a:r>
          <a:br>
            <a:rPr lang="ru-RU" dirty="0" smtClean="0"/>
          </a:br>
          <a:r>
            <a:rPr lang="ru-RU" b="1" dirty="0" smtClean="0"/>
            <a:t>Человеческие ресурсы</a:t>
          </a:r>
          <a:r>
            <a:rPr lang="en-US" dirty="0" smtClean="0"/>
            <a:t> </a:t>
          </a:r>
          <a:br>
            <a:rPr lang="en-US" dirty="0" smtClean="0"/>
          </a:br>
          <a:r>
            <a:rPr lang="ru-RU" dirty="0" smtClean="0"/>
            <a:t/>
          </a:r>
          <a:br>
            <a:rPr lang="ru-RU" dirty="0" smtClean="0"/>
          </a:br>
          <a:r>
            <a:rPr lang="ru-RU" b="1" dirty="0" smtClean="0"/>
            <a:t>Внешние связи</a:t>
          </a:r>
          <a:r>
            <a:rPr lang="en-US" dirty="0" smtClean="0"/>
            <a:t> </a:t>
          </a:r>
          <a:br>
            <a:rPr lang="en-US" dirty="0" smtClean="0"/>
          </a:br>
          <a:r>
            <a:rPr lang="ru-RU" dirty="0" smtClean="0"/>
            <a:t/>
          </a:r>
          <a:br>
            <a:rPr lang="ru-RU" dirty="0" smtClean="0"/>
          </a:br>
          <a:r>
            <a:rPr lang="ru-RU" b="1" dirty="0" smtClean="0"/>
            <a:t>Продукты и услуги</a:t>
          </a:r>
          <a:r>
            <a:rPr lang="en-US" dirty="0" smtClean="0"/>
            <a:t> </a:t>
          </a:r>
          <a:br>
            <a:rPr lang="en-US" dirty="0" smtClean="0"/>
          </a:br>
          <a:r>
            <a:rPr lang="ru-RU" b="1" dirty="0" smtClean="0"/>
            <a:t>Материальные ресурсы</a:t>
          </a:r>
          <a:r>
            <a:rPr lang="en-US" dirty="0" smtClean="0"/>
            <a:t> </a:t>
          </a:r>
          <a:br>
            <a:rPr lang="en-US" dirty="0" smtClean="0"/>
          </a:br>
          <a:r>
            <a:rPr lang="ru-RU" dirty="0" smtClean="0"/>
            <a:t/>
          </a:r>
          <a:br>
            <a:rPr lang="ru-RU" dirty="0" smtClean="0"/>
          </a:br>
          <a:r>
            <a:rPr lang="ru-RU" b="1" dirty="0" smtClean="0"/>
            <a:t>Информация и связь</a:t>
          </a:r>
          <a:r>
            <a:rPr lang="en-US" dirty="0" smtClean="0"/>
            <a:t>  </a:t>
          </a:r>
          <a:br>
            <a:rPr lang="en-US" dirty="0" smtClean="0"/>
          </a:br>
          <a:endParaRPr lang="ru-RU" dirty="0"/>
        </a:p>
      </dgm:t>
    </dgm:pt>
    <dgm:pt modelId="{09715C1A-38A1-4C14-8EA7-65990AB37F80}" type="parTrans" cxnId="{757F8F35-7225-4595-9379-D6B0E79D6C93}">
      <dgm:prSet/>
      <dgm:spPr/>
      <dgm:t>
        <a:bodyPr/>
        <a:lstStyle/>
        <a:p>
          <a:endParaRPr lang="ru-RU"/>
        </a:p>
      </dgm:t>
    </dgm:pt>
    <dgm:pt modelId="{253B1B8A-5565-4A7D-9BA9-133C8A572353}" type="sibTrans" cxnId="{757F8F35-7225-4595-9379-D6B0E79D6C93}">
      <dgm:prSet/>
      <dgm:spPr/>
      <dgm:t>
        <a:bodyPr/>
        <a:lstStyle/>
        <a:p>
          <a:endParaRPr lang="ru-RU"/>
        </a:p>
      </dgm:t>
    </dgm:pt>
    <dgm:pt modelId="{6AE287D9-1749-430B-9D74-DF5CD6E5C48B}" type="pres">
      <dgm:prSet presAssocID="{EAD0BF2F-E3D7-4EB9-84FD-63FFD677AA5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86B299-7C41-427B-909A-0109AC8D6097}" type="pres">
      <dgm:prSet presAssocID="{C690DE23-3BEE-4F48-B358-FA8DE6728747}" presName="composite" presStyleCnt="0"/>
      <dgm:spPr/>
    </dgm:pt>
    <dgm:pt modelId="{BCDC45C4-AA28-41DF-900B-B68E88890875}" type="pres">
      <dgm:prSet presAssocID="{C690DE23-3BEE-4F48-B358-FA8DE6728747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A2AE3F55-D3A9-4D5F-B38A-AD9CA1CC0F77}" type="pres">
      <dgm:prSet presAssocID="{C690DE23-3BEE-4F48-B358-FA8DE6728747}" presName="txShp" presStyleLbl="node1" presStyleIdx="0" presStyleCnt="1" custScaleX="136156" custScaleY="190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7F8F35-7225-4595-9379-D6B0E79D6C93}" srcId="{EAD0BF2F-E3D7-4EB9-84FD-63FFD677AA5F}" destId="{C690DE23-3BEE-4F48-B358-FA8DE6728747}" srcOrd="0" destOrd="0" parTransId="{09715C1A-38A1-4C14-8EA7-65990AB37F80}" sibTransId="{253B1B8A-5565-4A7D-9BA9-133C8A572353}"/>
    <dgm:cxn modelId="{6B3A5235-7AFA-4E9B-B49B-5E124B3AF840}" type="presOf" srcId="{C690DE23-3BEE-4F48-B358-FA8DE6728747}" destId="{A2AE3F55-D3A9-4D5F-B38A-AD9CA1CC0F77}" srcOrd="0" destOrd="0" presId="urn:microsoft.com/office/officeart/2005/8/layout/vList3"/>
    <dgm:cxn modelId="{A42C81EC-4CFB-4DEC-8C6C-776D07AC5BA1}" type="presOf" srcId="{EAD0BF2F-E3D7-4EB9-84FD-63FFD677AA5F}" destId="{6AE287D9-1749-430B-9D74-DF5CD6E5C48B}" srcOrd="0" destOrd="0" presId="urn:microsoft.com/office/officeart/2005/8/layout/vList3"/>
    <dgm:cxn modelId="{CC797951-2A31-4900-928C-7C8EECC65F13}" type="presParOf" srcId="{6AE287D9-1749-430B-9D74-DF5CD6E5C48B}" destId="{6086B299-7C41-427B-909A-0109AC8D6097}" srcOrd="0" destOrd="0" presId="urn:microsoft.com/office/officeart/2005/8/layout/vList3"/>
    <dgm:cxn modelId="{1B636F90-5230-47D4-ADA3-48698F0F9FBF}" type="presParOf" srcId="{6086B299-7C41-427B-909A-0109AC8D6097}" destId="{BCDC45C4-AA28-41DF-900B-B68E88890875}" srcOrd="0" destOrd="0" presId="urn:microsoft.com/office/officeart/2005/8/layout/vList3"/>
    <dgm:cxn modelId="{218B2C57-B999-46D9-872B-BE9F89D6EA77}" type="presParOf" srcId="{6086B299-7C41-427B-909A-0109AC8D6097}" destId="{A2AE3F55-D3A9-4D5F-B38A-AD9CA1CC0F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E3F55-D3A9-4D5F-B38A-AD9CA1CC0F77}">
      <dsp:nvSpPr>
        <dsp:cNvPr id="0" name=""/>
        <dsp:cNvSpPr/>
      </dsp:nvSpPr>
      <dsp:spPr>
        <a:xfrm rot="10800000">
          <a:off x="543127" y="152403"/>
          <a:ext cx="6933930" cy="48767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1298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Стратегическое управление</a:t>
          </a:r>
          <a:r>
            <a:rPr lang="en-US" sz="2300" b="1" kern="1200" dirty="0" smtClean="0"/>
            <a:t/>
          </a:r>
          <a:br>
            <a:rPr lang="en-US" sz="2300" b="1" kern="1200" dirty="0" smtClean="0"/>
          </a:br>
          <a:r>
            <a:rPr lang="ru-RU" sz="2300" b="1" kern="1200" dirty="0" smtClean="0"/>
            <a:t/>
          </a:r>
          <a:br>
            <a:rPr lang="ru-RU" sz="2300" b="1" kern="1200" dirty="0" smtClean="0"/>
          </a:br>
          <a:r>
            <a:rPr lang="ru-RU" sz="2300" b="1" kern="1200" dirty="0" smtClean="0"/>
            <a:t>Руководство</a:t>
          </a:r>
          <a:r>
            <a:rPr lang="en-US" sz="2300" kern="1200" dirty="0" smtClean="0"/>
            <a:t> </a:t>
          </a:r>
          <a:br>
            <a:rPr lang="en-US" sz="2300" kern="1200" dirty="0" smtClean="0"/>
          </a:br>
          <a:r>
            <a:rPr lang="ru-RU" sz="2300" kern="1200" dirty="0" smtClean="0"/>
            <a:t/>
          </a:r>
          <a:br>
            <a:rPr lang="ru-RU" sz="2300" kern="1200" dirty="0" smtClean="0"/>
          </a:br>
          <a:r>
            <a:rPr lang="ru-RU" sz="2300" b="1" kern="1200" dirty="0" smtClean="0"/>
            <a:t>Финансовая устойчивость</a:t>
          </a:r>
          <a:r>
            <a:rPr lang="en-US" sz="2300" kern="1200" dirty="0" smtClean="0"/>
            <a:t> </a:t>
          </a:r>
          <a:br>
            <a:rPr lang="en-US" sz="2300" kern="1200" dirty="0" smtClean="0"/>
          </a:br>
          <a:r>
            <a:rPr lang="ru-RU" sz="2300" kern="1200" dirty="0" smtClean="0"/>
            <a:t/>
          </a:r>
          <a:br>
            <a:rPr lang="ru-RU" sz="2300" kern="1200" dirty="0" smtClean="0"/>
          </a:br>
          <a:r>
            <a:rPr lang="ru-RU" sz="2300" b="1" kern="1200" dirty="0" smtClean="0"/>
            <a:t>Человеческие ресурсы</a:t>
          </a:r>
          <a:r>
            <a:rPr lang="en-US" sz="2300" kern="1200" dirty="0" smtClean="0"/>
            <a:t> </a:t>
          </a:r>
          <a:br>
            <a:rPr lang="en-US" sz="2300" kern="1200" dirty="0" smtClean="0"/>
          </a:br>
          <a:r>
            <a:rPr lang="ru-RU" sz="2300" kern="1200" dirty="0" smtClean="0"/>
            <a:t/>
          </a:r>
          <a:br>
            <a:rPr lang="ru-RU" sz="2300" kern="1200" dirty="0" smtClean="0"/>
          </a:br>
          <a:r>
            <a:rPr lang="ru-RU" sz="2300" b="1" kern="1200" dirty="0" smtClean="0"/>
            <a:t>Внешние связи</a:t>
          </a:r>
          <a:r>
            <a:rPr lang="en-US" sz="2300" kern="1200" dirty="0" smtClean="0"/>
            <a:t> </a:t>
          </a:r>
          <a:br>
            <a:rPr lang="en-US" sz="2300" kern="1200" dirty="0" smtClean="0"/>
          </a:br>
          <a:r>
            <a:rPr lang="ru-RU" sz="2300" kern="1200" dirty="0" smtClean="0"/>
            <a:t/>
          </a:r>
          <a:br>
            <a:rPr lang="ru-RU" sz="2300" kern="1200" dirty="0" smtClean="0"/>
          </a:br>
          <a:r>
            <a:rPr lang="ru-RU" sz="2300" b="1" kern="1200" dirty="0" smtClean="0"/>
            <a:t>Продукты и услуги</a:t>
          </a:r>
          <a:r>
            <a:rPr lang="en-US" sz="2300" kern="1200" dirty="0" smtClean="0"/>
            <a:t> </a:t>
          </a:r>
          <a:br>
            <a:rPr lang="en-US" sz="2300" kern="1200" dirty="0" smtClean="0"/>
          </a:br>
          <a:r>
            <a:rPr lang="ru-RU" sz="2300" b="1" kern="1200" dirty="0" smtClean="0"/>
            <a:t>Материальные ресурсы</a:t>
          </a:r>
          <a:r>
            <a:rPr lang="en-US" sz="2300" kern="1200" dirty="0" smtClean="0"/>
            <a:t> </a:t>
          </a:r>
          <a:br>
            <a:rPr lang="en-US" sz="2300" kern="1200" dirty="0" smtClean="0"/>
          </a:br>
          <a:r>
            <a:rPr lang="ru-RU" sz="2300" kern="1200" dirty="0" smtClean="0"/>
            <a:t/>
          </a:r>
          <a:br>
            <a:rPr lang="ru-RU" sz="2300" kern="1200" dirty="0" smtClean="0"/>
          </a:br>
          <a:r>
            <a:rPr lang="ru-RU" sz="2300" b="1" kern="1200" dirty="0" smtClean="0"/>
            <a:t>Информация и связь</a:t>
          </a:r>
          <a:r>
            <a:rPr lang="en-US" sz="2300" kern="1200" dirty="0" smtClean="0"/>
            <a:t>  </a:t>
          </a:r>
          <a:br>
            <a:rPr lang="en-US" sz="2300" kern="1200" dirty="0" smtClean="0"/>
          </a:br>
          <a:endParaRPr lang="ru-RU" sz="2300" kern="1200" dirty="0"/>
        </a:p>
      </dsp:txBody>
      <dsp:txXfrm rot="10800000">
        <a:off x="1762325" y="152403"/>
        <a:ext cx="5714732" cy="4876792"/>
      </dsp:txXfrm>
    </dsp:sp>
    <dsp:sp modelId="{BCDC45C4-AA28-41DF-900B-B68E88890875}">
      <dsp:nvSpPr>
        <dsp:cNvPr id="0" name=""/>
        <dsp:cNvSpPr/>
      </dsp:nvSpPr>
      <dsp:spPr>
        <a:xfrm>
          <a:off x="181042" y="1308068"/>
          <a:ext cx="2565463" cy="25654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72DDAA89-B881-4BA4-8D84-F9FC68D6DE7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66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8D3AC8-79FE-47C6-BCC8-0A6652821CAC}" type="slidenum">
              <a:rPr lang="ru-RU"/>
              <a:pPr/>
              <a:t>30</a:t>
            </a:fld>
            <a:endParaRPr lang="ru-R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02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DAA89-B881-4BA4-8D84-F9FC68D6DE7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4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95847-62F0-4664-907E-4CAD9D921CF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B93F9-4629-4975-8447-1D3CDF45EB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0BAFE-924C-4A27-BAAD-0C63B8269A9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97625" y="6554788"/>
            <a:ext cx="2312988" cy="142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57998">
              <a:lnSpc>
                <a:spcPts val="1128"/>
              </a:lnSpc>
              <a:defRPr/>
            </a:pPr>
            <a:r>
              <a:rPr lang="en-US" sz="800" dirty="0">
                <a:solidFill>
                  <a:schemeClr val="tx2"/>
                </a:solidFill>
                <a:latin typeface="Arial" charset="0"/>
                <a:cs typeface="Arial" charset="0"/>
              </a:rPr>
              <a:t>© 2009 Deloitte Touche Tohmatsu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EB08-A049-44F9-B2F9-D1C279D75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C5157-B232-4267-867D-206140EF072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4BDAE-BEA6-4D9A-9D27-B56090A8141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6AA70-312F-42A9-93FE-18CADF7CD76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A0880-9BC7-453A-894D-73ED427777A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F160A-480C-404D-B065-89F0F382583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085E1-3CF9-4247-922F-153D521F2FB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A02A9-FC1E-41A0-8AF1-9FCC4ABF7CF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94A4A-B2C7-44AA-811D-F2E74999FA5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2DF9CC80-BAF7-41EC-9533-C952032C733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11.xml"/><Relationship Id="rId21" Type="http://schemas.openxmlformats.org/officeDocument/2006/relationships/image" Target="../media/image12.jpe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image" Target="../media/image11.jpe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19" Type="http://schemas.openxmlformats.org/officeDocument/2006/relationships/image" Target="../media/image5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so-central.asia/wp-content/uploads/2014/09/IMG_8811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so-central.asia/wp-content/uploads/2014/09/IMG_87961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90600" y="4572000"/>
            <a:ext cx="7696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400" kern="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400" kern="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400" kern="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kern="0" dirty="0" err="1" smtClean="0">
                <a:latin typeface="Arial" pitchFamily="34" charset="0"/>
                <a:cs typeface="Arial" pitchFamily="34" charset="0"/>
              </a:rPr>
              <a:t>Кайша</a:t>
            </a:r>
            <a:r>
              <a:rPr lang="ru-RU" sz="2400" b="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kern="0" dirty="0" err="1" smtClean="0">
                <a:latin typeface="Arial" pitchFamily="34" charset="0"/>
                <a:cs typeface="Arial" pitchFamily="34" charset="0"/>
              </a:rPr>
              <a:t>Атаханова</a:t>
            </a:r>
            <a:r>
              <a:rPr lang="kk-KZ" sz="1600" b="0" kern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Директор программы АРГО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600" b="0" kern="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kk-KZ" sz="2400" kern="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kk-KZ" sz="2400" kern="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kk-KZ" sz="2800" kern="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30000"/>
              </a:lnSpc>
            </a:pPr>
            <a:endParaRPr lang="ru-RU" sz="2800" kern="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30000"/>
              </a:lnSpc>
            </a:pPr>
            <a:r>
              <a:rPr lang="en-US" sz="4000" dirty="0" smtClean="0">
                <a:solidFill>
                  <a:srgbClr val="36376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000" dirty="0">
              <a:solidFill>
                <a:srgbClr val="3637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Picture 9" descr="polo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8825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1524000"/>
            <a:ext cx="7924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buSzPct val="80000"/>
              <a:defRPr/>
            </a:pPr>
            <a:endParaRPr lang="kk-KZ" sz="2800" kern="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SzPct val="80000"/>
              <a:defRPr/>
            </a:pPr>
            <a:r>
              <a:rPr lang="kk-KZ" sz="2800" kern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2800" kern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kk-KZ" sz="2800" kern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отенциала </a:t>
            </a:r>
          </a:p>
          <a:p>
            <a:pPr algn="ctr">
              <a:spcBef>
                <a:spcPts val="0"/>
              </a:spcBef>
              <a:buSzPct val="80000"/>
              <a:defRPr/>
            </a:pPr>
            <a:r>
              <a:rPr lang="kk-KZ" sz="2800" kern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организаций гражданского общества – практический опыт АРГО</a:t>
            </a:r>
          </a:p>
          <a:p>
            <a:pPr algn="ctr">
              <a:spcBef>
                <a:spcPct val="20000"/>
              </a:spcBef>
              <a:buSzPct val="80000"/>
              <a:defRPr/>
            </a:pPr>
            <a:endParaRPr lang="ru-RU" kern="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argo-logo-ru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609600"/>
            <a:ext cx="2133600" cy="6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838200" y="3810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Внешние связи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800" dirty="0"/>
              <a:t>	</a:t>
            </a:r>
            <a:endParaRPr lang="ru-RU" sz="3200" b="1" kern="0" dirty="0">
              <a:solidFill>
                <a:srgbClr val="4647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71600" y="1447800"/>
            <a:ext cx="7380514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Связь с заинтересованным </a:t>
            </a: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окружением</a:t>
            </a:r>
            <a:endParaRPr lang="en-US" sz="28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Связи </a:t>
            </a:r>
            <a:r>
              <a:rPr lang="ru-RU" sz="2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общественностью</a:t>
            </a:r>
            <a:endParaRPr lang="en-US" sz="28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Государственные </a:t>
            </a:r>
            <a:r>
              <a:rPr lang="ru-RU" sz="2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бизнес </a:t>
            </a: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структуры</a:t>
            </a:r>
            <a:endParaRPr lang="en-US" sz="28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Взаимодействие </a:t>
            </a:r>
            <a:r>
              <a:rPr lang="ru-RU" sz="2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сетях</a:t>
            </a:r>
            <a:endParaRPr lang="en-US" sz="28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Информационные кампании</a:t>
            </a:r>
            <a:endParaRPr lang="en-US" sz="28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Построение </a:t>
            </a:r>
            <a:r>
              <a:rPr lang="ru-RU" sz="2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общественного диалога</a:t>
            </a:r>
            <a:br>
              <a:rPr lang="ru-RU" sz="2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val="3379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762000" y="6096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Материальные ресурсы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800" dirty="0"/>
              <a:t>	</a:t>
            </a:r>
            <a:endParaRPr lang="ru-RU" sz="3200" b="1" kern="0" dirty="0">
              <a:solidFill>
                <a:srgbClr val="4647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57400" y="2209800"/>
            <a:ext cx="54864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Материально-технические ресурсы</a:t>
            </a:r>
            <a:r>
              <a:rPr lang="en-US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2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связь</a:t>
            </a:r>
            <a:br>
              <a:rPr lang="ru-RU" sz="2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val="12017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762000" y="381000"/>
            <a:ext cx="8001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Организационное развитие в региональной программе</a:t>
            </a:r>
            <a:r>
              <a:rPr lang="kk-KZ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Процесс работы в 2013-2015 годах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46478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46478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46478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46478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46478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46478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46478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464782"/>
                </a:solidFill>
                <a:latin typeface="Arial" pitchFamily="34" charset="0"/>
                <a:cs typeface="Arial" pitchFamily="34" charset="0"/>
              </a:rPr>
            </a:br>
            <a:r>
              <a:rPr lang="kk-KZ" sz="20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kk-KZ" sz="20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b="1" kern="0" dirty="0">
              <a:solidFill>
                <a:srgbClr val="3637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762001" y="1523681"/>
            <a:ext cx="1905000" cy="3734179"/>
            <a:chOff x="300" y="510"/>
            <a:chExt cx="1847" cy="354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300" y="510"/>
              <a:ext cx="1847" cy="706"/>
            </a:xfrm>
            <a:prstGeom prst="rect">
              <a:avLst/>
            </a:prstGeom>
            <a:grpFill/>
            <a:ln w="12700" algn="ctr">
              <a:solidFill>
                <a:schemeClr val="accent2">
                  <a:lumMod val="50000"/>
                </a:schemeClr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algn="ctr" defTabSz="957263"/>
              <a:r>
                <a:rPr lang="kk-KZ" sz="1600" dirty="0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Этап </a:t>
              </a:r>
              <a:r>
                <a:rPr lang="ru-RU" sz="1600" dirty="0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600" dirty="0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algn="ctr" defTabSz="957263"/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Оценка </a:t>
              </a:r>
            </a:p>
            <a:p>
              <a:pPr algn="ctr" defTabSz="957263"/>
              <a:r>
                <a:rPr lang="ru-RU" sz="1600" dirty="0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деятельности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300" y="1595"/>
              <a:ext cx="1847" cy="2460"/>
            </a:xfrm>
            <a:prstGeom prst="rect">
              <a:avLst/>
            </a:prstGeom>
            <a:grpFill/>
            <a:ln w="12700" algn="ctr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 marL="191002" lvl="1" indent="-191002" defTabSz="957998">
                <a:lnSpc>
                  <a:spcPct val="106000"/>
                </a:lnSpc>
                <a:spcBef>
                  <a:spcPts val="1344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ru-RU" sz="1600" dirty="0" smtClean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+mj-ea"/>
                  <a:cs typeface="+mj-cs"/>
                </a:rPr>
                <a:t>Цель</a:t>
              </a:r>
              <a:r>
                <a:rPr lang="en-US" sz="1600" dirty="0" smtClean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+mj-ea"/>
                  <a:cs typeface="+mj-cs"/>
                </a:rPr>
                <a:t>: </a:t>
              </a:r>
              <a:r>
                <a:rPr lang="ru-RU" sz="1600" dirty="0" smtClean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+mj-ea"/>
                  <a:cs typeface="+mj-cs"/>
                </a:rPr>
                <a:t>     </a:t>
              </a:r>
              <a:r>
                <a:rPr lang="ru-RU" sz="1600" b="0" dirty="0" smtClean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+mj-ea"/>
                  <a:cs typeface="+mj-cs"/>
                </a:rPr>
                <a:t>Оценка </a:t>
              </a:r>
              <a:r>
                <a:rPr lang="kk-KZ" sz="1600" b="0" dirty="0" smtClean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+mj-ea"/>
                  <a:cs typeface="+mj-cs"/>
                </a:rPr>
                <a:t>и </a:t>
              </a:r>
              <a:r>
                <a:rPr lang="en-US" sz="1600" b="0" dirty="0" smtClean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+mj-ea"/>
                  <a:cs typeface="+mj-cs"/>
                </a:rPr>
                <a:t>SWOT </a:t>
              </a:r>
              <a:r>
                <a:rPr lang="kk-KZ" sz="1600" b="0" dirty="0" smtClean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+mj-ea"/>
                  <a:cs typeface="+mj-cs"/>
                </a:rPr>
                <a:t>анализ </a:t>
              </a:r>
              <a:r>
                <a:rPr lang="ru-RU" sz="1600" b="0" dirty="0" smtClean="0">
                  <a:solidFill>
                    <a:schemeClr val="accent2">
                      <a:lumMod val="50000"/>
                    </a:schemeClr>
                  </a:solidFill>
                  <a:latin typeface="Arial"/>
                </a:rPr>
                <a:t>деятельности ОГО</a:t>
              </a:r>
              <a:endParaRPr lang="en-US" sz="1600" b="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endParaRPr>
            </a:p>
            <a:p>
              <a:pPr marL="191002" lvl="1" indent="-191002" defTabSz="957998">
                <a:lnSpc>
                  <a:spcPct val="106000"/>
                </a:lnSpc>
                <a:spcBef>
                  <a:spcPts val="1344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lang="kk-KZ" sz="1600" dirty="0" smtClean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+mj-ea"/>
                  <a:cs typeface="+mj-cs"/>
                </a:rPr>
                <a:t>Результат</a:t>
              </a:r>
              <a:r>
                <a:rPr lang="en-US" sz="1600" dirty="0" smtClean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+mj-ea"/>
                  <a:cs typeface="+mj-cs"/>
                </a:rPr>
                <a:t>:</a:t>
              </a:r>
              <a:r>
                <a:rPr lang="kk-KZ" sz="1600" dirty="0" smtClean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+mj-ea"/>
                  <a:cs typeface="+mj-cs"/>
                </a:rPr>
                <a:t> </a:t>
              </a:r>
              <a:r>
                <a:rPr lang="kk-KZ" sz="1600" b="0" dirty="0" smtClean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+mj-ea"/>
                  <a:cs typeface="+mj-cs"/>
                </a:rPr>
                <a:t>Отчеты по оценке и </a:t>
              </a:r>
              <a:r>
                <a:rPr lang="en-US" sz="1600" b="0" dirty="0" smtClean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+mj-ea"/>
                  <a:cs typeface="+mj-cs"/>
                </a:rPr>
                <a:t>SWOT </a:t>
              </a:r>
              <a:r>
                <a:rPr lang="kk-KZ" sz="1600" b="0" dirty="0" smtClean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+mj-ea"/>
                  <a:cs typeface="+mj-cs"/>
                </a:rPr>
                <a:t>анализу ОГО</a:t>
              </a:r>
              <a:endParaRPr lang="nl-NL" sz="1600" b="0" dirty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endParaRPr>
            </a:p>
            <a:p>
              <a:pPr marL="359623" indent="-359623" defTabSz="957998">
                <a:lnSpc>
                  <a:spcPct val="106000"/>
                </a:lnSpc>
                <a:spcBef>
                  <a:spcPts val="1344"/>
                </a:spcBef>
                <a:spcAft>
                  <a:spcPts val="0"/>
                </a:spcAft>
                <a:defRPr/>
              </a:pPr>
              <a:endParaRPr lang="nl-NL" sz="1400" dirty="0">
                <a:solidFill>
                  <a:srgbClr val="002776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2743200" y="2667001"/>
            <a:ext cx="1905000" cy="2590799"/>
          </a:xfrm>
          <a:prstGeom prst="rect">
            <a:avLst/>
          </a:prstGeom>
          <a:noFill/>
          <a:ln w="12700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lIns="40118" tIns="40118" rIns="40118" bIns="40118"/>
          <a:lstStyle/>
          <a:p>
            <a:pPr marL="191002" lvl="1" indent="-191002" defTabSz="957998">
              <a:lnSpc>
                <a:spcPct val="106000"/>
              </a:lnSpc>
              <a:spcBef>
                <a:spcPts val="1344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rPr>
              <a:t>Цель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rPr>
              <a:t>: </a:t>
            </a: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rPr>
              <a:t>Разработка </a:t>
            </a:r>
            <a:r>
              <a:rPr lang="kk-KZ" sz="1600" b="0" dirty="0" smtClean="0">
                <a:solidFill>
                  <a:schemeClr val="accent2">
                    <a:lumMod val="50000"/>
                  </a:schemeClr>
                </a:solidFill>
                <a:latin typeface="Arial"/>
              </a:rPr>
              <a:t>стратегических планов развития </a:t>
            </a: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  <a:latin typeface="Arial"/>
              </a:rPr>
              <a:t>(СПР) и планов  их реализации </a:t>
            </a:r>
            <a:endParaRPr lang="ru-RU" sz="1600" b="0" dirty="0" smtClean="0">
              <a:solidFill>
                <a:schemeClr val="accent2">
                  <a:lumMod val="50000"/>
                </a:schemeClr>
              </a:solidFill>
              <a:latin typeface="Arial"/>
              <a:ea typeface="+mj-ea"/>
              <a:cs typeface="+mj-cs"/>
            </a:endParaRPr>
          </a:p>
          <a:p>
            <a:pPr marL="191002" lvl="1" indent="-191002" defTabSz="957998">
              <a:lnSpc>
                <a:spcPct val="106000"/>
              </a:lnSpc>
              <a:spcBef>
                <a:spcPts val="1344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rPr>
              <a:t>Результат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rPr>
              <a:t>: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rPr>
              <a:t>  </a:t>
            </a:r>
            <a:r>
              <a:rPr lang="kk-KZ" sz="1600" b="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rPr>
              <a:t>СПР и планы их реализации </a:t>
            </a:r>
            <a:endParaRPr lang="ru-RU" sz="1600" b="0" dirty="0" smtClean="0">
              <a:solidFill>
                <a:schemeClr val="accent2">
                  <a:lumMod val="50000"/>
                </a:schemeClr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4724400" y="2667001"/>
            <a:ext cx="1905000" cy="2590799"/>
          </a:xfrm>
          <a:prstGeom prst="rect">
            <a:avLst/>
          </a:prstGeom>
          <a:noFill/>
          <a:ln w="12700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lIns="40118" tIns="40118" rIns="40118" bIns="40118"/>
          <a:lstStyle/>
          <a:p>
            <a:pPr marL="191002" lvl="1" indent="-191002" defTabSz="957998">
              <a:lnSpc>
                <a:spcPct val="106000"/>
              </a:lnSpc>
              <a:spcBef>
                <a:spcPts val="1344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rPr>
              <a:t>Цель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rPr>
              <a:t>: </a:t>
            </a:r>
            <a:r>
              <a:rPr lang="kk-KZ" sz="1600" b="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rPr>
              <a:t>Предоставление к</a:t>
            </a: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rPr>
              <a:t>онсультаций и тренингов по ОР, в т.ч. онлайн </a:t>
            </a:r>
          </a:p>
          <a:p>
            <a:pPr marL="191002" lvl="1" indent="-191002" defTabSz="957998">
              <a:lnSpc>
                <a:spcPct val="106000"/>
              </a:lnSpc>
              <a:spcBef>
                <a:spcPts val="1344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rPr>
              <a:t>Результат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rPr>
              <a:t>: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rPr>
              <a:t>  </a:t>
            </a: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rPr>
              <a:t>План тренингов и консультаций по ОР</a:t>
            </a:r>
          </a:p>
          <a:p>
            <a:pPr marL="359623" indent="-359623" defTabSz="957998">
              <a:lnSpc>
                <a:spcPct val="106000"/>
              </a:lnSpc>
              <a:spcBef>
                <a:spcPts val="1344"/>
              </a:spcBef>
              <a:spcAft>
                <a:spcPts val="0"/>
              </a:spcAft>
              <a:defRPr/>
            </a:pPr>
            <a:endParaRPr lang="nl-NL" sz="1400" dirty="0">
              <a:solidFill>
                <a:srgbClr val="002776"/>
              </a:solidFill>
              <a:latin typeface="Arial"/>
              <a:cs typeface="+mn-cs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6705600" y="2667001"/>
            <a:ext cx="1905000" cy="2590799"/>
          </a:xfrm>
          <a:prstGeom prst="rect">
            <a:avLst/>
          </a:prstGeom>
          <a:noFill/>
          <a:ln w="12700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lIns="40118" tIns="40118" rIns="40118" bIns="40118"/>
          <a:lstStyle/>
          <a:p>
            <a:pPr marL="191002" lvl="1" indent="-191002" defTabSz="957998">
              <a:lnSpc>
                <a:spcPct val="106000"/>
              </a:lnSpc>
              <a:spcBef>
                <a:spcPts val="1344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kk-KZ" sz="16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rPr>
              <a:t>Цель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rPr>
              <a:t>: </a:t>
            </a:r>
            <a:r>
              <a:rPr lang="kk-KZ" sz="1600" b="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rPr>
              <a:t>Мониторинг деятельности</a:t>
            </a: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rPr>
              <a:t>, корректировка </a:t>
            </a:r>
            <a:r>
              <a:rPr lang="kk-KZ" sz="1600" b="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rPr>
              <a:t> и стабилизация СПР</a:t>
            </a:r>
          </a:p>
          <a:p>
            <a:pPr marL="191002" lvl="1" indent="-191002" defTabSz="957998">
              <a:lnSpc>
                <a:spcPct val="106000"/>
              </a:lnSpc>
              <a:spcBef>
                <a:spcPts val="1344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kk-KZ" sz="16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rPr>
              <a:t>Результат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rPr>
              <a:t>: </a:t>
            </a:r>
            <a:r>
              <a:rPr lang="kk-KZ" sz="1600" b="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+mj-cs"/>
              </a:rPr>
              <a:t>Отчеты по мониторингу </a:t>
            </a:r>
            <a:endParaRPr lang="nl-NL" sz="1600" dirty="0">
              <a:solidFill>
                <a:schemeClr val="accent2">
                  <a:lumMod val="5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gray">
          <a:xfrm>
            <a:off x="762000" y="2286000"/>
            <a:ext cx="2057400" cy="381000"/>
          </a:xfrm>
          <a:prstGeom prst="chevron">
            <a:avLst>
              <a:gd name="adj" fmla="val 34952"/>
            </a:avLst>
          </a:prstGeom>
          <a:solidFill>
            <a:srgbClr val="464782"/>
          </a:solidFill>
          <a:ln w="12700" cap="rnd" algn="ctr">
            <a:noFill/>
            <a:miter lim="800000"/>
            <a:headEnd/>
            <a:tailEnd/>
          </a:ln>
        </p:spPr>
        <p:txBody>
          <a:bodyPr lIns="18288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1-2 мес. в год</a:t>
            </a:r>
            <a:r>
              <a:rPr lang="kk-KZ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endParaRPr lang="en-US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2743200" y="1524000"/>
            <a:ext cx="1905000" cy="7430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chemeClr val="accent2">
                <a:lumMod val="50000"/>
              </a:schemeClr>
            </a:solidFill>
            <a:miter lim="800000"/>
            <a:headEnd/>
            <a:tailEnd type="none" w="sm" len="med"/>
          </a:ln>
        </p:spPr>
        <p:txBody>
          <a:bodyPr lIns="40118" tIns="40118" rIns="40118" bIns="40118" anchor="ctr" anchorCtr="1"/>
          <a:lstStyle/>
          <a:p>
            <a:pPr algn="ctr" defTabSz="957263"/>
            <a:r>
              <a:rPr lang="kk-KZ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Этап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 defTabSz="957263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Планирование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defTabSz="957263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AutoShape 3"/>
          <p:cNvSpPr>
            <a:spLocks noChangeArrowheads="1"/>
          </p:cNvSpPr>
          <p:nvPr/>
        </p:nvSpPr>
        <p:spPr bwMode="gray">
          <a:xfrm>
            <a:off x="2743200" y="2286000"/>
            <a:ext cx="2057400" cy="381000"/>
          </a:xfrm>
          <a:prstGeom prst="chevron">
            <a:avLst>
              <a:gd name="adj" fmla="val 34952"/>
            </a:avLst>
          </a:prstGeom>
          <a:solidFill>
            <a:srgbClr val="464782"/>
          </a:solidFill>
          <a:ln w="12700" cap="rnd" algn="ctr">
            <a:noFill/>
            <a:miter lim="800000"/>
            <a:headEnd/>
            <a:tailEnd/>
          </a:ln>
        </p:spPr>
        <p:txBody>
          <a:bodyPr lIns="18288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3-4 мес. в год</a:t>
            </a:r>
            <a:r>
              <a:rPr lang="kk-KZ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endParaRPr lang="en-US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4724400" y="1524000"/>
            <a:ext cx="1905000" cy="7430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chemeClr val="accent2">
                <a:lumMod val="50000"/>
              </a:schemeClr>
            </a:solidFill>
            <a:miter lim="800000"/>
            <a:headEnd/>
            <a:tailEnd type="none" w="sm" len="med"/>
          </a:ln>
        </p:spPr>
        <p:txBody>
          <a:bodyPr lIns="40118" tIns="40118" rIns="40118" bIns="40118" anchor="ctr" anchorCtr="1"/>
          <a:lstStyle/>
          <a:p>
            <a:pPr algn="ctr" defTabSz="957263"/>
            <a:r>
              <a:rPr lang="kk-KZ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Этап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 defTabSz="957263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Консультации,</a:t>
            </a:r>
          </a:p>
          <a:p>
            <a:pPr algn="ctr" defTabSz="957263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тренинги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gray">
          <a:xfrm>
            <a:off x="4724400" y="2286000"/>
            <a:ext cx="2057400" cy="381000"/>
          </a:xfrm>
          <a:prstGeom prst="chevron">
            <a:avLst>
              <a:gd name="adj" fmla="val 34952"/>
            </a:avLst>
          </a:prstGeom>
          <a:solidFill>
            <a:srgbClr val="464782"/>
          </a:solidFill>
          <a:ln w="12700" cap="rnd" algn="ctr">
            <a:noFill/>
            <a:miter lim="800000"/>
            <a:headEnd/>
            <a:tailEnd/>
          </a:ln>
        </p:spPr>
        <p:txBody>
          <a:bodyPr lIns="18288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 течени</a:t>
            </a:r>
            <a:r>
              <a:rPr lang="ru-RU" sz="1600" dirty="0">
                <a:solidFill>
                  <a:schemeClr val="bg1"/>
                </a:solidFill>
                <a:latin typeface="Arial" charset="0"/>
                <a:cs typeface="Arial" charset="0"/>
              </a:rPr>
              <a:t>е</a:t>
            </a:r>
            <a:r>
              <a:rPr lang="ru-RU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года</a:t>
            </a:r>
            <a:endParaRPr lang="en-US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6705600" y="1524000"/>
            <a:ext cx="1905000" cy="7430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chemeClr val="accent2">
                <a:lumMod val="50000"/>
              </a:schemeClr>
            </a:solidFill>
            <a:miter lim="800000"/>
            <a:headEnd/>
            <a:tailEnd type="none" w="sm" len="med"/>
          </a:ln>
        </p:spPr>
        <p:txBody>
          <a:bodyPr lIns="40118" tIns="40118" rIns="40118" bIns="40118" anchor="ctr" anchorCtr="1"/>
          <a:lstStyle/>
          <a:p>
            <a:pPr algn="ctr" defTabSz="957263"/>
            <a:r>
              <a:rPr lang="kk-KZ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Этап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 defTabSz="957263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Мониторинг деятельности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AutoShape 3"/>
          <p:cNvSpPr>
            <a:spLocks noChangeArrowheads="1"/>
          </p:cNvSpPr>
          <p:nvPr/>
        </p:nvSpPr>
        <p:spPr bwMode="gray">
          <a:xfrm>
            <a:off x="6705600" y="2286000"/>
            <a:ext cx="2057400" cy="381000"/>
          </a:xfrm>
          <a:prstGeom prst="chevron">
            <a:avLst>
              <a:gd name="adj" fmla="val 34952"/>
            </a:avLst>
          </a:prstGeom>
          <a:solidFill>
            <a:srgbClr val="464782"/>
          </a:solidFill>
          <a:ln w="12700" cap="rnd" algn="ctr">
            <a:noFill/>
            <a:miter lim="800000"/>
            <a:headEnd/>
            <a:tailEnd/>
          </a:ln>
        </p:spPr>
        <p:txBody>
          <a:bodyPr lIns="18288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 раза в год</a:t>
            </a:r>
            <a:endParaRPr lang="en-US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AutoShape 3"/>
          <p:cNvSpPr>
            <a:spLocks noChangeArrowheads="1"/>
          </p:cNvSpPr>
          <p:nvPr/>
        </p:nvSpPr>
        <p:spPr bwMode="gray">
          <a:xfrm>
            <a:off x="762000" y="5257800"/>
            <a:ext cx="2209800" cy="838200"/>
          </a:xfrm>
          <a:prstGeom prst="chevron">
            <a:avLst>
              <a:gd name="adj" fmla="val 34952"/>
            </a:avLst>
          </a:prstGeom>
          <a:solidFill>
            <a:srgbClr val="464782"/>
          </a:solidFill>
          <a:ln w="12700" cap="rnd" algn="ctr">
            <a:noFill/>
            <a:miter lim="800000"/>
            <a:headEnd/>
            <a:tailEnd/>
          </a:ln>
        </p:spPr>
        <p:txBody>
          <a:bodyPr lIns="18288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kk-KZ" sz="15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Определение текущего состояния </a:t>
            </a:r>
            <a:endParaRPr lang="en-US" sz="15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AutoShape 3"/>
          <p:cNvSpPr>
            <a:spLocks noChangeArrowheads="1"/>
          </p:cNvSpPr>
          <p:nvPr/>
        </p:nvSpPr>
        <p:spPr bwMode="gray">
          <a:xfrm>
            <a:off x="2743200" y="5257800"/>
            <a:ext cx="2209800" cy="838200"/>
          </a:xfrm>
          <a:prstGeom prst="chevron">
            <a:avLst>
              <a:gd name="adj" fmla="val 34952"/>
            </a:avLst>
          </a:prstGeom>
          <a:solidFill>
            <a:srgbClr val="464782"/>
          </a:solidFill>
          <a:ln w="12700" cap="rnd" algn="ctr">
            <a:noFill/>
            <a:miter lim="800000"/>
            <a:headEnd/>
            <a:tailEnd/>
          </a:ln>
        </p:spPr>
        <p:txBody>
          <a:bodyPr lIns="18288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kk-KZ" sz="15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Разработка и внедрение СПР</a:t>
            </a:r>
            <a:endParaRPr lang="en-US" sz="15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AutoShape 3"/>
          <p:cNvSpPr>
            <a:spLocks noChangeArrowheads="1"/>
          </p:cNvSpPr>
          <p:nvPr/>
        </p:nvSpPr>
        <p:spPr bwMode="gray">
          <a:xfrm>
            <a:off x="4724400" y="5257800"/>
            <a:ext cx="2209800" cy="838200"/>
          </a:xfrm>
          <a:prstGeom prst="chevron">
            <a:avLst>
              <a:gd name="adj" fmla="val 34952"/>
            </a:avLst>
          </a:prstGeom>
          <a:solidFill>
            <a:srgbClr val="464782"/>
          </a:solidFill>
          <a:ln w="12700" cap="rnd" algn="ctr">
            <a:noFill/>
            <a:miter lim="800000"/>
            <a:headEnd/>
            <a:tailEnd/>
          </a:ln>
        </p:spPr>
        <p:txBody>
          <a:bodyPr lIns="18288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kk-KZ" sz="15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Выбор консультаций и тренингов </a:t>
            </a:r>
            <a:endParaRPr lang="en-US" sz="15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gray">
          <a:xfrm>
            <a:off x="6705600" y="5257800"/>
            <a:ext cx="2209800" cy="838200"/>
          </a:xfrm>
          <a:prstGeom prst="chevron">
            <a:avLst>
              <a:gd name="adj" fmla="val 34952"/>
            </a:avLst>
          </a:prstGeom>
          <a:solidFill>
            <a:srgbClr val="464782"/>
          </a:solidFill>
          <a:ln w="12700" cap="rnd" algn="ctr">
            <a:noFill/>
            <a:miter lim="800000"/>
            <a:headEnd/>
            <a:tailEnd/>
          </a:ln>
        </p:spPr>
        <p:txBody>
          <a:bodyPr lIns="18288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kk-KZ" sz="15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Мониторинг и стабилизация деятельности  </a:t>
            </a:r>
            <a:endParaRPr lang="en-US" sz="15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838200" y="228600"/>
            <a:ext cx="8001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Организационное развитие </a:t>
            </a:r>
            <a:r>
              <a:rPr lang="kk-KZ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Процесс работы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vs. </a:t>
            </a:r>
            <a:r>
              <a:rPr lang="kk-KZ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Устойчивость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46478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464782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46478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46478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46478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46478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46478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46478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46478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464782"/>
                </a:solidFill>
                <a:latin typeface="Arial" pitchFamily="34" charset="0"/>
                <a:cs typeface="Arial" pitchFamily="34" charset="0"/>
              </a:rPr>
            </a:br>
            <a:r>
              <a:rPr lang="kk-KZ" sz="20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kk-KZ" sz="20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b="1" kern="0" dirty="0">
              <a:solidFill>
                <a:srgbClr val="3637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6" name="Freeform 5"/>
          <p:cNvSpPr>
            <a:spLocks/>
          </p:cNvSpPr>
          <p:nvPr/>
        </p:nvSpPr>
        <p:spPr bwMode="blackWhite">
          <a:xfrm>
            <a:off x="1066800" y="4267200"/>
            <a:ext cx="1820862" cy="1131888"/>
          </a:xfrm>
          <a:custGeom>
            <a:avLst/>
            <a:gdLst>
              <a:gd name="T0" fmla="*/ 0 w 647"/>
              <a:gd name="T1" fmla="*/ 2147483647 h 548"/>
              <a:gd name="T2" fmla="*/ 0 w 647"/>
              <a:gd name="T3" fmla="*/ 2147483647 h 548"/>
              <a:gd name="T4" fmla="*/ 2147483647 w 647"/>
              <a:gd name="T5" fmla="*/ 2147483647 h 548"/>
              <a:gd name="T6" fmla="*/ 2147483647 w 647"/>
              <a:gd name="T7" fmla="*/ 0 h 548"/>
              <a:gd name="T8" fmla="*/ 2147483647 w 647"/>
              <a:gd name="T9" fmla="*/ 2147483647 h 548"/>
              <a:gd name="T10" fmla="*/ 2147483647 w 647"/>
              <a:gd name="T11" fmla="*/ 2147483647 h 548"/>
              <a:gd name="T12" fmla="*/ 2147483647 w 647"/>
              <a:gd name="T13" fmla="*/ 2147483647 h 548"/>
              <a:gd name="T14" fmla="*/ 2147483647 w 647"/>
              <a:gd name="T15" fmla="*/ 2147483647 h 548"/>
              <a:gd name="T16" fmla="*/ 2147483647 w 647"/>
              <a:gd name="T17" fmla="*/ 2147483647 h 548"/>
              <a:gd name="T18" fmla="*/ 2147483647 w 647"/>
              <a:gd name="T19" fmla="*/ 2147483647 h 548"/>
              <a:gd name="T20" fmla="*/ 2147483647 w 647"/>
              <a:gd name="T21" fmla="*/ 2147483647 h 548"/>
              <a:gd name="T22" fmla="*/ 0 w 647"/>
              <a:gd name="T23" fmla="*/ 2147483647 h 5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47"/>
              <a:gd name="T37" fmla="*/ 0 h 548"/>
              <a:gd name="T38" fmla="*/ 647 w 647"/>
              <a:gd name="T39" fmla="*/ 548 h 5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47" h="548">
                <a:moveTo>
                  <a:pt x="0" y="78"/>
                </a:moveTo>
                <a:lnTo>
                  <a:pt x="0" y="547"/>
                </a:lnTo>
                <a:lnTo>
                  <a:pt x="646" y="546"/>
                </a:lnTo>
                <a:lnTo>
                  <a:pt x="646" y="0"/>
                </a:lnTo>
                <a:lnTo>
                  <a:pt x="582" y="10"/>
                </a:lnTo>
                <a:lnTo>
                  <a:pt x="490" y="24"/>
                </a:lnTo>
                <a:lnTo>
                  <a:pt x="414" y="34"/>
                </a:lnTo>
                <a:lnTo>
                  <a:pt x="348" y="42"/>
                </a:lnTo>
                <a:lnTo>
                  <a:pt x="278" y="50"/>
                </a:lnTo>
                <a:lnTo>
                  <a:pt x="192" y="58"/>
                </a:lnTo>
                <a:lnTo>
                  <a:pt x="82" y="70"/>
                </a:lnTo>
                <a:lnTo>
                  <a:pt x="0" y="78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GB" dirty="0"/>
          </a:p>
        </p:txBody>
      </p:sp>
      <p:sp>
        <p:nvSpPr>
          <p:cNvPr id="8" name="Freeform 4"/>
          <p:cNvSpPr>
            <a:spLocks/>
          </p:cNvSpPr>
          <p:nvPr/>
        </p:nvSpPr>
        <p:spPr bwMode="blackWhite">
          <a:xfrm>
            <a:off x="2895600" y="3657600"/>
            <a:ext cx="1800225" cy="1708150"/>
          </a:xfrm>
          <a:custGeom>
            <a:avLst/>
            <a:gdLst>
              <a:gd name="T0" fmla="*/ 0 w 640"/>
              <a:gd name="T1" fmla="*/ 2147483647 h 705"/>
              <a:gd name="T2" fmla="*/ 0 w 640"/>
              <a:gd name="T3" fmla="*/ 2147483647 h 705"/>
              <a:gd name="T4" fmla="*/ 2147483647 w 640"/>
              <a:gd name="T5" fmla="*/ 2147483647 h 705"/>
              <a:gd name="T6" fmla="*/ 2147483647 w 640"/>
              <a:gd name="T7" fmla="*/ 0 h 705"/>
              <a:gd name="T8" fmla="*/ 2147483647 w 640"/>
              <a:gd name="T9" fmla="*/ 2147483647 h 705"/>
              <a:gd name="T10" fmla="*/ 2147483647 w 640"/>
              <a:gd name="T11" fmla="*/ 2147483647 h 705"/>
              <a:gd name="T12" fmla="*/ 2147483647 w 640"/>
              <a:gd name="T13" fmla="*/ 2147483647 h 705"/>
              <a:gd name="T14" fmla="*/ 2147483647 w 640"/>
              <a:gd name="T15" fmla="*/ 2147483647 h 705"/>
              <a:gd name="T16" fmla="*/ 2147483647 w 640"/>
              <a:gd name="T17" fmla="*/ 2147483647 h 705"/>
              <a:gd name="T18" fmla="*/ 2147483647 w 640"/>
              <a:gd name="T19" fmla="*/ 2147483647 h 705"/>
              <a:gd name="T20" fmla="*/ 2147483647 w 640"/>
              <a:gd name="T21" fmla="*/ 2147483647 h 705"/>
              <a:gd name="T22" fmla="*/ 0 w 640"/>
              <a:gd name="T23" fmla="*/ 2147483647 h 7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40"/>
              <a:gd name="T37" fmla="*/ 0 h 705"/>
              <a:gd name="T38" fmla="*/ 640 w 640"/>
              <a:gd name="T39" fmla="*/ 705 h 7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40" h="705">
                <a:moveTo>
                  <a:pt x="0" y="159"/>
                </a:moveTo>
                <a:lnTo>
                  <a:pt x="0" y="704"/>
                </a:lnTo>
                <a:lnTo>
                  <a:pt x="639" y="704"/>
                </a:lnTo>
                <a:lnTo>
                  <a:pt x="639" y="0"/>
                </a:lnTo>
                <a:lnTo>
                  <a:pt x="599" y="16"/>
                </a:lnTo>
                <a:lnTo>
                  <a:pt x="556" y="33"/>
                </a:lnTo>
                <a:lnTo>
                  <a:pt x="493" y="54"/>
                </a:lnTo>
                <a:lnTo>
                  <a:pt x="403" y="78"/>
                </a:lnTo>
                <a:lnTo>
                  <a:pt x="308" y="101"/>
                </a:lnTo>
                <a:lnTo>
                  <a:pt x="218" y="119"/>
                </a:lnTo>
                <a:lnTo>
                  <a:pt x="112" y="138"/>
                </a:lnTo>
                <a:lnTo>
                  <a:pt x="0" y="15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GB" dirty="0"/>
          </a:p>
        </p:txBody>
      </p:sp>
      <p:sp>
        <p:nvSpPr>
          <p:cNvPr id="9" name="Freeform 3"/>
          <p:cNvSpPr>
            <a:spLocks/>
          </p:cNvSpPr>
          <p:nvPr/>
        </p:nvSpPr>
        <p:spPr bwMode="blackWhite">
          <a:xfrm>
            <a:off x="4648200" y="2819400"/>
            <a:ext cx="1784350" cy="2571750"/>
          </a:xfrm>
          <a:custGeom>
            <a:avLst/>
            <a:gdLst>
              <a:gd name="T0" fmla="*/ 0 w 634"/>
              <a:gd name="T1" fmla="*/ 555217 h 1246"/>
              <a:gd name="T2" fmla="*/ 0 w 634"/>
              <a:gd name="T3" fmla="*/ 2569686 h 1246"/>
              <a:gd name="T4" fmla="*/ 1778721 w 634"/>
              <a:gd name="T5" fmla="*/ 2569686 h 1246"/>
              <a:gd name="T6" fmla="*/ 1781536 w 634"/>
              <a:gd name="T7" fmla="*/ 0 h 1246"/>
              <a:gd name="T8" fmla="*/ 1607041 w 634"/>
              <a:gd name="T9" fmla="*/ 70176 h 1246"/>
              <a:gd name="T10" fmla="*/ 1432546 w 634"/>
              <a:gd name="T11" fmla="*/ 136224 h 1246"/>
              <a:gd name="T12" fmla="*/ 1224278 w 634"/>
              <a:gd name="T13" fmla="*/ 206400 h 1246"/>
              <a:gd name="T14" fmla="*/ 1010381 w 634"/>
              <a:gd name="T15" fmla="*/ 276577 h 1246"/>
              <a:gd name="T16" fmla="*/ 723309 w 634"/>
              <a:gd name="T17" fmla="*/ 363265 h 1246"/>
              <a:gd name="T18" fmla="*/ 470010 w 634"/>
              <a:gd name="T19" fmla="*/ 437569 h 1246"/>
              <a:gd name="T20" fmla="*/ 194196 w 634"/>
              <a:gd name="T21" fmla="*/ 507745 h 1246"/>
              <a:gd name="T22" fmla="*/ 0 w 634"/>
              <a:gd name="T23" fmla="*/ 555217 h 12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4"/>
              <a:gd name="T37" fmla="*/ 0 h 1246"/>
              <a:gd name="T38" fmla="*/ 634 w 634"/>
              <a:gd name="T39" fmla="*/ 1246 h 124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4" h="1246">
                <a:moveTo>
                  <a:pt x="0" y="269"/>
                </a:moveTo>
                <a:lnTo>
                  <a:pt x="0" y="1245"/>
                </a:lnTo>
                <a:lnTo>
                  <a:pt x="632" y="1245"/>
                </a:lnTo>
                <a:lnTo>
                  <a:pt x="633" y="0"/>
                </a:lnTo>
                <a:lnTo>
                  <a:pt x="571" y="34"/>
                </a:lnTo>
                <a:lnTo>
                  <a:pt x="509" y="66"/>
                </a:lnTo>
                <a:lnTo>
                  <a:pt x="435" y="100"/>
                </a:lnTo>
                <a:lnTo>
                  <a:pt x="359" y="134"/>
                </a:lnTo>
                <a:lnTo>
                  <a:pt x="257" y="176"/>
                </a:lnTo>
                <a:lnTo>
                  <a:pt x="167" y="212"/>
                </a:lnTo>
                <a:lnTo>
                  <a:pt x="69" y="246"/>
                </a:lnTo>
                <a:lnTo>
                  <a:pt x="0" y="269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10" name="Freeform 2"/>
          <p:cNvSpPr>
            <a:spLocks/>
          </p:cNvSpPr>
          <p:nvPr/>
        </p:nvSpPr>
        <p:spPr bwMode="blackWhite">
          <a:xfrm>
            <a:off x="6400800" y="1447800"/>
            <a:ext cx="1782763" cy="3940175"/>
          </a:xfrm>
          <a:custGeom>
            <a:avLst/>
            <a:gdLst>
              <a:gd name="T0" fmla="*/ 0 w 633"/>
              <a:gd name="T1" fmla="*/ 1127378 h 1744"/>
              <a:gd name="T2" fmla="*/ 2816 w 633"/>
              <a:gd name="T3" fmla="*/ 3937916 h 1744"/>
              <a:gd name="T4" fmla="*/ 1779947 w 633"/>
              <a:gd name="T5" fmla="*/ 3937916 h 1744"/>
              <a:gd name="T6" fmla="*/ 1779947 w 633"/>
              <a:gd name="T7" fmla="*/ 0 h 1744"/>
              <a:gd name="T8" fmla="*/ 1664475 w 633"/>
              <a:gd name="T9" fmla="*/ 124260 h 1744"/>
              <a:gd name="T10" fmla="*/ 1512391 w 633"/>
              <a:gd name="T11" fmla="*/ 246261 h 1744"/>
              <a:gd name="T12" fmla="*/ 1318062 w 633"/>
              <a:gd name="T13" fmla="*/ 388595 h 1744"/>
              <a:gd name="T14" fmla="*/ 1064588 w 633"/>
              <a:gd name="T15" fmla="*/ 551263 h 1744"/>
              <a:gd name="T16" fmla="*/ 811115 w 633"/>
              <a:gd name="T17" fmla="*/ 707153 h 1744"/>
              <a:gd name="T18" fmla="*/ 582989 w 633"/>
              <a:gd name="T19" fmla="*/ 829154 h 1744"/>
              <a:gd name="T20" fmla="*/ 253473 w 633"/>
              <a:gd name="T21" fmla="*/ 998599 h 1744"/>
              <a:gd name="T22" fmla="*/ 0 w 633"/>
              <a:gd name="T23" fmla="*/ 1127378 h 17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3"/>
              <a:gd name="T37" fmla="*/ 0 h 1744"/>
              <a:gd name="T38" fmla="*/ 633 w 633"/>
              <a:gd name="T39" fmla="*/ 1744 h 174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3" h="1744">
                <a:moveTo>
                  <a:pt x="0" y="499"/>
                </a:moveTo>
                <a:lnTo>
                  <a:pt x="1" y="1743"/>
                </a:lnTo>
                <a:lnTo>
                  <a:pt x="632" y="1743"/>
                </a:lnTo>
                <a:lnTo>
                  <a:pt x="632" y="0"/>
                </a:lnTo>
                <a:lnTo>
                  <a:pt x="591" y="55"/>
                </a:lnTo>
                <a:lnTo>
                  <a:pt x="537" y="109"/>
                </a:lnTo>
                <a:lnTo>
                  <a:pt x="468" y="172"/>
                </a:lnTo>
                <a:lnTo>
                  <a:pt x="378" y="244"/>
                </a:lnTo>
                <a:lnTo>
                  <a:pt x="288" y="313"/>
                </a:lnTo>
                <a:lnTo>
                  <a:pt x="207" y="367"/>
                </a:lnTo>
                <a:lnTo>
                  <a:pt x="90" y="442"/>
                </a:lnTo>
                <a:lnTo>
                  <a:pt x="0" y="49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blackWhite">
          <a:xfrm>
            <a:off x="1219200" y="4495800"/>
            <a:ext cx="15240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20738">
              <a:lnSpc>
                <a:spcPct val="95000"/>
              </a:lnSpc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Этап 1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 defTabSz="820738">
              <a:lnSpc>
                <a:spcPct val="95000"/>
              </a:lnSpc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Оценка деятельност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и </a:t>
            </a: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endParaRPr lang="en-GB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blackWhite">
          <a:xfrm>
            <a:off x="2895600" y="4267200"/>
            <a:ext cx="1752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20738">
              <a:lnSpc>
                <a:spcPct val="95000"/>
              </a:lnSpc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Этап 2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 defTabSz="820738">
              <a:lnSpc>
                <a:spcPct val="95000"/>
              </a:lnSpc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Планирование деятельности</a:t>
            </a:r>
            <a:r>
              <a:rPr lang="en-GB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endParaRPr lang="en-GB" sz="1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White">
          <a:xfrm>
            <a:off x="4648200" y="3733800"/>
            <a:ext cx="1752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20738">
              <a:lnSpc>
                <a:spcPct val="95000"/>
              </a:lnSpc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Этап 3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Консультации, тренинги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blackWhite">
          <a:xfrm>
            <a:off x="6400800" y="2895600"/>
            <a:ext cx="1752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20738">
              <a:lnSpc>
                <a:spcPct val="95000"/>
              </a:lnSpc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Этап 4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 defTabSz="820738">
              <a:lnSpc>
                <a:spcPct val="95000"/>
              </a:lnSpc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Мониторинг</a:t>
            </a:r>
          </a:p>
          <a:p>
            <a:pPr algn="ctr" defTabSz="820738">
              <a:lnSpc>
                <a:spcPct val="95000"/>
              </a:lnSpc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деятельности</a:t>
            </a:r>
            <a:endParaRPr lang="en-GB" sz="1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Line 85"/>
          <p:cNvSpPr>
            <a:spLocks noChangeShapeType="1"/>
          </p:cNvSpPr>
          <p:nvPr>
            <p:custDataLst>
              <p:tags r:id="rId1"/>
            </p:custDataLst>
          </p:nvPr>
        </p:nvSpPr>
        <p:spPr bwMode="gray">
          <a:xfrm>
            <a:off x="1066800" y="5562600"/>
            <a:ext cx="7086600" cy="0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lIns="73152" tIns="73152" rIns="73152" bIns="73152" anchor="ctr" anchorCtr="1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7" name="Line 85"/>
          <p:cNvSpPr>
            <a:spLocks noChangeShapeType="1"/>
          </p:cNvSpPr>
          <p:nvPr>
            <p:custDataLst>
              <p:tags r:id="rId2"/>
            </p:custDataLst>
          </p:nvPr>
        </p:nvSpPr>
        <p:spPr bwMode="gray">
          <a:xfrm flipV="1">
            <a:off x="8382000" y="1447800"/>
            <a:ext cx="0" cy="3886200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lIns="73152" tIns="73152" rIns="73152" bIns="73152" anchor="ctr" anchorCtr="1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blackWhite">
          <a:xfrm>
            <a:off x="3276600" y="5638800"/>
            <a:ext cx="3048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20738">
              <a:lnSpc>
                <a:spcPct val="95000"/>
              </a:lnSpc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Процесс работы с ОГО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endParaRPr lang="en-GB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blackWhite">
          <a:xfrm rot="16200000">
            <a:off x="7194694" y="3244706"/>
            <a:ext cx="2819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20738">
              <a:lnSpc>
                <a:spcPct val="95000"/>
              </a:lnSpc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Устойчивость ОГО</a:t>
            </a:r>
            <a:endParaRPr lang="en-GB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0" name="Oval 2"/>
          <p:cNvSpPr>
            <a:spLocks noChangeArrowheads="1"/>
          </p:cNvSpPr>
          <p:nvPr/>
        </p:nvSpPr>
        <p:spPr bwMode="blackWhite">
          <a:xfrm rot="20689443">
            <a:off x="2596298" y="1426618"/>
            <a:ext cx="2962242" cy="16009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 defTabSz="954088">
              <a:lnSpc>
                <a:spcPct val="95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Истории</a:t>
            </a:r>
          </a:p>
          <a:p>
            <a:pPr algn="ctr" defTabSz="954088">
              <a:lnSpc>
                <a:spcPct val="95000"/>
              </a:lnSpc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успеха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" name="Freeform 14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11958891">
            <a:off x="4876801" y="1828800"/>
            <a:ext cx="533400" cy="692150"/>
          </a:xfrm>
          <a:custGeom>
            <a:avLst/>
            <a:gdLst>
              <a:gd name="T0" fmla="*/ 2147483647 w 347"/>
              <a:gd name="T1" fmla="*/ 0 h 810"/>
              <a:gd name="T2" fmla="*/ 2147483647 w 347"/>
              <a:gd name="T3" fmla="*/ 0 h 810"/>
              <a:gd name="T4" fmla="*/ 2147483647 w 347"/>
              <a:gd name="T5" fmla="*/ 2147483647 h 810"/>
              <a:gd name="T6" fmla="*/ 2147483647 w 347"/>
              <a:gd name="T7" fmla="*/ 2147483647 h 810"/>
              <a:gd name="T8" fmla="*/ 2147483647 w 347"/>
              <a:gd name="T9" fmla="*/ 2147483647 h 810"/>
              <a:gd name="T10" fmla="*/ 2147483647 w 347"/>
              <a:gd name="T11" fmla="*/ 2147483647 h 810"/>
              <a:gd name="T12" fmla="*/ 2147483647 w 347"/>
              <a:gd name="T13" fmla="*/ 2147483647 h 810"/>
              <a:gd name="T14" fmla="*/ 2147483647 w 347"/>
              <a:gd name="T15" fmla="*/ 2147483647 h 810"/>
              <a:gd name="T16" fmla="*/ 2147483647 w 347"/>
              <a:gd name="T17" fmla="*/ 2147483647 h 810"/>
              <a:gd name="T18" fmla="*/ 2147483647 w 347"/>
              <a:gd name="T19" fmla="*/ 2147483647 h 810"/>
              <a:gd name="T20" fmla="*/ 0 w 347"/>
              <a:gd name="T21" fmla="*/ 2147483647 h 810"/>
              <a:gd name="T22" fmla="*/ 2147483647 w 347"/>
              <a:gd name="T23" fmla="*/ 0 h 8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7"/>
              <a:gd name="T37" fmla="*/ 0 h 810"/>
              <a:gd name="T38" fmla="*/ 347 w 347"/>
              <a:gd name="T39" fmla="*/ 810 h 8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7" h="810">
                <a:moveTo>
                  <a:pt x="159" y="0"/>
                </a:moveTo>
                <a:lnTo>
                  <a:pt x="292" y="0"/>
                </a:lnTo>
                <a:lnTo>
                  <a:pt x="63" y="358"/>
                </a:lnTo>
                <a:lnTo>
                  <a:pt x="346" y="188"/>
                </a:lnTo>
                <a:lnTo>
                  <a:pt x="111" y="634"/>
                </a:lnTo>
                <a:lnTo>
                  <a:pt x="187" y="607"/>
                </a:lnTo>
                <a:lnTo>
                  <a:pt x="23" y="809"/>
                </a:lnTo>
                <a:lnTo>
                  <a:pt x="28" y="549"/>
                </a:lnTo>
                <a:lnTo>
                  <a:pt x="68" y="612"/>
                </a:lnTo>
                <a:lnTo>
                  <a:pt x="173" y="341"/>
                </a:lnTo>
                <a:lnTo>
                  <a:pt x="0" y="429"/>
                </a:lnTo>
                <a:lnTo>
                  <a:pt x="159" y="0"/>
                </a:lnTo>
              </a:path>
            </a:pathLst>
          </a:custGeom>
          <a:solidFill>
            <a:schemeClr val="bg1"/>
          </a:solidFill>
          <a:ln w="6350">
            <a:noFill/>
            <a:round/>
            <a:headEnd/>
            <a:tailEnd/>
          </a:ln>
        </p:spPr>
        <p:txBody>
          <a:bodyPr tIns="91440" bIns="91440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27"/>
          <p:cNvSpPr>
            <a:spLocks noChangeShapeType="1"/>
          </p:cNvSpPr>
          <p:nvPr/>
        </p:nvSpPr>
        <p:spPr bwMode="blackWhite">
          <a:xfrm>
            <a:off x="4572000" y="2101850"/>
            <a:ext cx="1384300" cy="2476500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GB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28"/>
          <p:cNvSpPr>
            <a:spLocks noChangeShapeType="1"/>
          </p:cNvSpPr>
          <p:nvPr/>
        </p:nvSpPr>
        <p:spPr bwMode="blackWhite">
          <a:xfrm flipH="1">
            <a:off x="3159125" y="2101850"/>
            <a:ext cx="1385888" cy="2476500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GB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Line 29"/>
          <p:cNvSpPr>
            <a:spLocks noChangeShapeType="1"/>
          </p:cNvSpPr>
          <p:nvPr/>
        </p:nvSpPr>
        <p:spPr bwMode="blackWhite">
          <a:xfrm>
            <a:off x="3148013" y="3008313"/>
            <a:ext cx="1382712" cy="2476500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GB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Line 30"/>
          <p:cNvSpPr>
            <a:spLocks noChangeShapeType="1"/>
          </p:cNvSpPr>
          <p:nvPr/>
        </p:nvSpPr>
        <p:spPr bwMode="blackWhite">
          <a:xfrm flipH="1">
            <a:off x="4597400" y="3008313"/>
            <a:ext cx="1385888" cy="2476500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GB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blackWhite">
          <a:xfrm>
            <a:off x="6007100" y="2974975"/>
            <a:ext cx="0" cy="1389063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GB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Line 32"/>
          <p:cNvSpPr>
            <a:spLocks noChangeShapeType="1"/>
          </p:cNvSpPr>
          <p:nvPr/>
        </p:nvSpPr>
        <p:spPr bwMode="blackWhite">
          <a:xfrm>
            <a:off x="3111500" y="2974975"/>
            <a:ext cx="0" cy="1389063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GB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33"/>
          <p:cNvSpPr>
            <a:spLocks noChangeShapeType="1"/>
          </p:cNvSpPr>
          <p:nvPr/>
        </p:nvSpPr>
        <p:spPr bwMode="blackWhite">
          <a:xfrm rot="-5400000" flipH="1" flipV="1">
            <a:off x="3412331" y="1818482"/>
            <a:ext cx="865187" cy="1390650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blackWhite">
          <a:xfrm rot="5400000" flipV="1">
            <a:off x="4830763" y="1819275"/>
            <a:ext cx="865187" cy="1389063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35"/>
          <p:cNvSpPr>
            <a:spLocks noChangeShapeType="1"/>
          </p:cNvSpPr>
          <p:nvPr/>
        </p:nvSpPr>
        <p:spPr bwMode="blackWhite">
          <a:xfrm rot="5400000" flipH="1">
            <a:off x="3412331" y="4393407"/>
            <a:ext cx="865187" cy="1390650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Line 36"/>
          <p:cNvSpPr>
            <a:spLocks noChangeShapeType="1"/>
          </p:cNvSpPr>
          <p:nvPr/>
        </p:nvSpPr>
        <p:spPr bwMode="blackWhite">
          <a:xfrm rot="-5400000">
            <a:off x="4830763" y="4394200"/>
            <a:ext cx="865187" cy="1389063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Line 37"/>
          <p:cNvSpPr>
            <a:spLocks noChangeShapeType="1"/>
          </p:cNvSpPr>
          <p:nvPr/>
        </p:nvSpPr>
        <p:spPr bwMode="blackWhite">
          <a:xfrm rot="-5400000">
            <a:off x="3723481" y="2391569"/>
            <a:ext cx="1681163" cy="2809875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blackWhite">
          <a:xfrm rot="5400000" flipH="1">
            <a:off x="3709194" y="2358231"/>
            <a:ext cx="1690688" cy="2886075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39"/>
          <p:cNvSpPr>
            <a:spLocks noChangeShapeType="1"/>
          </p:cNvSpPr>
          <p:nvPr/>
        </p:nvSpPr>
        <p:spPr bwMode="blackWhite">
          <a:xfrm>
            <a:off x="4568825" y="2527300"/>
            <a:ext cx="0" cy="2779713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Oval 44"/>
          <p:cNvSpPr>
            <a:spLocks noChangeArrowheads="1"/>
          </p:cNvSpPr>
          <p:nvPr/>
        </p:nvSpPr>
        <p:spPr bwMode="blackWhite">
          <a:xfrm>
            <a:off x="3733800" y="2971800"/>
            <a:ext cx="1676400" cy="1600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2813">
              <a:lnSpc>
                <a:spcPct val="95000"/>
              </a:lnSpc>
              <a:spcAft>
                <a:spcPct val="37000"/>
              </a:spcAft>
              <a:buSzPct val="75000"/>
              <a:defRPr/>
            </a:pPr>
            <a:r>
              <a:rPr lang="kk-KZ" sz="2000" b="1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Организа-</a:t>
            </a:r>
          </a:p>
          <a:p>
            <a:pPr algn="ctr" defTabSz="912813">
              <a:lnSpc>
                <a:spcPct val="95000"/>
              </a:lnSpc>
              <a:spcAft>
                <a:spcPct val="37000"/>
              </a:spcAft>
              <a:buSzPct val="75000"/>
              <a:defRPr/>
            </a:pPr>
            <a:r>
              <a:rPr lang="kk-KZ" sz="2000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ционное</a:t>
            </a:r>
            <a:endParaRPr lang="kk-KZ" sz="2000" b="1" dirty="0" smtClean="0">
              <a:solidFill>
                <a:schemeClr val="bg1"/>
              </a:solidFill>
              <a:latin typeface="Arial" charset="0"/>
              <a:ea typeface="ＭＳ Ｐゴシック" pitchFamily="50" charset="-128"/>
              <a:cs typeface="Arial" charset="0"/>
            </a:endParaRPr>
          </a:p>
          <a:p>
            <a:pPr algn="ctr" defTabSz="912813">
              <a:lnSpc>
                <a:spcPct val="95000"/>
              </a:lnSpc>
              <a:spcAft>
                <a:spcPct val="37000"/>
              </a:spcAft>
              <a:buSzPct val="75000"/>
              <a:defRPr/>
            </a:pPr>
            <a:r>
              <a:rPr lang="kk-KZ" sz="2000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развитие</a:t>
            </a:r>
            <a:endParaRPr lang="en-GB" sz="2000" b="1" dirty="0">
              <a:solidFill>
                <a:schemeClr val="bg1"/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69" name="Line 47"/>
          <p:cNvSpPr>
            <a:spLocks noChangeShapeType="1"/>
          </p:cNvSpPr>
          <p:nvPr/>
        </p:nvSpPr>
        <p:spPr bwMode="blackWhite">
          <a:xfrm rot="-5400000">
            <a:off x="4531519" y="3850481"/>
            <a:ext cx="0" cy="1595438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48"/>
          <p:cNvSpPr>
            <a:spLocks noChangeShapeType="1"/>
          </p:cNvSpPr>
          <p:nvPr/>
        </p:nvSpPr>
        <p:spPr bwMode="blackWhite">
          <a:xfrm rot="-5400000">
            <a:off x="4582319" y="2126456"/>
            <a:ext cx="0" cy="1595438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90490" name="Text Placeholder 1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96875" y="1123950"/>
            <a:ext cx="3540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19175"/>
            <a:r>
              <a:rPr lang="en-US" sz="1400" b="1" dirty="0">
                <a:solidFill>
                  <a:schemeClr val="tx2"/>
                </a:solidFill>
              </a:rPr>
              <a:t>Text</a:t>
            </a:r>
          </a:p>
        </p:txBody>
      </p:sp>
      <p:pic>
        <p:nvPicPr>
          <p:cNvPr id="27" name="Picture 4" descr="polo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9906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Организационное развитие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Функциональные направления работы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kk-K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kk-K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kk-K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kk-K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kk-K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kk-K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kk-K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kk-K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kk-K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kk-K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36376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9" name="Oval 44"/>
          <p:cNvSpPr>
            <a:spLocks noChangeArrowheads="1"/>
          </p:cNvSpPr>
          <p:nvPr/>
        </p:nvSpPr>
        <p:spPr bwMode="blackWhite">
          <a:xfrm>
            <a:off x="5334000" y="3810000"/>
            <a:ext cx="1828800" cy="1600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2813">
              <a:lnSpc>
                <a:spcPct val="95000"/>
              </a:lnSpc>
              <a:spcAft>
                <a:spcPct val="37000"/>
              </a:spcAft>
              <a:buSzPct val="75000"/>
              <a:defRPr/>
            </a:pPr>
            <a:r>
              <a:rPr lang="kk-KZ" sz="16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50" charset="-128"/>
                <a:cs typeface="Arial" charset="0"/>
              </a:rPr>
              <a:t>Внешние </a:t>
            </a:r>
          </a:p>
          <a:p>
            <a:pPr algn="ctr" defTabSz="912813">
              <a:lnSpc>
                <a:spcPct val="95000"/>
              </a:lnSpc>
              <a:spcAft>
                <a:spcPct val="37000"/>
              </a:spcAft>
              <a:buSzPct val="75000"/>
              <a:defRPr/>
            </a:pPr>
            <a:r>
              <a:rPr lang="kk-KZ" sz="16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50" charset="-128"/>
                <a:cs typeface="Arial" charset="0"/>
              </a:rPr>
              <a:t>с</a:t>
            </a:r>
            <a:r>
              <a:rPr lang="kk-KZ" sz="16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50" charset="-128"/>
                <a:cs typeface="Arial" charset="0"/>
              </a:rPr>
              <a:t>вязи</a:t>
            </a:r>
            <a:endParaRPr lang="en-GB" sz="1600" b="1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31" name="Oval 44"/>
          <p:cNvSpPr>
            <a:spLocks noChangeArrowheads="1"/>
          </p:cNvSpPr>
          <p:nvPr/>
        </p:nvSpPr>
        <p:spPr bwMode="blackWhite">
          <a:xfrm>
            <a:off x="5334000" y="2057400"/>
            <a:ext cx="1828800" cy="1600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2813">
              <a:lnSpc>
                <a:spcPct val="95000"/>
              </a:lnSpc>
              <a:spcAft>
                <a:spcPct val="37000"/>
              </a:spcAft>
              <a:buSzPct val="75000"/>
              <a:defRPr/>
            </a:pPr>
            <a:r>
              <a:rPr lang="kk-KZ" sz="16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50" charset="-128"/>
                <a:cs typeface="Arial" charset="0"/>
              </a:rPr>
              <a:t>Финансовая </a:t>
            </a:r>
          </a:p>
          <a:p>
            <a:pPr algn="ctr" defTabSz="912813">
              <a:lnSpc>
                <a:spcPct val="95000"/>
              </a:lnSpc>
              <a:spcAft>
                <a:spcPct val="37000"/>
              </a:spcAft>
              <a:buSzPct val="75000"/>
              <a:defRPr/>
            </a:pPr>
            <a:r>
              <a:rPr lang="kk-KZ" sz="16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50" charset="-128"/>
                <a:cs typeface="Arial" charset="0"/>
              </a:rPr>
              <a:t>устойчивость</a:t>
            </a:r>
            <a:endParaRPr lang="en-GB" sz="1600" b="1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33" name="Oval 44"/>
          <p:cNvSpPr>
            <a:spLocks noChangeArrowheads="1"/>
          </p:cNvSpPr>
          <p:nvPr/>
        </p:nvSpPr>
        <p:spPr bwMode="blackWhite">
          <a:xfrm>
            <a:off x="3657600" y="1219200"/>
            <a:ext cx="1828800" cy="1600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2813">
              <a:lnSpc>
                <a:spcPct val="95000"/>
              </a:lnSpc>
              <a:spcAft>
                <a:spcPct val="37000"/>
              </a:spcAft>
              <a:buSzPct val="75000"/>
              <a:defRPr/>
            </a:pPr>
            <a:r>
              <a:rPr lang="kk-KZ" sz="16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Лидерство /</a:t>
            </a:r>
          </a:p>
          <a:p>
            <a:pPr algn="ctr" defTabSz="912813">
              <a:lnSpc>
                <a:spcPct val="95000"/>
              </a:lnSpc>
              <a:spcAft>
                <a:spcPct val="37000"/>
              </a:spcAft>
              <a:buSzPct val="75000"/>
              <a:defRPr/>
            </a:pPr>
            <a:r>
              <a:rPr lang="kk-KZ" sz="16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50" charset="-128"/>
                <a:cs typeface="Arial" charset="0"/>
              </a:rPr>
              <a:t>Стратегический</a:t>
            </a:r>
          </a:p>
          <a:p>
            <a:pPr algn="ctr" defTabSz="912813">
              <a:lnSpc>
                <a:spcPct val="95000"/>
              </a:lnSpc>
              <a:spcAft>
                <a:spcPct val="37000"/>
              </a:spcAft>
              <a:buSzPct val="75000"/>
              <a:defRPr/>
            </a:pPr>
            <a:r>
              <a:rPr lang="kk-KZ" sz="16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50" charset="-128"/>
                <a:cs typeface="Arial" charset="0"/>
              </a:rPr>
              <a:t>менеджмент</a:t>
            </a:r>
            <a:endParaRPr lang="en-GB" sz="1600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34" name="Oval 44"/>
          <p:cNvSpPr>
            <a:spLocks noChangeArrowheads="1"/>
          </p:cNvSpPr>
          <p:nvPr/>
        </p:nvSpPr>
        <p:spPr bwMode="blackWhite">
          <a:xfrm>
            <a:off x="3657600" y="4724400"/>
            <a:ext cx="1828800" cy="1600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2813">
              <a:lnSpc>
                <a:spcPct val="95000"/>
              </a:lnSpc>
              <a:spcAft>
                <a:spcPct val="37000"/>
              </a:spcAft>
              <a:buSzPct val="75000"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Развитие, </a:t>
            </a:r>
          </a:p>
          <a:p>
            <a:pPr algn="ctr" defTabSz="912813">
              <a:lnSpc>
                <a:spcPct val="95000"/>
              </a:lnSpc>
              <a:spcAft>
                <a:spcPct val="37000"/>
              </a:spcAft>
              <a:buSzPct val="75000"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менеджмент, </a:t>
            </a:r>
          </a:p>
          <a:p>
            <a:pPr algn="ctr" defTabSz="912813">
              <a:lnSpc>
                <a:spcPct val="95000"/>
              </a:lnSpc>
              <a:spcAft>
                <a:spcPct val="37000"/>
              </a:spcAft>
              <a:buSzPct val="75000"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качества </a:t>
            </a:r>
          </a:p>
          <a:p>
            <a:pPr algn="ctr" defTabSz="912813">
              <a:lnSpc>
                <a:spcPct val="95000"/>
              </a:lnSpc>
              <a:spcAft>
                <a:spcPct val="37000"/>
              </a:spcAft>
              <a:buSzPct val="75000"/>
              <a:defRPr/>
            </a:pPr>
            <a:r>
              <a:rPr lang="kk-KZ" sz="16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50" charset="-128"/>
                <a:cs typeface="Arial" charset="0"/>
              </a:rPr>
              <a:t>услуг</a:t>
            </a:r>
            <a:endParaRPr lang="en-GB" sz="1600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35" name="Oval 44"/>
          <p:cNvSpPr>
            <a:spLocks noChangeArrowheads="1"/>
          </p:cNvSpPr>
          <p:nvPr/>
        </p:nvSpPr>
        <p:spPr bwMode="blackWhite">
          <a:xfrm>
            <a:off x="1981200" y="3810000"/>
            <a:ext cx="1828800" cy="1600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2813">
              <a:lnSpc>
                <a:spcPct val="95000"/>
              </a:lnSpc>
              <a:spcAft>
                <a:spcPct val="37000"/>
              </a:spcAft>
              <a:buSzPct val="75000"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Кадры /</a:t>
            </a:r>
          </a:p>
          <a:p>
            <a:pPr algn="ctr" defTabSz="912813">
              <a:lnSpc>
                <a:spcPct val="95000"/>
              </a:lnSpc>
              <a:spcAft>
                <a:spcPct val="37000"/>
              </a:spcAft>
              <a:buSzPct val="75000"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Материальные</a:t>
            </a:r>
          </a:p>
          <a:p>
            <a:pPr algn="ctr" defTabSz="912813">
              <a:lnSpc>
                <a:spcPct val="95000"/>
              </a:lnSpc>
              <a:spcAft>
                <a:spcPct val="37000"/>
              </a:spcAft>
              <a:buSzPct val="75000"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ресурсы </a:t>
            </a:r>
            <a:endParaRPr lang="en-GB" sz="1600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37" name="Oval 44"/>
          <p:cNvSpPr>
            <a:spLocks noChangeArrowheads="1"/>
          </p:cNvSpPr>
          <p:nvPr/>
        </p:nvSpPr>
        <p:spPr bwMode="blackWhite">
          <a:xfrm>
            <a:off x="1981200" y="2057400"/>
            <a:ext cx="1828800" cy="1600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2813">
              <a:lnSpc>
                <a:spcPct val="95000"/>
              </a:lnSpc>
              <a:spcAft>
                <a:spcPct val="37000"/>
              </a:spcAft>
              <a:buSzPct val="75000"/>
              <a:defRPr/>
            </a:pP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912813">
              <a:lnSpc>
                <a:spcPct val="95000"/>
              </a:lnSpc>
              <a:spcAft>
                <a:spcPct val="37000"/>
              </a:spcAft>
              <a:buSzPct val="75000"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Бухучет /</a:t>
            </a:r>
          </a:p>
          <a:p>
            <a:pPr algn="ctr" defTabSz="912813">
              <a:lnSpc>
                <a:spcPct val="95000"/>
              </a:lnSpc>
              <a:spcAft>
                <a:spcPct val="37000"/>
              </a:spcAft>
              <a:buSzPct val="75000"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Финансовый</a:t>
            </a:r>
          </a:p>
          <a:p>
            <a:pPr algn="ctr" defTabSz="912813">
              <a:lnSpc>
                <a:spcPct val="95000"/>
              </a:lnSpc>
              <a:spcAft>
                <a:spcPct val="37000"/>
              </a:spcAft>
              <a:buSzPct val="75000"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менеджмент</a:t>
            </a:r>
          </a:p>
          <a:p>
            <a:pPr algn="ctr" defTabSz="912813">
              <a:lnSpc>
                <a:spcPct val="95000"/>
              </a:lnSpc>
              <a:spcAft>
                <a:spcPct val="37000"/>
              </a:spcAft>
              <a:buSzPct val="75000"/>
              <a:defRPr/>
            </a:pPr>
            <a:endParaRPr lang="en-GB" sz="1600" dirty="0">
              <a:solidFill>
                <a:schemeClr val="bg1"/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990600" y="3810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SzPct val="80000"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Организационное развитие </a:t>
            </a:r>
            <a:r>
              <a:rPr lang="kk-KZ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kk-KZ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Каскад передачи знаний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b="1" kern="0" dirty="0">
              <a:solidFill>
                <a:srgbClr val="4647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6" name="Oval 7"/>
          <p:cNvSpPr>
            <a:spLocks noChangeArrowheads="1"/>
          </p:cNvSpPr>
          <p:nvPr/>
        </p:nvSpPr>
        <p:spPr bwMode="blackWhite">
          <a:xfrm>
            <a:off x="3657600" y="1524000"/>
            <a:ext cx="2133600" cy="10731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0738">
              <a:lnSpc>
                <a:spcPct val="95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Региональная</a:t>
            </a:r>
          </a:p>
          <a:p>
            <a:pPr algn="ctr" defTabSz="820738">
              <a:lnSpc>
                <a:spcPct val="95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Программа </a:t>
            </a:r>
          </a:p>
          <a:p>
            <a:pPr algn="ctr" defTabSz="820738">
              <a:lnSpc>
                <a:spcPct val="95000"/>
              </a:lnSpc>
              <a:defRPr/>
            </a:pPr>
            <a:endParaRPr lang="ru-RU" sz="2000" dirty="0" smtClean="0">
              <a:solidFill>
                <a:schemeClr val="bg1"/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blackWhite">
          <a:xfrm>
            <a:off x="5562600" y="2362200"/>
            <a:ext cx="2667000" cy="10731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0738">
              <a:lnSpc>
                <a:spcPct val="95000"/>
              </a:lnSpc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50" charset="-128"/>
                <a:cs typeface="Arial" charset="0"/>
              </a:rPr>
              <a:t>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50" charset="-128"/>
                <a:cs typeface="Arial" charset="0"/>
              </a:rPr>
              <a:t>ОО «Фидокор»</a:t>
            </a:r>
            <a:endParaRPr lang="en-GB" sz="2000" b="1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blackWhite">
          <a:xfrm>
            <a:off x="1371600" y="2362200"/>
            <a:ext cx="2590800" cy="10731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0738">
              <a:lnSpc>
                <a:spcPct val="95000"/>
              </a:lnSpc>
              <a:defRPr/>
            </a:pPr>
            <a:r>
              <a:rPr lang="kk-KZ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50" charset="-128"/>
                <a:cs typeface="Arial" charset="0"/>
              </a:rPr>
              <a:t>ОО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50" charset="-128"/>
                <a:cs typeface="Arial" charset="0"/>
              </a:rPr>
              <a:t>«Поддержка инициативы»</a:t>
            </a:r>
            <a:endParaRPr lang="en-GB" sz="2000" b="1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blackWhite">
          <a:xfrm>
            <a:off x="838200" y="3886200"/>
            <a:ext cx="1371600" cy="10731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0738">
              <a:lnSpc>
                <a:spcPct val="95000"/>
              </a:lnSpc>
              <a:defRPr/>
            </a:pPr>
            <a:endParaRPr lang="en-GB" sz="1800" b="1" dirty="0">
              <a:solidFill>
                <a:schemeClr val="bg1"/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blackWhite">
          <a:xfrm>
            <a:off x="1219200" y="3886200"/>
            <a:ext cx="1371600" cy="10731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0738">
              <a:lnSpc>
                <a:spcPct val="95000"/>
              </a:lnSpc>
              <a:defRPr/>
            </a:pPr>
            <a:endParaRPr lang="en-GB" sz="1800" b="1" dirty="0">
              <a:solidFill>
                <a:schemeClr val="bg1"/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blackWhite">
          <a:xfrm>
            <a:off x="4876800" y="3886200"/>
            <a:ext cx="1371600" cy="10731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0738">
              <a:lnSpc>
                <a:spcPct val="95000"/>
              </a:lnSpc>
              <a:defRPr/>
            </a:pPr>
            <a:endParaRPr lang="en-GB" sz="1800" b="1" dirty="0">
              <a:solidFill>
                <a:schemeClr val="bg1"/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blackWhite">
          <a:xfrm>
            <a:off x="5257800" y="3886200"/>
            <a:ext cx="1371600" cy="10731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0738">
              <a:lnSpc>
                <a:spcPct val="95000"/>
              </a:lnSpc>
              <a:defRPr/>
            </a:pPr>
            <a:endParaRPr lang="en-GB" sz="1800" b="1" dirty="0">
              <a:solidFill>
                <a:schemeClr val="bg1"/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15" name="Line 85"/>
          <p:cNvSpPr>
            <a:spLocks noChangeShapeType="1"/>
          </p:cNvSpPr>
          <p:nvPr>
            <p:custDataLst>
              <p:tags r:id="rId1"/>
            </p:custDataLst>
          </p:nvPr>
        </p:nvSpPr>
        <p:spPr bwMode="gray">
          <a:xfrm>
            <a:off x="5638800" y="2286000"/>
            <a:ext cx="228600" cy="228600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lIns="73152" tIns="73152" rIns="73152" bIns="73152" anchor="ctr" anchorCtr="1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6" name="Line 85"/>
          <p:cNvSpPr>
            <a:spLocks noChangeShapeType="1"/>
          </p:cNvSpPr>
          <p:nvPr>
            <p:custDataLst>
              <p:tags r:id="rId2"/>
            </p:custDataLst>
          </p:nvPr>
        </p:nvSpPr>
        <p:spPr bwMode="gray">
          <a:xfrm flipH="1">
            <a:off x="3581400" y="2286000"/>
            <a:ext cx="228600" cy="228600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lIns="73152" tIns="73152" rIns="73152" bIns="73152" anchor="ctr" anchorCtr="1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7" name="Line 85"/>
          <p:cNvSpPr>
            <a:spLocks noChangeShapeType="1"/>
          </p:cNvSpPr>
          <p:nvPr>
            <p:custDataLst>
              <p:tags r:id="rId3"/>
            </p:custDataLst>
          </p:nvPr>
        </p:nvSpPr>
        <p:spPr bwMode="gray">
          <a:xfrm flipH="1">
            <a:off x="1828800" y="3352800"/>
            <a:ext cx="381000" cy="533400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lIns="73152" tIns="73152" rIns="73152" bIns="73152" anchor="ctr" anchorCtr="1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8" name="Line 85"/>
          <p:cNvSpPr>
            <a:spLocks noChangeShapeType="1"/>
          </p:cNvSpPr>
          <p:nvPr>
            <p:custDataLst>
              <p:tags r:id="rId4"/>
            </p:custDataLst>
          </p:nvPr>
        </p:nvSpPr>
        <p:spPr bwMode="gray">
          <a:xfrm flipH="1">
            <a:off x="1371600" y="3276600"/>
            <a:ext cx="457200" cy="609600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lIns="73152" tIns="73152" rIns="73152" bIns="73152" anchor="ctr" anchorCtr="1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9" name="Line 85"/>
          <p:cNvSpPr>
            <a:spLocks noChangeShapeType="1"/>
          </p:cNvSpPr>
          <p:nvPr>
            <p:custDataLst>
              <p:tags r:id="rId5"/>
            </p:custDataLst>
          </p:nvPr>
        </p:nvSpPr>
        <p:spPr bwMode="gray">
          <a:xfrm flipH="1">
            <a:off x="2286000" y="3429000"/>
            <a:ext cx="228600" cy="457200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lIns="73152" tIns="73152" rIns="73152" bIns="73152" anchor="ctr" anchorCtr="1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cxnSp>
        <p:nvCxnSpPr>
          <p:cNvPr id="23" name="AutoShape 13"/>
          <p:cNvCxnSpPr>
            <a:cxnSpLocks noChangeShapeType="1"/>
            <a:endCxn id="8" idx="6"/>
          </p:cNvCxnSpPr>
          <p:nvPr/>
        </p:nvCxnSpPr>
        <p:spPr bwMode="gray">
          <a:xfrm rot="10800000" flipV="1">
            <a:off x="3962400" y="2898773"/>
            <a:ext cx="1600200" cy="2"/>
          </a:xfrm>
          <a:prstGeom prst="straightConnector1">
            <a:avLst/>
          </a:prstGeom>
          <a:noFill/>
          <a:ln w="9525">
            <a:solidFill>
              <a:schemeClr val="accent2">
                <a:lumMod val="50000"/>
              </a:schemeClr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17410" name="Picture 2" descr="C:\Documents and Settings\777\Рабочий стол\ARGO-DRC\Лого1_1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8200" y="1295400"/>
            <a:ext cx="1219200" cy="1039650"/>
          </a:xfrm>
          <a:prstGeom prst="rect">
            <a:avLst/>
          </a:prstGeom>
          <a:noFill/>
        </p:spPr>
      </p:pic>
      <p:pic>
        <p:nvPicPr>
          <p:cNvPr id="17411" name="Picture 3" descr="C:\Documents and Settings\777\Рабочий стол\ARGO-DRC\fidokor logo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00175" y="1295401"/>
            <a:ext cx="1016374" cy="990600"/>
          </a:xfrm>
          <a:prstGeom prst="rect">
            <a:avLst/>
          </a:prstGeom>
          <a:noFill/>
        </p:spPr>
      </p:pic>
      <p:sp>
        <p:nvSpPr>
          <p:cNvPr id="26" name="Oval 7"/>
          <p:cNvSpPr>
            <a:spLocks noChangeArrowheads="1"/>
          </p:cNvSpPr>
          <p:nvPr/>
        </p:nvSpPr>
        <p:spPr bwMode="blackWhite">
          <a:xfrm>
            <a:off x="1600200" y="3886200"/>
            <a:ext cx="1371600" cy="10731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0738">
              <a:lnSpc>
                <a:spcPct val="95000"/>
              </a:lnSpc>
              <a:defRPr/>
            </a:pPr>
            <a:endParaRPr lang="en-GB" sz="1800" b="1" dirty="0">
              <a:solidFill>
                <a:schemeClr val="bg1"/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blackWhite">
          <a:xfrm>
            <a:off x="1981200" y="3886200"/>
            <a:ext cx="1371600" cy="10731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0738">
              <a:lnSpc>
                <a:spcPct val="95000"/>
              </a:lnSpc>
              <a:defRPr/>
            </a:pPr>
            <a:endParaRPr lang="en-GB" sz="1800" b="1" dirty="0">
              <a:solidFill>
                <a:schemeClr val="bg1"/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blackWhite">
          <a:xfrm>
            <a:off x="2438400" y="3886200"/>
            <a:ext cx="1371600" cy="10731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0738">
              <a:lnSpc>
                <a:spcPct val="95000"/>
              </a:lnSpc>
              <a:defRPr/>
            </a:pPr>
            <a:endParaRPr lang="en-GB" sz="1800" b="1" dirty="0">
              <a:solidFill>
                <a:schemeClr val="bg1"/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blackWhite">
          <a:xfrm>
            <a:off x="2819400" y="3886200"/>
            <a:ext cx="1371600" cy="10731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0738">
              <a:lnSpc>
                <a:spcPct val="95000"/>
              </a:lnSpc>
              <a:defRPr/>
            </a:pPr>
            <a:endParaRPr lang="en-GB" sz="1800" b="1" dirty="0">
              <a:solidFill>
                <a:schemeClr val="bg1"/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30" name="Oval 7"/>
          <p:cNvSpPr>
            <a:spLocks noChangeArrowheads="1"/>
          </p:cNvSpPr>
          <p:nvPr/>
        </p:nvSpPr>
        <p:spPr bwMode="blackWhite">
          <a:xfrm>
            <a:off x="3276600" y="3886200"/>
            <a:ext cx="1447800" cy="10731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0738">
              <a:lnSpc>
                <a:spcPct val="95000"/>
              </a:lnSpc>
              <a:defRPr/>
            </a:pPr>
            <a:r>
              <a:rPr lang="kk-KZ" sz="16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50" charset="-128"/>
                <a:cs typeface="Arial" charset="0"/>
              </a:rPr>
              <a:t>ОГО</a:t>
            </a:r>
          </a:p>
          <a:p>
            <a:pPr algn="ctr" defTabSz="820738">
              <a:lnSpc>
                <a:spcPct val="95000"/>
              </a:lnSpc>
              <a:defRPr/>
            </a:pPr>
            <a:r>
              <a:rPr lang="kk-KZ" sz="16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50" charset="-128"/>
                <a:cs typeface="Arial" charset="0"/>
              </a:rPr>
              <a:t>Кызыл</a:t>
            </a:r>
            <a:r>
              <a:rPr lang="kk-KZ" sz="16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50" charset="-128"/>
                <a:cs typeface="Arial" charset="0"/>
              </a:rPr>
              <a:t>о</a:t>
            </a:r>
            <a:r>
              <a:rPr lang="kk-KZ" sz="16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50" charset="-128"/>
                <a:cs typeface="Arial" charset="0"/>
              </a:rPr>
              <a:t>р-динской области</a:t>
            </a:r>
            <a:endParaRPr lang="en-GB" sz="1600" b="1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blackWhite">
          <a:xfrm>
            <a:off x="5638800" y="3886200"/>
            <a:ext cx="1371600" cy="10731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0738">
              <a:lnSpc>
                <a:spcPct val="95000"/>
              </a:lnSpc>
              <a:defRPr/>
            </a:pPr>
            <a:endParaRPr lang="en-GB" sz="1800" b="1" dirty="0">
              <a:solidFill>
                <a:schemeClr val="bg1"/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blackWhite">
          <a:xfrm>
            <a:off x="6096000" y="3886200"/>
            <a:ext cx="1371600" cy="10731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0738">
              <a:lnSpc>
                <a:spcPct val="95000"/>
              </a:lnSpc>
              <a:defRPr/>
            </a:pPr>
            <a:endParaRPr lang="en-GB" sz="1800" b="1" dirty="0">
              <a:solidFill>
                <a:schemeClr val="bg1"/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blackWhite">
          <a:xfrm>
            <a:off x="6477000" y="3886200"/>
            <a:ext cx="1371600" cy="10731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0738">
              <a:lnSpc>
                <a:spcPct val="95000"/>
              </a:lnSpc>
              <a:defRPr/>
            </a:pPr>
            <a:endParaRPr lang="en-GB" sz="1800" b="1" dirty="0">
              <a:solidFill>
                <a:schemeClr val="bg1"/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blackWhite">
          <a:xfrm>
            <a:off x="6858000" y="3886200"/>
            <a:ext cx="1371600" cy="10731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0738">
              <a:lnSpc>
                <a:spcPct val="95000"/>
              </a:lnSpc>
              <a:defRPr/>
            </a:pPr>
            <a:endParaRPr lang="en-GB" sz="1800" b="1" dirty="0">
              <a:solidFill>
                <a:schemeClr val="bg1"/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blackWhite">
          <a:xfrm>
            <a:off x="7315200" y="3886200"/>
            <a:ext cx="1371600" cy="10731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0738">
              <a:lnSpc>
                <a:spcPct val="95000"/>
              </a:lnSpc>
              <a:defRPr/>
            </a:pPr>
            <a:r>
              <a:rPr lang="kk-KZ" sz="16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50" charset="-128"/>
                <a:cs typeface="Arial" charset="0"/>
              </a:rPr>
              <a:t>ОГО Хатлон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50" charset="-128"/>
                <a:cs typeface="Arial" charset="0"/>
              </a:rPr>
              <a:t>-</a:t>
            </a:r>
            <a:r>
              <a:rPr lang="kk-KZ" sz="16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50" charset="-128"/>
                <a:cs typeface="Arial" charset="0"/>
              </a:rPr>
              <a:t>ской области</a:t>
            </a:r>
            <a:endParaRPr lang="en-GB" sz="1600" b="1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36" name="Line 85"/>
          <p:cNvSpPr>
            <a:spLocks noChangeShapeType="1"/>
          </p:cNvSpPr>
          <p:nvPr>
            <p:custDataLst>
              <p:tags r:id="rId6"/>
            </p:custDataLst>
          </p:nvPr>
        </p:nvSpPr>
        <p:spPr bwMode="gray">
          <a:xfrm flipH="1">
            <a:off x="2743200" y="3429000"/>
            <a:ext cx="0" cy="457200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lIns="73152" tIns="73152" rIns="73152" bIns="73152" anchor="ctr" anchorCtr="1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7" name="Oval 2"/>
          <p:cNvSpPr>
            <a:spLocks noChangeArrowheads="1"/>
          </p:cNvSpPr>
          <p:nvPr/>
        </p:nvSpPr>
        <p:spPr bwMode="blackWhite">
          <a:xfrm>
            <a:off x="3581400" y="5029200"/>
            <a:ext cx="2514600" cy="11699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</p:spPr>
        <p:txBody>
          <a:bodyPr lIns="18000" tIns="18000" rIns="18000" bIns="18000" anchor="ctr"/>
          <a:lstStyle/>
          <a:p>
            <a:pPr algn="ctr" defTabSz="954088">
              <a:lnSpc>
                <a:spcPct val="95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Истории</a:t>
            </a:r>
          </a:p>
          <a:p>
            <a:pPr algn="ctr" defTabSz="954088">
              <a:lnSpc>
                <a:spcPct val="95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успеха</a:t>
            </a:r>
            <a:endParaRPr lang="en-GB" sz="20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8" name="Line 85"/>
          <p:cNvSpPr>
            <a:spLocks noChangeShapeType="1"/>
          </p:cNvSpPr>
          <p:nvPr>
            <p:custDataLst>
              <p:tags r:id="rId7"/>
            </p:custDataLst>
          </p:nvPr>
        </p:nvSpPr>
        <p:spPr bwMode="gray">
          <a:xfrm flipH="1">
            <a:off x="5334000" y="3276600"/>
            <a:ext cx="533400" cy="609600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lIns="73152" tIns="73152" rIns="73152" bIns="73152" anchor="ctr" anchorCtr="1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0" name="Line 85"/>
          <p:cNvSpPr>
            <a:spLocks noChangeShapeType="1"/>
          </p:cNvSpPr>
          <p:nvPr>
            <p:custDataLst>
              <p:tags r:id="rId8"/>
            </p:custDataLst>
          </p:nvPr>
        </p:nvSpPr>
        <p:spPr bwMode="gray">
          <a:xfrm flipH="1">
            <a:off x="5791200" y="3352800"/>
            <a:ext cx="381000" cy="533400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lIns="73152" tIns="73152" rIns="73152" bIns="73152" anchor="ctr" anchorCtr="1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1" name="Line 85"/>
          <p:cNvSpPr>
            <a:spLocks noChangeShapeType="1"/>
          </p:cNvSpPr>
          <p:nvPr>
            <p:custDataLst>
              <p:tags r:id="rId9"/>
            </p:custDataLst>
          </p:nvPr>
        </p:nvSpPr>
        <p:spPr bwMode="gray">
          <a:xfrm flipH="1">
            <a:off x="6248400" y="3429000"/>
            <a:ext cx="228600" cy="457200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lIns="73152" tIns="73152" rIns="73152" bIns="73152" anchor="ctr" anchorCtr="1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2" name="Line 85"/>
          <p:cNvSpPr>
            <a:spLocks noChangeShapeType="1"/>
          </p:cNvSpPr>
          <p:nvPr>
            <p:custDataLst>
              <p:tags r:id="rId10"/>
            </p:custDataLst>
          </p:nvPr>
        </p:nvSpPr>
        <p:spPr bwMode="gray">
          <a:xfrm flipH="1">
            <a:off x="6705600" y="3429000"/>
            <a:ext cx="0" cy="457200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lIns="73152" tIns="73152" rIns="73152" bIns="73152" anchor="ctr" anchorCtr="1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5" name="Line 85"/>
          <p:cNvSpPr>
            <a:spLocks noChangeShapeType="1"/>
          </p:cNvSpPr>
          <p:nvPr>
            <p:custDataLst>
              <p:tags r:id="rId11"/>
            </p:custDataLst>
          </p:nvPr>
        </p:nvSpPr>
        <p:spPr bwMode="gray">
          <a:xfrm>
            <a:off x="2971800" y="3429000"/>
            <a:ext cx="228600" cy="457200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lIns="73152" tIns="73152" rIns="73152" bIns="73152" anchor="ctr" anchorCtr="1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" name="Line 85"/>
          <p:cNvSpPr>
            <a:spLocks noChangeShapeType="1"/>
          </p:cNvSpPr>
          <p:nvPr>
            <p:custDataLst>
              <p:tags r:id="rId12"/>
            </p:custDataLst>
          </p:nvPr>
        </p:nvSpPr>
        <p:spPr bwMode="gray">
          <a:xfrm>
            <a:off x="6934200" y="3429000"/>
            <a:ext cx="228600" cy="457200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lIns="73152" tIns="73152" rIns="73152" bIns="73152" anchor="ctr" anchorCtr="1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7" name="Line 85"/>
          <p:cNvSpPr>
            <a:spLocks noChangeShapeType="1"/>
          </p:cNvSpPr>
          <p:nvPr>
            <p:custDataLst>
              <p:tags r:id="rId13"/>
            </p:custDataLst>
          </p:nvPr>
        </p:nvSpPr>
        <p:spPr bwMode="gray">
          <a:xfrm>
            <a:off x="3276600" y="3352800"/>
            <a:ext cx="304800" cy="533400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lIns="73152" tIns="73152" rIns="73152" bIns="73152" anchor="ctr" anchorCtr="1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8" name="Line 85"/>
          <p:cNvSpPr>
            <a:spLocks noChangeShapeType="1"/>
          </p:cNvSpPr>
          <p:nvPr>
            <p:custDataLst>
              <p:tags r:id="rId14"/>
            </p:custDataLst>
          </p:nvPr>
        </p:nvSpPr>
        <p:spPr bwMode="gray">
          <a:xfrm>
            <a:off x="7239000" y="3352800"/>
            <a:ext cx="304800" cy="533400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lIns="73152" tIns="73152" rIns="73152" bIns="73152" anchor="ctr" anchorCtr="1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9" name="Line 85"/>
          <p:cNvSpPr>
            <a:spLocks noChangeShapeType="1"/>
          </p:cNvSpPr>
          <p:nvPr>
            <p:custDataLst>
              <p:tags r:id="rId15"/>
            </p:custDataLst>
          </p:nvPr>
        </p:nvSpPr>
        <p:spPr bwMode="gray">
          <a:xfrm>
            <a:off x="3581400" y="3276600"/>
            <a:ext cx="457200" cy="609600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lIns="73152" tIns="73152" rIns="73152" bIns="73152" anchor="ctr" anchorCtr="1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0" name="Line 85"/>
          <p:cNvSpPr>
            <a:spLocks noChangeShapeType="1"/>
          </p:cNvSpPr>
          <p:nvPr>
            <p:custDataLst>
              <p:tags r:id="rId16"/>
            </p:custDataLst>
          </p:nvPr>
        </p:nvSpPr>
        <p:spPr bwMode="gray">
          <a:xfrm>
            <a:off x="7543800" y="3276600"/>
            <a:ext cx="457200" cy="609600"/>
          </a:xfrm>
          <a:prstGeom prst="line">
            <a:avLst/>
          </a:prstGeom>
          <a:noFill/>
          <a:ln w="127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lIns="73152" tIns="73152" rIns="73152" bIns="73152" anchor="ctr" anchorCtr="1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1" name="Oval 7"/>
          <p:cNvSpPr>
            <a:spLocks noChangeArrowheads="1"/>
          </p:cNvSpPr>
          <p:nvPr/>
        </p:nvSpPr>
        <p:spPr bwMode="blackWhite">
          <a:xfrm>
            <a:off x="762000" y="5029200"/>
            <a:ext cx="2743200" cy="1143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0738">
              <a:lnSpc>
                <a:spcPct val="95000"/>
              </a:lnSpc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50" charset="-128"/>
                <a:cs typeface="Arial" charset="0"/>
              </a:rPr>
              <a:t>ОГО Туркменистана</a:t>
            </a:r>
            <a:endParaRPr lang="en-GB" sz="2000" b="1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blackWhite">
          <a:xfrm>
            <a:off x="6172200" y="5029200"/>
            <a:ext cx="2667000" cy="1143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0738">
              <a:lnSpc>
                <a:spcPct val="95000"/>
              </a:lnSpc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pitchFamily="50" charset="-128"/>
                <a:cs typeface="Arial" charset="0"/>
              </a:rPr>
              <a:t>ОГО Узбекистана</a:t>
            </a:r>
            <a:endParaRPr lang="en-GB" sz="2000" b="1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43" name="Freeform 14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5410200" y="5410200"/>
            <a:ext cx="457200" cy="539750"/>
          </a:xfrm>
          <a:custGeom>
            <a:avLst/>
            <a:gdLst>
              <a:gd name="T0" fmla="*/ 2147483647 w 347"/>
              <a:gd name="T1" fmla="*/ 0 h 810"/>
              <a:gd name="T2" fmla="*/ 2147483647 w 347"/>
              <a:gd name="T3" fmla="*/ 0 h 810"/>
              <a:gd name="T4" fmla="*/ 2147483647 w 347"/>
              <a:gd name="T5" fmla="*/ 2147483647 h 810"/>
              <a:gd name="T6" fmla="*/ 2147483647 w 347"/>
              <a:gd name="T7" fmla="*/ 2147483647 h 810"/>
              <a:gd name="T8" fmla="*/ 2147483647 w 347"/>
              <a:gd name="T9" fmla="*/ 2147483647 h 810"/>
              <a:gd name="T10" fmla="*/ 2147483647 w 347"/>
              <a:gd name="T11" fmla="*/ 2147483647 h 810"/>
              <a:gd name="T12" fmla="*/ 2147483647 w 347"/>
              <a:gd name="T13" fmla="*/ 2147483647 h 810"/>
              <a:gd name="T14" fmla="*/ 2147483647 w 347"/>
              <a:gd name="T15" fmla="*/ 2147483647 h 810"/>
              <a:gd name="T16" fmla="*/ 2147483647 w 347"/>
              <a:gd name="T17" fmla="*/ 2147483647 h 810"/>
              <a:gd name="T18" fmla="*/ 2147483647 w 347"/>
              <a:gd name="T19" fmla="*/ 2147483647 h 810"/>
              <a:gd name="T20" fmla="*/ 0 w 347"/>
              <a:gd name="T21" fmla="*/ 2147483647 h 810"/>
              <a:gd name="T22" fmla="*/ 2147483647 w 347"/>
              <a:gd name="T23" fmla="*/ 0 h 8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7"/>
              <a:gd name="T37" fmla="*/ 0 h 810"/>
              <a:gd name="T38" fmla="*/ 347 w 347"/>
              <a:gd name="T39" fmla="*/ 810 h 8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7" h="810">
                <a:moveTo>
                  <a:pt x="159" y="0"/>
                </a:moveTo>
                <a:lnTo>
                  <a:pt x="292" y="0"/>
                </a:lnTo>
                <a:lnTo>
                  <a:pt x="63" y="358"/>
                </a:lnTo>
                <a:lnTo>
                  <a:pt x="346" y="188"/>
                </a:lnTo>
                <a:lnTo>
                  <a:pt x="111" y="634"/>
                </a:lnTo>
                <a:lnTo>
                  <a:pt x="187" y="607"/>
                </a:lnTo>
                <a:lnTo>
                  <a:pt x="23" y="809"/>
                </a:lnTo>
                <a:lnTo>
                  <a:pt x="28" y="549"/>
                </a:lnTo>
                <a:lnTo>
                  <a:pt x="68" y="612"/>
                </a:lnTo>
                <a:lnTo>
                  <a:pt x="173" y="341"/>
                </a:lnTo>
                <a:lnTo>
                  <a:pt x="0" y="429"/>
                </a:lnTo>
                <a:lnTo>
                  <a:pt x="159" y="0"/>
                </a:lnTo>
              </a:path>
            </a:pathLst>
          </a:custGeom>
          <a:solidFill>
            <a:schemeClr val="bg1"/>
          </a:solidFill>
          <a:ln w="6350">
            <a:noFill/>
            <a:round/>
            <a:headEnd/>
            <a:tailEnd/>
          </a:ln>
        </p:spPr>
        <p:txBody>
          <a:bodyPr tIns="91440" bIns="91440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9906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SzPct val="80000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Успехи в процессе оценки ОР в ОГО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b="1" kern="0" dirty="0">
              <a:solidFill>
                <a:srgbClr val="3637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90600" y="13716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5288" indent="-395288" algn="just" eaLnBrk="1" hangingPunct="1">
              <a:lnSpc>
                <a:spcPct val="80000"/>
              </a:lnSpc>
              <a:buSzPct val="80000"/>
              <a:buFontTx/>
              <a:buChar char="o"/>
            </a:pP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ОГО 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в полной мере обучилась процессу </a:t>
            </a: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оценки ОР</a:t>
            </a:r>
            <a:r>
              <a:rPr lang="en-US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endParaRPr lang="ru-RU" sz="2000" b="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395288" indent="-395288" algn="just" eaLnBrk="1" hangingPunct="1">
              <a:lnSpc>
                <a:spcPct val="80000"/>
              </a:lnSpc>
              <a:buSzPct val="80000"/>
              <a:buFontTx/>
              <a:buNone/>
            </a:pPr>
            <a:endParaRPr lang="en-US" sz="2000" b="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395288" indent="-395288" algn="just" eaLnBrk="1" hangingPunct="1">
              <a:lnSpc>
                <a:spcPct val="80000"/>
              </a:lnSpc>
              <a:buSzPct val="80000"/>
              <a:buFontTx/>
              <a:buChar char="o"/>
            </a:pP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ОГО 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разработала стратегический план действий для разработки политик и процедур в шести направлениях организационного развития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.</a:t>
            </a:r>
            <a:endParaRPr lang="ru-RU" sz="2000" b="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395288" indent="-395288" algn="just" eaLnBrk="1" hangingPunct="1">
              <a:lnSpc>
                <a:spcPct val="80000"/>
              </a:lnSpc>
              <a:buSzPct val="80000"/>
              <a:buFontTx/>
              <a:buNone/>
            </a:pPr>
            <a:endParaRPr lang="en-US" sz="2000" b="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395288" indent="-395288" algn="just" eaLnBrk="1" hangingPunct="1">
              <a:lnSpc>
                <a:spcPct val="80000"/>
              </a:lnSpc>
              <a:buSzPct val="80000"/>
              <a:buFontTx/>
              <a:buChar char="o"/>
            </a:pP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Специалисты АРГО консультировали 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штат </a:t>
            </a: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ОГО 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в шести направлениях организационного развития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.</a:t>
            </a:r>
            <a:endParaRPr lang="ru-RU" sz="2000" b="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395288" indent="-395288" algn="just" eaLnBrk="1" hangingPunct="1">
              <a:lnSpc>
                <a:spcPct val="80000"/>
              </a:lnSpc>
              <a:buSzPct val="80000"/>
              <a:buFontTx/>
              <a:buNone/>
            </a:pPr>
            <a:endParaRPr lang="en-US" sz="2000" b="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395288" indent="-395288" algn="just" eaLnBrk="1" hangingPunct="1">
              <a:lnSpc>
                <a:spcPct val="80000"/>
              </a:lnSpc>
              <a:buSzPct val="80000"/>
              <a:buFontTx/>
              <a:buChar char="o"/>
            </a:pP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ОГО 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прошла </a:t>
            </a: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двухфазную оценку ОР.</a:t>
            </a:r>
            <a:endParaRPr lang="ru-RU" sz="2000" b="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395288" indent="-395288" algn="just" eaLnBrk="1" hangingPunct="1">
              <a:lnSpc>
                <a:spcPct val="80000"/>
              </a:lnSpc>
              <a:buSzPct val="80000"/>
              <a:buFontTx/>
              <a:buNone/>
            </a:pPr>
            <a:endParaRPr lang="ru-RU" sz="2000" b="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395288" indent="-395288" algn="just" eaLnBrk="1" hangingPunct="1">
              <a:lnSpc>
                <a:spcPct val="80000"/>
              </a:lnSpc>
              <a:buSzPct val="80000"/>
              <a:buFontTx/>
              <a:buChar char="o"/>
            </a:pP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Выполнила все </a:t>
            </a:r>
            <a:r>
              <a:rPr lang="ru-RU" sz="2000" b="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критические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задачи, поставленные в результате оценки ОР </a:t>
            </a:r>
            <a:endParaRPr lang="ru-RU" sz="2000" b="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395288" indent="-395288" algn="just" eaLnBrk="1" hangingPunct="1">
              <a:lnSpc>
                <a:spcPct val="80000"/>
              </a:lnSpc>
              <a:buSzPct val="80000"/>
              <a:buFontTx/>
              <a:buNone/>
            </a:pPr>
            <a:endParaRPr lang="en-US" sz="2000" b="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395288" indent="-395288" algn="just" eaLnBrk="1" hangingPunct="1">
              <a:lnSpc>
                <a:spcPct val="80000"/>
              </a:lnSpc>
              <a:buSzPct val="80000"/>
              <a:buFontTx/>
              <a:buChar char="o"/>
            </a:pP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Разработала стратегический план действий для будущего организационного развития, основываясь на </a:t>
            </a:r>
            <a:r>
              <a:rPr lang="ru-RU" sz="2000" b="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важнейших и стратегических задачах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из </a:t>
            </a: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отчета </a:t>
            </a:r>
            <a:r>
              <a:rPr lang="ru-RU" sz="2000" b="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оценщикоов</a:t>
            </a:r>
            <a:r>
              <a:rPr lang="en-US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.</a:t>
            </a:r>
            <a:endParaRPr lang="en-US" sz="2000" b="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9906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SzPct val="80000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Вызовы в процессе оценки ОР в ОГО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b="1" kern="0" dirty="0">
              <a:solidFill>
                <a:srgbClr val="3637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90600" y="13716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SzPct val="80000"/>
            </a:pPr>
            <a:endParaRPr lang="ru-RU" sz="1600" dirty="0" smtClean="0">
              <a:latin typeface="Arial" pitchFamily="34" charset="0"/>
            </a:endParaRPr>
          </a:p>
          <a:p>
            <a:pPr algn="just" eaLnBrk="1" hangingPunct="1">
              <a:buSzPct val="80000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Разработка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и доведение до совершенства программных и финансовых/административных процедур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потребовали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много времени, что значительно отличалось от первоначальных вариантов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процедур.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algn="just" eaLnBrk="1" hangingPunct="1">
              <a:buSzPct val="80000"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algn="just" eaLnBrk="1" hangingPunct="1">
              <a:buSzPct val="80000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Вовлечение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Правления в весь процесс аудита и получение согласия Правления по всем политикам и процедурам (это касается в большей степени процедур по стратегическому менеджменту и управлению)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. </a:t>
            </a:r>
          </a:p>
          <a:p>
            <a:pPr algn="just" eaLnBrk="1" hangingPunct="1">
              <a:buSzPct val="80000"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algn="just" eaLnBrk="1" hangingPunct="1">
              <a:buSzPct val="80000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Выделение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достаточного количества времени для сессий, на которых каждый сотрудник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ОГО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высказывал свое видение и мнение о разрабатываемых финансовых/административных и программных политиках и процедурах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.</a:t>
            </a:r>
          </a:p>
          <a:p>
            <a:pPr algn="just" eaLnBrk="1" hangingPunct="1">
              <a:buSzPct val="80000"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algn="just" eaLnBrk="1" hangingPunct="1">
              <a:buSzPct val="80000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Отслеживание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и документирование всех отчетов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о воздействии оценки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и соотнесение их с улучшенной деятельностью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организации.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395288" indent="-395288" algn="just" eaLnBrk="1" hangingPunct="1">
              <a:lnSpc>
                <a:spcPct val="80000"/>
              </a:lnSpc>
              <a:buSzPct val="80000"/>
              <a:buFontTx/>
              <a:buChar char="o"/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9906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SzPct val="80000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Воздействие: финансовая и организационная устойчивость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b="1" kern="0" dirty="0">
              <a:solidFill>
                <a:srgbClr val="3637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43000" y="1371600"/>
            <a:ext cx="7239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90000"/>
              </a:lnSpc>
              <a:buSzPct val="80000"/>
              <a:buFontTx/>
              <a:buChar char="o"/>
            </a:pPr>
            <a:endParaRPr lang="ru-RU" sz="2000" b="0" dirty="0" smtClean="0">
              <a:latin typeface="Arial" pitchFamily="34" charset="0"/>
            </a:endParaRPr>
          </a:p>
          <a:p>
            <a:pPr marL="285750" indent="-285750" algn="just" eaLnBrk="1" hangingPunct="1">
              <a:lnSpc>
                <a:spcPct val="90000"/>
              </a:lnSpc>
              <a:buSzPct val="80000"/>
              <a:buFont typeface="Arial" pitchFamily="34" charset="0"/>
              <a:buChar char="•"/>
            </a:pP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Создание социальных предприятий </a:t>
            </a:r>
            <a:endParaRPr lang="en-US" sz="2000" b="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285750" indent="-285750" algn="just" eaLnBrk="1" hangingPunct="1">
              <a:lnSpc>
                <a:spcPct val="90000"/>
              </a:lnSpc>
              <a:buSzPct val="80000"/>
              <a:buFont typeface="Arial" pitchFamily="34" charset="0"/>
              <a:buChar char="•"/>
            </a:pPr>
            <a:endParaRPr lang="ru-RU" sz="20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285750" indent="-285750" algn="just" eaLnBrk="1" hangingPunct="1">
              <a:lnSpc>
                <a:spcPct val="90000"/>
              </a:lnSpc>
              <a:buSzPct val="80000"/>
              <a:buFont typeface="Arial" pitchFamily="34" charset="0"/>
              <a:buChar char="•"/>
            </a:pP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Увеличение 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количества грантов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</a:p>
          <a:p>
            <a:pPr marL="285750" indent="-285750" algn="just" eaLnBrk="1" hangingPunct="1">
              <a:lnSpc>
                <a:spcPct val="90000"/>
              </a:lnSpc>
              <a:buSzPct val="80000"/>
              <a:buFont typeface="Arial" pitchFamily="34" charset="0"/>
              <a:buChar char="•"/>
            </a:pPr>
            <a:endParaRPr lang="ru-RU" sz="20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285750" indent="-285750" algn="just" eaLnBrk="1" hangingPunct="1">
              <a:lnSpc>
                <a:spcPct val="90000"/>
              </a:lnSpc>
              <a:buSzPct val="80000"/>
              <a:buFont typeface="Arial" pitchFamily="34" charset="0"/>
              <a:buChar char="•"/>
            </a:pP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Членские 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взносы увеличились 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</a:p>
          <a:p>
            <a:pPr marL="285750" indent="-285750" algn="just" eaLnBrk="1" hangingPunct="1">
              <a:lnSpc>
                <a:spcPct val="90000"/>
              </a:lnSpc>
              <a:buSzPct val="80000"/>
              <a:buFont typeface="Arial" pitchFamily="34" charset="0"/>
              <a:buChar char="•"/>
            </a:pPr>
            <a:endParaRPr lang="ru-RU" sz="20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285750" indent="-285750" algn="just" eaLnBrk="1" hangingPunct="1">
              <a:lnSpc>
                <a:spcPct val="90000"/>
              </a:lnSpc>
              <a:buSzPct val="80000"/>
              <a:buFont typeface="Arial" pitchFamily="34" charset="0"/>
              <a:buChar char="•"/>
            </a:pP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Приобретение 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материальных активов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</a:p>
          <a:p>
            <a:pPr marL="285750" indent="-285750" algn="just" eaLnBrk="1" hangingPunct="1">
              <a:lnSpc>
                <a:spcPct val="90000"/>
              </a:lnSpc>
              <a:buSzPct val="80000"/>
              <a:buFont typeface="Arial" pitchFamily="34" charset="0"/>
              <a:buChar char="•"/>
            </a:pPr>
            <a:endParaRPr lang="ru-RU" sz="20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285750" indent="-285750" algn="just" eaLnBrk="1" hangingPunct="1">
              <a:lnSpc>
                <a:spcPct val="90000"/>
              </a:lnSpc>
              <a:buSzPct val="80000"/>
              <a:buFont typeface="Arial" pitchFamily="34" charset="0"/>
              <a:buChar char="•"/>
            </a:pP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Разработка 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и применение систем </a:t>
            </a: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управления, 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ориентированных на достижение воздействия, во всех </a:t>
            </a: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проектах ОГО 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и платных услугах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.</a:t>
            </a:r>
          </a:p>
          <a:p>
            <a:pPr marL="285750" indent="-285750" algn="just" eaLnBrk="1" hangingPunct="1">
              <a:lnSpc>
                <a:spcPct val="90000"/>
              </a:lnSpc>
              <a:buSzPct val="80000"/>
              <a:buFont typeface="Arial" pitchFamily="34" charset="0"/>
              <a:buChar char="•"/>
            </a:pPr>
            <a:endParaRPr lang="ru-RU" sz="20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285750" indent="-285750" algn="just" eaLnBrk="1" hangingPunct="1">
              <a:lnSpc>
                <a:spcPct val="90000"/>
              </a:lnSpc>
              <a:buSzPct val="80000"/>
              <a:buFont typeface="Arial" pitchFamily="34" charset="0"/>
              <a:buChar char="•"/>
            </a:pP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Разработка Планов 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ф</a:t>
            </a: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инансовой устойчивости и их осуществление</a:t>
            </a:r>
            <a:endParaRPr lang="en-US" sz="2000" b="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8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9906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SzPct val="80000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Повышение потенциала: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практические примеры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b="1" kern="0" dirty="0">
              <a:solidFill>
                <a:srgbClr val="3637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90600" y="1752599"/>
            <a:ext cx="7772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стажировки НПО из Кыргызстана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Ассоциации Развития Гражданского Общества (АРГО), Республика Казахстан.</a:t>
            </a:r>
          </a:p>
          <a:p>
            <a:endParaRPr lang="ru-RU" sz="2000" b="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/>
              <a:defRPr/>
            </a:pPr>
            <a:r>
              <a:rPr kumimoji="0" lang="kk-K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kk-K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36376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0600" y="3124200"/>
            <a:ext cx="79792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 стажировки - получение и закрепление на практике новых профессиональных знаний, умений и навыков, а также реализация возможности активного участия в жизни и деятельности выбранного  НПО.  В ходе прохождения стажировки предполагалось изучение передового/инновационного опыта, приобретение новых профессиональных и организаторских навыков для более эффективного выполнения своих обязанностей и в дальнейшем внедрения изученных инициатив/ инноваций в деятельность своей организации</a:t>
            </a:r>
            <a:r>
              <a:rPr lang="ru-RU" sz="2000" b="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000" b="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838200" y="609600"/>
            <a:ext cx="800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«Ассоциация Развития Гражданского Общества «АРГО» является национальной сетью НПО, осуществляющей общественно-полезную деятельность на территории Республики Казахстан, и объединяет центры поддержки гражданского общества в различных регионах страны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1998 году активные некоммерческие организации, предоставляющие услуги НПО в Казахстане, объединили усилия и создали сеть, а в 2004 году АРГО официально зарегистрировалось как Ассоциация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Каждый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член Ассоциации имеет свою собственную сеть НПО, таким образом, официальные члены АРГО получают доступ к более чем 80% НПО в Казахстане.</a:t>
            </a:r>
            <a:b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Наша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миссия заключается в содействии развитию гражданского общества в Республике Казахстан через объединение усилий и мобилизацию ресурсов неправительственных, государственных, деловых и международных организаций.</a:t>
            </a:r>
            <a:b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500" b="1" kern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 t="8128" b="8128"/>
          <a:stretch>
            <a:fillRect/>
          </a:stretch>
        </p:blipFill>
        <p:spPr bwMode="auto">
          <a:xfrm>
            <a:off x="2819400" y="4114799"/>
            <a:ext cx="3692097" cy="19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9906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SzPct val="80000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Повышение потенциала: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практические примеры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b="1" kern="0" dirty="0">
              <a:solidFill>
                <a:srgbClr val="3637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90600" y="13716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Данную стажировку проходила </a:t>
            </a:r>
            <a:r>
              <a:rPr lang="ru-RU" sz="1800" b="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Бермет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Асанова, 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ОО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«Чуйский региональный центр развития и 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обучения», с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 по 26 июня 2014 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года. В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ходе стажировки следующие сферы 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деятельности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«АРГО» были представлены для 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изучения: </a:t>
            </a:r>
          </a:p>
          <a:p>
            <a:pPr lvl="0"/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Введение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организацию;</a:t>
            </a:r>
          </a:p>
          <a:p>
            <a:pPr lvl="0"/>
            <a:endParaRPr lang="ru-RU" sz="18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Профессиональная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стажировка:</a:t>
            </a:r>
          </a:p>
          <a:p>
            <a:pPr lvl="0"/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финансовый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менеджмент 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800" b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управление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человеческими ресурсами,</a:t>
            </a:r>
          </a:p>
          <a:p>
            <a:pPr lvl="0"/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b="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грантовая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отчетность,</a:t>
            </a:r>
          </a:p>
          <a:p>
            <a:pPr lvl="0"/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PR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продвижение организации,</a:t>
            </a:r>
          </a:p>
          <a:p>
            <a:pPr lvl="0"/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управление проектами,</a:t>
            </a:r>
            <a:endParaRPr lang="ru-RU" sz="1800" b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мотивация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членов НПО, построение команды;</a:t>
            </a:r>
          </a:p>
          <a:p>
            <a:pPr marL="285750" lvl="0" indent="-285750">
              <a:buFontTx/>
              <a:buChar char="-"/>
            </a:pP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операционный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менеджмент, внутренние политики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lvl="0" indent="-285750">
              <a:buFontTx/>
              <a:buChar char="-"/>
            </a:pPr>
            <a:endParaRPr lang="ru-RU" sz="1800" b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Один день стажировки был посвящен сайт-визиту в партнерскую организацию.</a:t>
            </a:r>
          </a:p>
          <a:p>
            <a: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b="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36376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 descr="D:\ARGO\presentation 2013\IMG_7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94" y="2438400"/>
            <a:ext cx="3252604" cy="21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6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9906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SzPct val="80000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Повышение потенциала: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практические примеры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b="1" kern="0" dirty="0">
              <a:solidFill>
                <a:srgbClr val="3637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90600" y="1676400"/>
            <a:ext cx="739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Организационная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встреча была проведена 18 июня 2014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целью ориентации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программу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стажировки.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Бермет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получила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командировочную регистрацию. Далее руководители стажировки вместе с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Бермет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определили дополнительные потребности, внесли некоторые изменения в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программу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обучения и решали другие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организационные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вопросы.</a:t>
            </a:r>
          </a:p>
          <a:p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Введение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организацию включало в себя: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общая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информация об организации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история организации,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миссия и цели организации,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правление, организационная структура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нутренние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политики  и процедуры</a:t>
            </a:r>
          </a:p>
          <a:p>
            <a:endParaRPr lang="ru-RU" sz="1600" b="0" dirty="0" smtClean="0">
              <a:latin typeface="Arial" pitchFamily="34" charset="0"/>
              <a:cs typeface="Arial" pitchFamily="34" charset="0"/>
            </a:endParaRPr>
          </a:p>
          <a:p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36376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9906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SzPct val="80000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Повышение потенциала: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практические примеры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b="1" kern="0" dirty="0">
              <a:solidFill>
                <a:srgbClr val="3637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90600" y="13716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 b="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блок Финансового менеджмента входили: </a:t>
            </a:r>
          </a:p>
          <a:p>
            <a:endParaRPr lang="ru-RU" sz="2000" b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Финансовая 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отчетность, </a:t>
            </a:r>
            <a:endParaRPr lang="ru-RU" sz="20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Политики 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процедуры, </a:t>
            </a:r>
            <a:endParaRPr lang="ru-RU" sz="20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Закупки 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другое,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Периодичность 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финансовой отчетности</a:t>
            </a: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Отчетность 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различным проектам и </a:t>
            </a: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другое.</a:t>
            </a:r>
            <a:endParaRPr lang="ru-RU" sz="2000" b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Стажировка по финансовому управлению заняла два дня.</a:t>
            </a:r>
          </a:p>
          <a:p>
            <a:endParaRPr lang="ru-RU" sz="1800" b="0" dirty="0">
              <a:latin typeface="Arial" pitchFamily="34" charset="0"/>
              <a:cs typeface="Arial" pitchFamily="34" charset="0"/>
            </a:endParaRPr>
          </a:p>
          <a:p>
            <a:endParaRPr lang="ru-RU" sz="1800" b="0" dirty="0">
              <a:latin typeface="Arial" pitchFamily="34" charset="0"/>
              <a:cs typeface="Arial" pitchFamily="34" charset="0"/>
            </a:endParaRPr>
          </a:p>
          <a:p>
            <a:r>
              <a:rPr lang="ru-RU" sz="1600" b="0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800" b="0" dirty="0">
              <a:latin typeface="Arial" pitchFamily="34" charset="0"/>
              <a:cs typeface="Arial" pitchFamily="34" charset="0"/>
            </a:endParaRPr>
          </a:p>
          <a:p>
            <a:r>
              <a:rPr lang="ru-RU" b="0" dirty="0" smtClean="0"/>
              <a:t> </a:t>
            </a:r>
            <a:endParaRPr lang="ru-RU" b="0" dirty="0"/>
          </a:p>
          <a:p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36376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9906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SzPct val="80000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Повышение потенциала: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практические примеры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b="1" kern="0" dirty="0">
              <a:solidFill>
                <a:srgbClr val="3637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90600" y="13716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 b="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блок Управление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человеческими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ресурсами входили: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найм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персонала, 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собрания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штата, 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планирования, 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отчетность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включая отчетность по командировкам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учет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рабочего времени, 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персонала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профессиональная подготовка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повышение квалификации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блок управления грантами входили: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Грантовая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отчетность, включая основные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требования, периодичность,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программную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финансовую отчетность.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0" dirty="0"/>
              <a:t> </a:t>
            </a:r>
          </a:p>
          <a:p>
            <a:r>
              <a:rPr lang="ru-RU" sz="1600" b="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b="0" dirty="0" smtClean="0"/>
              <a:t> </a:t>
            </a:r>
            <a:endParaRPr lang="ru-RU" b="0" dirty="0"/>
          </a:p>
          <a:p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36376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9906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SzPct val="80000"/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овышение потенциала: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практические примеры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b="1" kern="0" dirty="0">
              <a:solidFill>
                <a:srgbClr val="3637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90600" y="1371600"/>
            <a:ext cx="769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блок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входили: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Оформление /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брендирование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документации,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 веб-портала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«Интерактивное сообщество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Управление проектами: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проектов и привлечение партнеров для их реализации,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проектами, логическая рамка проекта, индикативные и рабочие планы,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другое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аналитического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потенциала: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чего развиваем аналитический потенциал в некоммерческих организациях, Планирование и проведение исследований, Организация процесса исследований, анализ и обработка данных, Подготовка аналитических отчетов, Презентация отчетов, Продвижение и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другое.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800" b="0" dirty="0">
              <a:latin typeface="Arial" pitchFamily="34" charset="0"/>
              <a:cs typeface="Arial" pitchFamily="34" charset="0"/>
            </a:endParaRPr>
          </a:p>
          <a:p>
            <a:r>
              <a:rPr lang="ru-RU" sz="1600" b="0" dirty="0"/>
              <a:t> </a:t>
            </a:r>
          </a:p>
          <a:p>
            <a:r>
              <a:rPr lang="ru-RU" sz="1600" b="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b="0" dirty="0" smtClean="0"/>
              <a:t> </a:t>
            </a:r>
            <a:endParaRPr lang="ru-RU" b="0" dirty="0"/>
          </a:p>
          <a:p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36376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9906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SzPct val="80000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Повышение потенциала: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практические примеры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b="1" kern="0" dirty="0">
              <a:solidFill>
                <a:srgbClr val="3637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90600" y="14224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Мотивация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членов НПО, Построение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команды: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Почему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люди работают в некоммерческих организациях, ценности персональные и организационные, работа в проекте и в организации, лидерство, членство, и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другое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Был организован сайт визит в ОО  Ассоциацию женщин с инвалидностью «</a:t>
            </a:r>
            <a:r>
              <a:rPr lang="ru-RU" sz="1600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Шырак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(партнерскую организацию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Алматы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Операционный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менеджмент, внутренние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политики: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менеджеры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организации и их роль, административное управление, организация мероприятий, календарь мероприятий, информационные потоки и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другое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заключительный день была проведена Оценка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составлен отчет о стажировке.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0" dirty="0">
              <a:latin typeface="Arial" pitchFamily="34" charset="0"/>
              <a:cs typeface="Arial" pitchFamily="34" charset="0"/>
            </a:endParaRPr>
          </a:p>
          <a:p>
            <a:r>
              <a:rPr lang="ru-RU" b="0" dirty="0" smtClean="0"/>
              <a:t> </a:t>
            </a:r>
            <a:endParaRPr lang="ru-RU" b="0" dirty="0"/>
          </a:p>
          <a:p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36376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5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9906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SzPct val="80000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Повышение потенциала: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практические примеры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b="1" kern="0" dirty="0">
              <a:solidFill>
                <a:srgbClr val="3637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86971" y="1219200"/>
            <a:ext cx="739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Менторами  стажировки в разные дни, в зависимости от предмета, выступали почти все члены команды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АРГО:</a:t>
            </a:r>
          </a:p>
          <a:p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Исполнительный директор, </a:t>
            </a:r>
            <a:r>
              <a:rPr lang="ru-RU" sz="1600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зам.директора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главный бухгалтер, директор региональной программы, зам. директора региональной программы, финансовый менеджер, административный директор, грант менеджер, пиар менеджер,  координатор </a:t>
            </a:r>
            <a:r>
              <a:rPr lang="ru-RU" sz="1600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тренинговых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программ*.</a:t>
            </a:r>
          </a:p>
          <a:p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окончании курса стажеру было предложено заполнить анкету обратной связи: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Как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 оцениваете программу стажировки? 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Какие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темы были для Вас наиболее интересными? Как Вы будете использовать полученные материалы? 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В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целом, оправдались ли Ваши ожидания от стажировки?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Каковы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Ваши рекомендации к организаторам стажировки?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5. Ваши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комментарии и пожелания в целом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Бермет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Асановой был вручен сертификат о прохождении недельной стажировки в «АРГО».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b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b="0" dirty="0" smtClean="0">
              <a:latin typeface="Arial" pitchFamily="34" charset="0"/>
              <a:cs typeface="Arial" pitchFamily="34" charset="0"/>
            </a:endParaRPr>
          </a:p>
          <a:p>
            <a:endParaRPr lang="ru-RU" sz="1600" b="0" dirty="0">
              <a:latin typeface="Arial" pitchFamily="34" charset="0"/>
              <a:cs typeface="Arial" pitchFamily="34" charset="0"/>
            </a:endParaRPr>
          </a:p>
          <a:p>
            <a:r>
              <a:rPr lang="ru-RU" b="0" dirty="0" smtClean="0"/>
              <a:t> </a:t>
            </a:r>
            <a:endParaRPr lang="ru-RU" b="0" dirty="0"/>
          </a:p>
          <a:p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36376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5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9906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SzPct val="80000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Повышение потенциала: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практические примеры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b="1" kern="0" dirty="0">
              <a:solidFill>
                <a:srgbClr val="3637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90600" y="1371600"/>
            <a:ext cx="762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Стажировка молодежных организаций гражданского общества из Афганистана в АРГО, 15-23 сентября 2014 г. в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г.Алматы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г.Астана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Цель: обмен информацией, знаниями и опытом, извлеченными уроками по развитию гражданского общества и молодежной тематике между представителями  ОГО, государственных органов, международных программ и бизнес сообщества.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Второй целью стажировки была дискуссия между участниками из Казахстана и Афганистана по вопросам лидерства молодежи</a:t>
            </a:r>
            <a:r>
              <a:rPr lang="ru-RU" sz="19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900" b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900" b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900" b="0" dirty="0" smtClean="0">
              <a:latin typeface="Arial" pitchFamily="34" charset="0"/>
              <a:cs typeface="Arial" pitchFamily="34" charset="0"/>
            </a:endParaRPr>
          </a:p>
          <a:p>
            <a:endParaRPr lang="ru-RU" sz="1900" b="0" dirty="0">
              <a:latin typeface="Arial" pitchFamily="34" charset="0"/>
              <a:cs typeface="Arial" pitchFamily="34" charset="0"/>
            </a:endParaRPr>
          </a:p>
          <a:p>
            <a:r>
              <a:rPr lang="ru-RU" sz="1900" b="0" dirty="0" smtClean="0"/>
              <a:t> </a:t>
            </a:r>
            <a:endParaRPr lang="ru-RU" sz="1900" b="0" dirty="0"/>
          </a:p>
          <a:p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ru-RU" sz="1900" b="0" i="0" u="none" strike="noStrike" kern="0" cap="none" spc="0" normalizeH="0" baseline="0" noProof="0" dirty="0">
              <a:ln>
                <a:noFill/>
              </a:ln>
              <a:solidFill>
                <a:srgbClr val="36376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146" name="Picture 2" descr="D:\ARGO\Reports\Annual report to September 2014\Attachment 9 - DRC Y2 Photos\Afganistan Study Tour_16-22 Sept 2014_Almaty\Afganistan Study Tour_16-22Sept 2014_Almaty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8"/>
          <a:stretch/>
        </p:blipFill>
        <p:spPr bwMode="auto">
          <a:xfrm>
            <a:off x="3276600" y="4422774"/>
            <a:ext cx="3077749" cy="182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3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9906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SzPct val="80000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Повышение потенциала: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практические примеры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b="1" kern="0" dirty="0">
              <a:solidFill>
                <a:srgbClr val="3637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90600" y="1371600"/>
            <a:ext cx="739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20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 представителей различных некоммерческих организаций Афганистана прибыли в Казахстан для обмена информацией, знаниями и опытом по развитию гражданского общества.</a:t>
            </a:r>
          </a:p>
          <a:p>
            <a:endParaRPr lang="ru-RU" sz="2000" b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b="0" dirty="0" smtClean="0">
              <a:latin typeface="Arial" pitchFamily="34" charset="0"/>
              <a:cs typeface="Arial" pitchFamily="34" charset="0"/>
            </a:endParaRPr>
          </a:p>
          <a:p>
            <a:endParaRPr lang="ru-RU" sz="1600" b="0" dirty="0">
              <a:latin typeface="Arial" pitchFamily="34" charset="0"/>
              <a:cs typeface="Arial" pitchFamily="34" charset="0"/>
            </a:endParaRPr>
          </a:p>
          <a:p>
            <a:r>
              <a:rPr lang="ru-RU" b="0" dirty="0" smtClean="0"/>
              <a:t> </a:t>
            </a:r>
            <a:endParaRPr lang="ru-RU" b="0" dirty="0"/>
          </a:p>
          <a:p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6478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36376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Рисунок 6" descr="IMG_8811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97200"/>
            <a:ext cx="4191000" cy="2480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88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990600" y="3048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SzPct val="80000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Повышение потенциала: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практические примеры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kk-KZ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464782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b="1" kern="0" dirty="0">
              <a:solidFill>
                <a:srgbClr val="36376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90600" y="1676400"/>
            <a:ext cx="4724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сожалению, у многих Афганистан вызывает образы, сформированные СМИ, которые, прежде всего, гонятся за негативом, — говорит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Мухаммад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Насир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Хамдард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диктор одного из телеканалов Афганистана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У нас жизнь поменялась и поменялась существенно. Работают больницы, социальные и образовательные учреждения. Люди работают, учатся, в общем, живут полноценной жизнью. И мы только начинаем строить гражданское общество, и поэтому любой опыт для нас интересен и полезен. В частности Казахстана – одного из наших соседей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sz="1800" b="0" dirty="0" smtClean="0"/>
          </a:p>
          <a:p>
            <a:endParaRPr lang="ru-RU" sz="1800" b="0" dirty="0"/>
          </a:p>
        </p:txBody>
      </p:sp>
      <p:pic>
        <p:nvPicPr>
          <p:cNvPr id="7" name="Рисунок 6" descr="???????????????????????????????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81940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0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900764" y="304800"/>
            <a:ext cx="4191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Компонент наращивания, повышения организационного потенциала НПО/ ОГО всегда занимал важное место в деятельности АРГО в течение всех десяти лет. 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2012 года АРГО, при финансовой поддержке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USAID,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выполняет программу «Развитие через региональное сотрудничество», направленную на усиление потенциала ОГО (далее «Региональная программа»), улучшение коммуникаций, сетевого взаимодействия 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сотрудничества, создания эффективного диалога между ГО и государством  в Центрально-Азиатском регионе.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600" kern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pic>
        <p:nvPicPr>
          <p:cNvPr id="6" name="Picture 3" descr="D:\ARGO\Photo\for Brochure\IMG_6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9" b="7616"/>
          <a:stretch>
            <a:fillRect/>
          </a:stretch>
        </p:blipFill>
        <p:spPr bwMode="auto">
          <a:xfrm>
            <a:off x="6010912" y="3962400"/>
            <a:ext cx="2510706" cy="189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D:\ARGO\Insights into Regional Development Conference\Conference 2014\Photos\Abay Myrkh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37" y="457200"/>
            <a:ext cx="2271825" cy="17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:\ARGO\Photo\Study Tour Aktobe 29-31 july 2013\Sorted all\Day 1 Training\IMG_8273.JPG"/>
          <p:cNvPicPr>
            <a:picLocks noChangeAspect="1" noChangeArrowheads="1"/>
          </p:cNvPicPr>
          <p:nvPr/>
        </p:nvPicPr>
        <p:blipFill rotWithShape="1">
          <a:blip r:embed="rId5"/>
          <a:srcRect l="15861" r="20364" b="-5851"/>
          <a:stretch/>
        </p:blipFill>
        <p:spPr bwMode="auto">
          <a:xfrm>
            <a:off x="5091764" y="1828799"/>
            <a:ext cx="1838296" cy="2289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8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162800" cy="990600"/>
          </a:xfrm>
          <a:noFill/>
          <a:ln/>
        </p:spPr>
        <p:txBody>
          <a:bodyPr/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Финансовая устойчивость через Социальное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предприятие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5867400" cy="4114800"/>
          </a:xfrm>
        </p:spPr>
        <p:txBody>
          <a:bodyPr/>
          <a:lstStyle/>
          <a:p>
            <a:pPr marL="0" indent="0" algn="ctr">
              <a:buSzPct val="80000"/>
              <a:buNone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Социальное предприятие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– это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любое некоммерческое </a:t>
            </a:r>
            <a:r>
              <a:rPr lang="ru-RU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доходоприносящее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предприятие, деятельность, бизнес или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проект, созданный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для обоюдной цели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извлечения прибыли и </a:t>
            </a:r>
            <a:r>
              <a:rPr 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вклада в </a:t>
            </a:r>
            <a:r>
              <a:rPr lang="ru-RU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развитие социальных целей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SzPct val="80000"/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95288" indent="-395288" algn="ctr">
              <a:buSzPct val="80000"/>
              <a:buFontTx/>
              <a:buNone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2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 Social Enterprise Alliance, 2003</a:t>
            </a:r>
            <a:endParaRPr lang="ru-RU" sz="2300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0" y="12954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46478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pic>
        <p:nvPicPr>
          <p:cNvPr id="1026" name="Picture 2" descr="C:\ARGO\Social-Entrepreneurship-in-Ontario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4F4EC"/>
              </a:clrFrom>
              <a:clrTo>
                <a:srgbClr val="F4F4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5" r="30288"/>
          <a:stretch/>
        </p:blipFill>
        <p:spPr bwMode="auto">
          <a:xfrm>
            <a:off x="6400800" y="3200400"/>
            <a:ext cx="2353340" cy="230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895600" y="6402779"/>
            <a:ext cx="1905000" cy="457200"/>
          </a:xfrm>
        </p:spPr>
        <p:txBody>
          <a:bodyPr/>
          <a:lstStyle/>
          <a:p>
            <a:fld id="{2A5C5157-B232-4267-867D-206140EF072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Выгоды создания </a:t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социального предприятия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2800" kern="1200" dirty="0" smtClean="0">
                <a:latin typeface="Times New Roman" pitchFamily="18" charset="0"/>
                <a:cs typeface="Times New Roman" pitchFamily="18" charset="0"/>
              </a:rPr>
              <a:t>Постоянный доход и диверсификация источников дохода </a:t>
            </a:r>
            <a:r>
              <a:rPr lang="en-US" sz="2800" kern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kern="1200" dirty="0" smtClean="0">
                <a:latin typeface="Times New Roman" pitchFamily="18" charset="0"/>
                <a:cs typeface="Times New Roman" pitchFamily="18" charset="0"/>
              </a:rPr>
              <a:t>больше денег для миссии</a:t>
            </a:r>
            <a:r>
              <a:rPr lang="en-US" sz="2800" kern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Дает возможность самофинансирования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Предоставляет возможности организационного развития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Усиливает финансовую культуру и операционную эффективность внутри организации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Свобода от политики и предпочтений доноров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Бизнес усиливает социальные услуги и влияние миссии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kern="1200" dirty="0" smtClean="0"/>
          </a:p>
          <a:p>
            <a:pPr lvl="0"/>
            <a:endParaRPr lang="ru-RU" kern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276600" y="6324600"/>
            <a:ext cx="2133600" cy="365125"/>
          </a:xfrm>
        </p:spPr>
        <p:txBody>
          <a:bodyPr/>
          <a:lstStyle/>
          <a:p>
            <a:pPr algn="ctr"/>
            <a:fld id="{2A5C5157-B232-4267-867D-206140EF072D}" type="slidenum">
              <a:rPr lang="en-US" smtClean="0"/>
              <a:pPr algn="ctr"/>
              <a:t>31</a:t>
            </a:fld>
            <a:endParaRPr lang="en-US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46478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8667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4648200"/>
          </a:xfrm>
          <a:noFill/>
          <a:ln/>
        </p:spPr>
        <p:txBody>
          <a:bodyPr/>
          <a:lstStyle/>
          <a:p>
            <a:pPr marL="534988" indent="-534988" algn="just">
              <a:lnSpc>
                <a:spcPct val="80000"/>
              </a:lnSpc>
              <a:buClr>
                <a:srgbClr val="464782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300" dirty="0"/>
              <a:t>Создан пакет документов</a:t>
            </a:r>
            <a:r>
              <a:rPr lang="en-US" sz="2300" dirty="0"/>
              <a:t>/</a:t>
            </a:r>
            <a:r>
              <a:rPr lang="ru-RU" sz="2300" dirty="0"/>
              <a:t>руководство по организации СП, включающий в себя форму заявки, бизнес план, контракт, и формы мониторинга и </a:t>
            </a:r>
            <a:r>
              <a:rPr lang="ru-RU" sz="2300" dirty="0" smtClean="0"/>
              <a:t>оценки;</a:t>
            </a:r>
            <a:endParaRPr lang="ru-RU" sz="2300" dirty="0"/>
          </a:p>
          <a:p>
            <a:pPr marL="534988" indent="-534988" algn="just">
              <a:lnSpc>
                <a:spcPct val="80000"/>
              </a:lnSpc>
              <a:buClr>
                <a:srgbClr val="464782"/>
              </a:buClr>
              <a:buSzPct val="100000"/>
              <a:buFont typeface="Wingdings" panose="05000000000000000000" pitchFamily="2" charset="2"/>
              <a:buChar char="ü"/>
            </a:pPr>
            <a:endParaRPr lang="en-US" sz="2300" dirty="0"/>
          </a:p>
          <a:p>
            <a:pPr marL="534988" indent="-534988" algn="just">
              <a:lnSpc>
                <a:spcPct val="80000"/>
              </a:lnSpc>
              <a:buClr>
                <a:srgbClr val="464782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300" dirty="0"/>
              <a:t>Созданы </a:t>
            </a:r>
            <a:r>
              <a:rPr lang="ru-RU" sz="2300" dirty="0" err="1"/>
              <a:t>тренинговый</a:t>
            </a:r>
            <a:r>
              <a:rPr lang="ru-RU" sz="2300" dirty="0"/>
              <a:t> модуль по социальному предприятию и инструмент по разработке идеи социального </a:t>
            </a:r>
            <a:r>
              <a:rPr lang="ru-RU" sz="2300" dirty="0" smtClean="0"/>
              <a:t>предприятия;</a:t>
            </a:r>
            <a:endParaRPr lang="ru-RU" sz="2300" dirty="0"/>
          </a:p>
          <a:p>
            <a:pPr marL="534988" indent="-534988" algn="just">
              <a:lnSpc>
                <a:spcPct val="80000"/>
              </a:lnSpc>
              <a:buClr>
                <a:srgbClr val="464782"/>
              </a:buClr>
              <a:buSzPct val="100000"/>
              <a:buFont typeface="Wingdings" panose="05000000000000000000" pitchFamily="2" charset="2"/>
              <a:buChar char="ü"/>
            </a:pPr>
            <a:endParaRPr lang="en-US" sz="2300" dirty="0"/>
          </a:p>
          <a:p>
            <a:pPr marL="534988" indent="-534988" algn="just">
              <a:lnSpc>
                <a:spcPct val="80000"/>
              </a:lnSpc>
              <a:buClr>
                <a:srgbClr val="464782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300" dirty="0"/>
              <a:t>Организованы </a:t>
            </a:r>
            <a:r>
              <a:rPr lang="ru-RU" sz="2300" dirty="0" smtClean="0"/>
              <a:t>четыре </a:t>
            </a:r>
            <a:r>
              <a:rPr lang="ru-RU" sz="2300" dirty="0"/>
              <a:t>программы и 25 СП на базе </a:t>
            </a:r>
            <a:r>
              <a:rPr lang="ru-RU" sz="2300" dirty="0" smtClean="0"/>
              <a:t>НПО;</a:t>
            </a:r>
            <a:endParaRPr lang="ru-RU" sz="2300" dirty="0"/>
          </a:p>
          <a:p>
            <a:pPr marL="534988" indent="-534988" algn="just">
              <a:lnSpc>
                <a:spcPct val="80000"/>
              </a:lnSpc>
              <a:buClr>
                <a:srgbClr val="464782"/>
              </a:buClr>
              <a:buSzPct val="100000"/>
              <a:buFont typeface="Wingdings" panose="05000000000000000000" pitchFamily="2" charset="2"/>
              <a:buChar char="ü"/>
            </a:pPr>
            <a:endParaRPr lang="en-US" sz="2300" dirty="0"/>
          </a:p>
          <a:p>
            <a:pPr marL="534988" indent="-534988" algn="just">
              <a:lnSpc>
                <a:spcPct val="80000"/>
              </a:lnSpc>
              <a:buClr>
                <a:srgbClr val="464782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300" dirty="0"/>
              <a:t>Лучшие практики и успешные истории реализованных СП, где 98,5% займов </a:t>
            </a:r>
            <a:r>
              <a:rPr lang="ru-RU" sz="2300" dirty="0" smtClean="0"/>
              <a:t>возвращены.</a:t>
            </a:r>
            <a:endParaRPr lang="ru-RU" sz="2300" dirty="0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162800" cy="990600"/>
          </a:xfrm>
          <a:noFill/>
          <a:ln/>
        </p:spPr>
        <p:txBody>
          <a:bodyPr/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сделано в АРГО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0" y="12954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46478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895600" y="6402779"/>
            <a:ext cx="1905000" cy="457200"/>
          </a:xfrm>
        </p:spPr>
        <p:txBody>
          <a:bodyPr/>
          <a:lstStyle/>
          <a:p>
            <a:fld id="{2A5C5157-B232-4267-867D-206140EF072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2000" y="0"/>
            <a:ext cx="6934200" cy="6858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endParaRPr lang="ru-RU" sz="5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2400" y="1447800"/>
            <a:ext cx="60198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700" u="sng" dirty="0" smtClean="0">
                <a:latin typeface="+mj-lt"/>
                <a:cs typeface="Arial" pitchFamily="34" charset="0"/>
              </a:rPr>
              <a:t>Результаты:</a:t>
            </a:r>
          </a:p>
          <a:p>
            <a:pPr algn="just">
              <a:spcBef>
                <a:spcPts val="600"/>
              </a:spcBef>
            </a:pPr>
            <a:r>
              <a:rPr lang="ru-RU" sz="1700" b="0" dirty="0" smtClean="0">
                <a:latin typeface="+mj-lt"/>
                <a:cs typeface="Arial" pitchFamily="34" charset="0"/>
              </a:rPr>
              <a:t>Разработаны новые модели сумок через плечо, маленьких сумочек, пеналов, декоративных полос на стол;</a:t>
            </a:r>
          </a:p>
          <a:p>
            <a:pPr algn="just">
              <a:spcBef>
                <a:spcPts val="600"/>
              </a:spcBef>
            </a:pPr>
            <a:r>
              <a:rPr lang="ru-RU" sz="1700" b="0" dirty="0" smtClean="0">
                <a:latin typeface="+mj-lt"/>
                <a:cs typeface="Arial" pitchFamily="34" charset="0"/>
              </a:rPr>
              <a:t>Участие  в международных ярмарках;</a:t>
            </a:r>
          </a:p>
          <a:p>
            <a:pPr algn="just">
              <a:spcBef>
                <a:spcPts val="600"/>
              </a:spcBef>
            </a:pPr>
            <a:r>
              <a:rPr lang="ru-RU" sz="1700" b="0" dirty="0" smtClean="0">
                <a:latin typeface="+mj-lt"/>
                <a:cs typeface="Arial" pitchFamily="34" charset="0"/>
              </a:rPr>
              <a:t>Часть </a:t>
            </a:r>
            <a:r>
              <a:rPr lang="ru-RU" sz="1700" b="0" dirty="0">
                <a:latin typeface="+mj-lt"/>
                <a:cs typeface="Arial" pitchFamily="34" charset="0"/>
              </a:rPr>
              <a:t>сшитой продукции отправлена в Австрию, Германию и Канаду для опробования зарубежного рынка;</a:t>
            </a:r>
          </a:p>
          <a:p>
            <a:pPr algn="just">
              <a:spcBef>
                <a:spcPts val="600"/>
              </a:spcBef>
            </a:pPr>
            <a:r>
              <a:rPr lang="ru-RU" sz="1700" b="0" dirty="0" smtClean="0">
                <a:latin typeface="+mj-lt"/>
                <a:cs typeface="Arial" pitchFamily="34" charset="0"/>
              </a:rPr>
              <a:t>Благодаря </a:t>
            </a:r>
            <a:r>
              <a:rPr lang="ru-RU" sz="1700" b="0" dirty="0">
                <a:latin typeface="+mj-lt"/>
                <a:cs typeface="Arial" pitchFamily="34" charset="0"/>
              </a:rPr>
              <a:t>деятельности социального предприятия предоставляемые услуги улучшились. На рынке появилась отечественная продукция хорошего качества;</a:t>
            </a:r>
          </a:p>
          <a:p>
            <a:pPr algn="just">
              <a:spcBef>
                <a:spcPts val="600"/>
              </a:spcBef>
            </a:pPr>
            <a:r>
              <a:rPr lang="ru-RU" sz="1700" b="0" dirty="0" smtClean="0">
                <a:latin typeface="+mj-lt"/>
                <a:cs typeface="Arial" pitchFamily="34" charset="0"/>
              </a:rPr>
              <a:t>На </a:t>
            </a:r>
            <a:r>
              <a:rPr lang="ru-RU" sz="1700" b="0" dirty="0">
                <a:latin typeface="+mj-lt"/>
                <a:cs typeface="Arial" pitchFamily="34" charset="0"/>
              </a:rPr>
              <a:t>вырученные от реализации товаров средства частично приобретаются необходимые швейные материалы, что дает возможность поддерживать бизнес;</a:t>
            </a:r>
          </a:p>
          <a:p>
            <a:pPr algn="just">
              <a:spcBef>
                <a:spcPts val="600"/>
              </a:spcBef>
            </a:pPr>
            <a:r>
              <a:rPr lang="ru-RU" sz="1700" b="0" dirty="0" smtClean="0">
                <a:latin typeface="+mj-lt"/>
                <a:cs typeface="Arial" pitchFamily="34" charset="0"/>
              </a:rPr>
              <a:t>В </a:t>
            </a:r>
            <a:r>
              <a:rPr lang="ru-RU" sz="1700" b="0" dirty="0">
                <a:latin typeface="+mj-lt"/>
                <a:cs typeface="Arial" pitchFamily="34" charset="0"/>
              </a:rPr>
              <a:t>целом, за период </a:t>
            </a:r>
            <a:r>
              <a:rPr lang="ru-RU" sz="1700" b="0" dirty="0" smtClean="0">
                <a:latin typeface="+mj-lt"/>
                <a:cs typeface="Arial" pitchFamily="34" charset="0"/>
              </a:rPr>
              <a:t>реализации СП доходы </a:t>
            </a:r>
            <a:r>
              <a:rPr lang="ru-RU" sz="1700" b="0" dirty="0">
                <a:latin typeface="+mj-lt"/>
                <a:cs typeface="Arial" pitchFamily="34" charset="0"/>
              </a:rPr>
              <a:t>Фонда (учитывая праздничный сезон) увеличились на 75%.  тому же было установлено </a:t>
            </a:r>
            <a:r>
              <a:rPr lang="ru-RU" sz="1700" b="0" dirty="0" smtClean="0">
                <a:latin typeface="+mj-lt"/>
                <a:cs typeface="Arial" pitchFamily="34" charset="0"/>
              </a:rPr>
              <a:t>2-5 </a:t>
            </a:r>
            <a:r>
              <a:rPr lang="ru-RU" sz="1700" b="0" dirty="0">
                <a:latin typeface="+mj-lt"/>
                <a:cs typeface="Arial" pitchFamily="34" charset="0"/>
              </a:rPr>
              <a:t>новых деловых </a:t>
            </a:r>
            <a:r>
              <a:rPr lang="ru-RU" sz="1700" b="0" dirty="0" smtClean="0">
                <a:latin typeface="+mj-lt"/>
                <a:cs typeface="Arial" pitchFamily="34" charset="0"/>
              </a:rPr>
              <a:t>контактов.</a:t>
            </a:r>
            <a:endParaRPr lang="ru-RU" sz="1700" b="0" dirty="0">
              <a:latin typeface="+mj-lt"/>
              <a:cs typeface="Arial" pitchFamily="34" charset="0"/>
            </a:endParaRPr>
          </a:p>
          <a:p>
            <a:pPr marL="0" indent="0" algn="just">
              <a:buFontTx/>
              <a:buNone/>
            </a:pPr>
            <a:r>
              <a:rPr lang="ru-RU" sz="1700" b="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endParaRPr lang="ru-RU" sz="1700" dirty="0" smtClean="0"/>
          </a:p>
          <a:p>
            <a:endParaRPr lang="ru-RU" sz="1700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28051"/>
            <a:ext cx="2335032" cy="3502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620" y="451262"/>
            <a:ext cx="8382000" cy="685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8000" dirty="0">
                <a:solidFill>
                  <a:schemeClr val="tx1"/>
                </a:solidFill>
                <a:cs typeface="Arial" pitchFamily="34" charset="0"/>
              </a:rPr>
              <a:t>               </a:t>
            </a:r>
            <a:r>
              <a:rPr lang="ru-RU" sz="1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Общественный Фонд «Ж</a:t>
            </a:r>
            <a:r>
              <a:rPr lang="kk-KZ" sz="1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еті-ағаш</a:t>
            </a:r>
            <a:r>
              <a:rPr lang="ru-RU" sz="1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br>
              <a:rPr lang="ru-RU" sz="1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0" y="12954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46478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895600" y="6402779"/>
            <a:ext cx="1905000" cy="457200"/>
          </a:xfrm>
        </p:spPr>
        <p:txBody>
          <a:bodyPr/>
          <a:lstStyle/>
          <a:p>
            <a:fld id="{2A5C5157-B232-4267-867D-206140EF072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ВСЕ ФОТО\фото.курсы комп.грамот.2012\IMG_089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71" y="1676400"/>
            <a:ext cx="4267200" cy="3034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63470" y="5029200"/>
            <a:ext cx="7820025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2000" b="0" dirty="0" smtClean="0">
                <a:solidFill>
                  <a:schemeClr val="tx1"/>
                </a:solidFill>
                <a:cs typeface="Arial" pitchFamily="34" charset="0"/>
              </a:rPr>
              <a:t>СП основано </a:t>
            </a:r>
            <a:r>
              <a:rPr lang="ru-RU" sz="2000" b="0" dirty="0">
                <a:solidFill>
                  <a:schemeClr val="tx1"/>
                </a:solidFill>
                <a:cs typeface="Arial" pitchFamily="34" charset="0"/>
              </a:rPr>
              <a:t>на уже действующем компьютерном </a:t>
            </a:r>
            <a:r>
              <a:rPr lang="ru-RU" sz="2000" b="0" dirty="0" smtClean="0">
                <a:solidFill>
                  <a:schemeClr val="tx1"/>
                </a:solidFill>
                <a:cs typeface="Arial" pitchFamily="34" charset="0"/>
              </a:rPr>
              <a:t>классе </a:t>
            </a:r>
            <a:r>
              <a:rPr lang="ru-RU" sz="2000" b="0" dirty="0">
                <a:solidFill>
                  <a:schemeClr val="tx1"/>
                </a:solidFill>
                <a:cs typeface="Arial" pitchFamily="34" charset="0"/>
              </a:rPr>
              <a:t>«</a:t>
            </a:r>
            <a:r>
              <a:rPr lang="ru-RU" sz="2000" b="0" dirty="0" err="1">
                <a:solidFill>
                  <a:schemeClr val="tx1"/>
                </a:solidFill>
                <a:cs typeface="Arial" pitchFamily="34" charset="0"/>
              </a:rPr>
              <a:t>Намыс</a:t>
            </a:r>
            <a:r>
              <a:rPr lang="ru-RU" sz="2000" b="0" dirty="0">
                <a:solidFill>
                  <a:schemeClr val="tx1"/>
                </a:solidFill>
                <a:cs typeface="Arial" pitchFamily="34" charset="0"/>
              </a:rPr>
              <a:t>». Компьютерный класс направлен на обучение инвалидов </a:t>
            </a:r>
            <a:endParaRPr lang="ru-RU" sz="2000" b="0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ru-RU" sz="2000" b="0" dirty="0" smtClean="0">
                <a:solidFill>
                  <a:schemeClr val="tx1"/>
                </a:solidFill>
                <a:cs typeface="Arial" pitchFamily="34" charset="0"/>
              </a:rPr>
              <a:t>различных категорий.</a:t>
            </a:r>
            <a:endParaRPr lang="ru-RU" sz="2000" b="0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0" y="1382486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46478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895600" y="6402779"/>
            <a:ext cx="1905000" cy="457200"/>
          </a:xfrm>
        </p:spPr>
        <p:txBody>
          <a:bodyPr/>
          <a:lstStyle/>
          <a:p>
            <a:fld id="{2A5C5157-B232-4267-867D-206140EF072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68882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itchFamily="18" charset="0"/>
              </a:rPr>
              <a:t>Намыс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itchFamily="18" charset="0"/>
              </a:rPr>
              <a:t>» - общественное объединение </a:t>
            </a: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itchFamily="18" charset="0"/>
              </a:rPr>
              <a:t>инвалидов, имеющих высшее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406954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52400" y="1524000"/>
            <a:ext cx="7391400" cy="47357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ru-RU" sz="1800" u="sng" dirty="0" smtClean="0">
                <a:latin typeface="+mj-lt"/>
                <a:cs typeface="Arial" pitchFamily="34" charset="0"/>
              </a:rPr>
              <a:t>Результаты:</a:t>
            </a:r>
          </a:p>
          <a:p>
            <a:r>
              <a:rPr lang="ru-RU" sz="1800" b="0" dirty="0" smtClean="0">
                <a:latin typeface="+mj-lt"/>
                <a:cs typeface="Arial" pitchFamily="34" charset="0"/>
              </a:rPr>
              <a:t>Установлена и настроена локальная сеть</a:t>
            </a:r>
            <a:r>
              <a:rPr lang="ru-RU" sz="1800" b="0" dirty="0">
                <a:latin typeface="+mj-lt"/>
                <a:cs typeface="Arial" pitchFamily="34" charset="0"/>
              </a:rPr>
              <a:t>; программное </a:t>
            </a:r>
            <a:r>
              <a:rPr lang="ru-RU" sz="1800" b="0" dirty="0" smtClean="0">
                <a:latin typeface="+mj-lt"/>
                <a:cs typeface="Arial" pitchFamily="34" charset="0"/>
              </a:rPr>
              <a:t>обеспечение; настроены компьютеры;</a:t>
            </a:r>
          </a:p>
          <a:p>
            <a:r>
              <a:rPr lang="ru-RU" sz="1800" b="0" dirty="0" smtClean="0">
                <a:latin typeface="+mj-lt"/>
                <a:cs typeface="Arial" pitchFamily="34" charset="0"/>
              </a:rPr>
              <a:t>Найдены преподаватели, знакомые со спецификой инвалидов;</a:t>
            </a:r>
          </a:p>
          <a:p>
            <a:r>
              <a:rPr lang="ru-RU" sz="1800" b="0" dirty="0" smtClean="0">
                <a:latin typeface="+mj-lt"/>
                <a:cs typeface="Arial" pitchFamily="34" charset="0"/>
              </a:rPr>
              <a:t>Обучено   100  инвалидов различных категорий;</a:t>
            </a:r>
          </a:p>
          <a:p>
            <a:r>
              <a:rPr lang="ru-RU" sz="1800" b="0" dirty="0" smtClean="0">
                <a:latin typeface="+mj-lt"/>
                <a:cs typeface="Arial" pitchFamily="34" charset="0"/>
              </a:rPr>
              <a:t>Услуги,  предоставляемые в рамках социального предприятия,  улучшились, так как  кроме основ компьютерной </a:t>
            </a:r>
            <a:br>
              <a:rPr lang="ru-RU" sz="1800" b="0" dirty="0" smtClean="0">
                <a:latin typeface="+mj-lt"/>
                <a:cs typeface="Arial" pitchFamily="34" charset="0"/>
              </a:rPr>
            </a:br>
            <a:r>
              <a:rPr lang="ru-RU" sz="1800" b="0" dirty="0" smtClean="0">
                <a:latin typeface="+mj-lt"/>
                <a:cs typeface="Arial" pitchFamily="34" charset="0"/>
              </a:rPr>
              <a:t>грамотности  организованы и проведены  3 новых</a:t>
            </a:r>
            <a:br>
              <a:rPr lang="ru-RU" sz="1800" b="0" dirty="0" smtClean="0">
                <a:latin typeface="+mj-lt"/>
                <a:cs typeface="Arial" pitchFamily="34" charset="0"/>
              </a:rPr>
            </a:br>
            <a:r>
              <a:rPr lang="ru-RU" sz="1800" b="0" dirty="0" smtClean="0">
                <a:latin typeface="+mj-lt"/>
                <a:cs typeface="Arial" pitchFamily="34" charset="0"/>
              </a:rPr>
              <a:t>курса: </a:t>
            </a:r>
            <a:r>
              <a:rPr lang="en-US" sz="1800" b="0" dirty="0" smtClean="0">
                <a:latin typeface="+mj-lt"/>
                <a:cs typeface="Arial" pitchFamily="34" charset="0"/>
              </a:rPr>
              <a:t>Photoshop</a:t>
            </a:r>
            <a:r>
              <a:rPr lang="ru-RU" sz="1800" b="0" dirty="0" smtClean="0">
                <a:latin typeface="+mj-lt"/>
                <a:cs typeface="Arial" pitchFamily="34" charset="0"/>
              </a:rPr>
              <a:t>, 1С бухгалтерия, модификация, </a:t>
            </a:r>
            <a:br>
              <a:rPr lang="ru-RU" sz="1800" b="0" dirty="0" smtClean="0">
                <a:latin typeface="+mj-lt"/>
                <a:cs typeface="Arial" pitchFamily="34" charset="0"/>
              </a:rPr>
            </a:br>
            <a:r>
              <a:rPr lang="ru-RU" sz="1800" b="0" dirty="0" smtClean="0">
                <a:latin typeface="+mj-lt"/>
                <a:cs typeface="Arial" pitchFamily="34" charset="0"/>
              </a:rPr>
              <a:t>наладка и ремонт компьютеров.  Возможность </a:t>
            </a:r>
            <a:br>
              <a:rPr lang="ru-RU" sz="1800" b="0" dirty="0" smtClean="0">
                <a:latin typeface="+mj-lt"/>
                <a:cs typeface="Arial" pitchFamily="34" charset="0"/>
              </a:rPr>
            </a:br>
            <a:r>
              <a:rPr lang="ru-RU" sz="1800" b="0" dirty="0" smtClean="0">
                <a:latin typeface="+mj-lt"/>
                <a:cs typeface="Arial" pitchFamily="34" charset="0"/>
              </a:rPr>
              <a:t>для новых курсов: </a:t>
            </a:r>
            <a:r>
              <a:rPr lang="en-US" sz="1800" b="0" dirty="0" smtClean="0">
                <a:latin typeface="+mj-lt"/>
                <a:cs typeface="Arial" pitchFamily="34" charset="0"/>
              </a:rPr>
              <a:t>Corel draw</a:t>
            </a:r>
            <a:r>
              <a:rPr lang="ru-RU" sz="1800" b="0" dirty="0" smtClean="0">
                <a:latin typeface="+mj-lt"/>
                <a:cs typeface="Arial" pitchFamily="34" charset="0"/>
              </a:rPr>
              <a:t>, </a:t>
            </a:r>
            <a:r>
              <a:rPr lang="en-US" sz="1800" b="0" dirty="0" err="1" smtClean="0">
                <a:latin typeface="+mj-lt"/>
                <a:cs typeface="Arial" pitchFamily="34" charset="0"/>
              </a:rPr>
              <a:t>autocad</a:t>
            </a:r>
            <a:r>
              <a:rPr lang="ru-RU" sz="1800" b="0" dirty="0" smtClean="0">
                <a:latin typeface="+mj-lt"/>
                <a:cs typeface="Arial" pitchFamily="34" charset="0"/>
              </a:rPr>
              <a:t> и др.</a:t>
            </a:r>
          </a:p>
          <a:p>
            <a:r>
              <a:rPr lang="ru-RU" sz="1800" b="0" dirty="0" smtClean="0">
                <a:latin typeface="+mj-lt"/>
                <a:cs typeface="Arial" pitchFamily="34" charset="0"/>
              </a:rPr>
              <a:t>Управление </a:t>
            </a:r>
            <a:r>
              <a:rPr lang="ru-RU" sz="1800" b="0" dirty="0">
                <a:latin typeface="+mj-lt"/>
                <a:cs typeface="Arial" pitchFamily="34" charset="0"/>
              </a:rPr>
              <a:t>занятости и социальных программ </a:t>
            </a:r>
            <a:r>
              <a:rPr lang="ru-RU" sz="1800" b="0" dirty="0" smtClean="0">
                <a:latin typeface="+mj-lt"/>
                <a:cs typeface="Arial" pitchFamily="34" charset="0"/>
              </a:rPr>
              <a:t/>
            </a:r>
            <a:br>
              <a:rPr lang="ru-RU" sz="1800" b="0" dirty="0" smtClean="0">
                <a:latin typeface="+mj-lt"/>
                <a:cs typeface="Arial" pitchFamily="34" charset="0"/>
              </a:rPr>
            </a:br>
            <a:r>
              <a:rPr lang="ru-RU" sz="1800" b="0" dirty="0" smtClean="0">
                <a:latin typeface="+mj-lt"/>
                <a:cs typeface="Arial" pitchFamily="34" charset="0"/>
              </a:rPr>
              <a:t>города </a:t>
            </a:r>
            <a:r>
              <a:rPr lang="ru-RU" sz="1800" b="0" dirty="0">
                <a:latin typeface="+mj-lt"/>
                <a:cs typeface="Arial" pitchFamily="34" charset="0"/>
              </a:rPr>
              <a:t>Алматы за счёт местных бюджетных </a:t>
            </a:r>
            <a:r>
              <a:rPr lang="ru-RU" sz="1800" b="0" dirty="0" smtClean="0">
                <a:latin typeface="+mj-lt"/>
                <a:cs typeface="Arial" pitchFamily="34" charset="0"/>
              </a:rPr>
              <a:t/>
            </a:r>
            <a:br>
              <a:rPr lang="ru-RU" sz="1800" b="0" dirty="0" smtClean="0">
                <a:latin typeface="+mj-lt"/>
                <a:cs typeface="Arial" pitchFamily="34" charset="0"/>
              </a:rPr>
            </a:br>
            <a:r>
              <a:rPr lang="ru-RU" sz="1800" b="0" dirty="0" smtClean="0">
                <a:latin typeface="+mj-lt"/>
                <a:cs typeface="Arial" pitchFamily="34" charset="0"/>
              </a:rPr>
              <a:t>средств оплачивали обучение на курсах.</a:t>
            </a:r>
            <a:endParaRPr lang="ru-RU" sz="1800" b="0" dirty="0">
              <a:latin typeface="+mj-lt"/>
              <a:cs typeface="Arial" pitchFamily="34" charset="0"/>
            </a:endParaRPr>
          </a:p>
        </p:txBody>
      </p:sp>
      <p:pic>
        <p:nvPicPr>
          <p:cNvPr id="6" name="Рисунок 5" descr="D:\ВСЕ ФОТО\фото.курсы комп.грамот.2012\IMG_07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20" y="3657600"/>
            <a:ext cx="3230880" cy="2337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52400" y="76200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Намыс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- общественное 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объединение </a:t>
            </a:r>
            <a:endParaRPr lang="ru-RU" sz="27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инвалидов, 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имеющих высшее 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</a:t>
            </a:r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 flipV="1">
            <a:off x="0" y="1143000"/>
            <a:ext cx="9144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46478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895600" y="6402779"/>
            <a:ext cx="1905000" cy="457200"/>
          </a:xfrm>
        </p:spPr>
        <p:txBody>
          <a:bodyPr/>
          <a:lstStyle/>
          <a:p>
            <a:fld id="{2A5C5157-B232-4267-867D-206140EF072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066800" y="58674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30000"/>
              </a:lnSpc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7" name="Picture 9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8825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1219200"/>
            <a:ext cx="7924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5288" marR="0" lvl="0" indent="-3952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СПАСИБО ЗА ВНИМАНИЕ!</a:t>
            </a:r>
          </a:p>
          <a:p>
            <a:pPr marL="395288" marR="0" lvl="0" indent="-3952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/>
              <a:defRPr/>
            </a:pPr>
            <a:endParaRPr kumimoji="0" lang="ru-RU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048000"/>
            <a:ext cx="3657601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75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066800" y="58674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30000"/>
              </a:lnSpc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«Ассоциация развития гражданского общества «АРГО»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7" name="Picture 9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8825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1219200"/>
            <a:ext cx="7924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5288" marR="0" lvl="0" indent="-3952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Наши контакты:</a:t>
            </a:r>
          </a:p>
          <a:p>
            <a:pPr marL="395288" marR="0" lvl="0" indent="-3952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Алматы 050057 Казахстан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ул.Джандосова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36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Тел: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+7-727-2502787/ 88 /89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Факс: внутр.115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agnessa@argonet.org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95288" marR="0" lvl="0" indent="-3952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/>
              <a:defRPr/>
            </a:pPr>
            <a:endParaRPr kumimoji="0" lang="ru-RU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95288" marR="0" lvl="0" indent="-3952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/>
              <a:defRPr/>
            </a:pPr>
            <a:endParaRPr kumimoji="0" lang="ru-RU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838200" y="381000"/>
            <a:ext cx="8001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SzPct val="80000"/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Определение организационного развития: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Организационное 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– регулярная деятельность по совершенствованию способов, которыми организация достигает стоящих перед ней целей. На практике это подразумевает проектирование и внедрение изменений по направлениям </a:t>
            </a:r>
            <a:r>
              <a:rPr lang="ru-RU" sz="3200" i="1" dirty="0"/>
              <a:t/>
            </a:r>
            <a:br>
              <a:rPr lang="ru-RU" sz="3200" i="1" dirty="0"/>
            </a:br>
            <a:endParaRPr lang="ru-RU" sz="3200" b="1" i="1" kern="0" dirty="0">
              <a:solidFill>
                <a:srgbClr val="4647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74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79808053"/>
              </p:ext>
            </p:extLst>
          </p:nvPr>
        </p:nvGraphicFramePr>
        <p:xfrm>
          <a:off x="952500" y="1066800"/>
          <a:ext cx="76581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0200" y="381000"/>
            <a:ext cx="609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Модель устойчивой НПО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990600" y="6858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Стратегическое управление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ru-RU" sz="3200" b="1" kern="0" dirty="0">
              <a:solidFill>
                <a:srgbClr val="4647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22400" y="1618343"/>
            <a:ext cx="7391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609600" indent="-609600" algn="l">
              <a:lnSpc>
                <a:spcPct val="8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Регистрация в органах юстиции </a:t>
            </a:r>
            <a:b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(организация легально зарегистрирована в соответствии с национальным законодательством)</a:t>
            </a:r>
            <a:endParaRPr lang="en-US" sz="28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l">
              <a:lnSpc>
                <a:spcPct val="8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Миссия и цели</a:t>
            </a:r>
            <a:endParaRPr lang="en-US" sz="28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l">
              <a:lnSpc>
                <a:spcPct val="8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Процесс планирования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/>
              <a:t>	</a:t>
            </a:r>
            <a:endParaRPr lang="ru-RU" sz="3200" b="1" dirty="0">
              <a:solidFill>
                <a:srgbClr val="46478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838200" y="3810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Руководство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2800" b="1" kern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05000" y="2286000"/>
            <a:ext cx="64008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органа </a:t>
            </a: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руководства</a:t>
            </a:r>
            <a:endParaRPr lang="en-US" sz="28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Отношение </a:t>
            </a:r>
            <a:r>
              <a:rPr lang="ru-RU" sz="2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между органом руководства и управлением НПО</a:t>
            </a:r>
            <a:br>
              <a:rPr lang="ru-RU" sz="2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val="34584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914400" y="7620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Финансовая устойчивость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ru-RU" sz="3200" b="1" kern="0" dirty="0">
              <a:solidFill>
                <a:srgbClr val="4647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28800" y="1981200"/>
            <a:ext cx="685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lnSpc>
                <a:spcPct val="8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Источники финансирования</a:t>
            </a:r>
            <a:endParaRPr lang="en-US" sz="28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Привлечение средств</a:t>
            </a:r>
            <a:endParaRPr lang="en-US" sz="28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Финансовое управление</a:t>
            </a:r>
            <a:endParaRPr lang="en-US" sz="28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Соблюдение законности</a:t>
            </a:r>
            <a:endParaRPr lang="en-US" sz="28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Документация и отчетность</a:t>
            </a:r>
            <a:b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0" dirty="0" smtClean="0"/>
              <a:t>	</a:t>
            </a:r>
            <a:endParaRPr lang="ru-RU" sz="3200" b="0" dirty="0">
              <a:solidFill>
                <a:srgbClr val="46478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914400" y="6858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Человеческие ресурсы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b="1" kern="0" dirty="0">
              <a:solidFill>
                <a:srgbClr val="4647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ol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1905506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Штат</a:t>
            </a:r>
            <a:endParaRPr lang="en-US" sz="28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Волонтеры</a:t>
            </a:r>
            <a:endParaRPr lang="en-US" sz="28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8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800" b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персонала</a:t>
            </a:r>
            <a:r>
              <a:rPr lang="ru-RU" sz="2800" b="0" dirty="0"/>
              <a:t/>
            </a:r>
            <a:br>
              <a:rPr lang="ru-RU" sz="2800" b="0" dirty="0"/>
            </a:b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val="28452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QisaT2d0Ss_RjqjS1JM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QisaT2d0Ss_RjqjS1JM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QisaT2d0Ss_RjqjS1JM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QisaT2d0Ss_RjqjS1JM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QisaT2d0Ss_RjqjS1JM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QisaT2d0Ss_RjqjS1JM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QisaT2d0Ss_RjqjS1JM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QisaT2d0Ss_RjqjS1JM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QisaT2d0Ss_RjqjS1JM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QisaT2d0Ss_RjqjS1JM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jAQ0mwl0Swq5UKmzHH4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QisaT2d0Ss_RjqjS1JM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QisaT2d0Ss_RjqjS1JM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QisaT2d0Ss_RjqjS1JM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QisaT2d0Ss_RjqjS1JM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QisaT2d0Ss_RjqjS1JM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pINr8cvkWFXi_DVNhsw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Ov3MqI4UithTjv06J11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byCJEbwUmT4YES55gf9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QisaT2d0Ss_RjqjS1JM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QisaT2d0Ss_RjqjS1JM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pINr8cvkWFXi_DVNhsw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TrWWCI90CX6e6.ArOEH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QisaT2d0Ss_RjqjS1JMA"/>
</p:tagLst>
</file>

<file path=ppt/theme/theme1.xml><?xml version="1.0" encoding="utf-8"?>
<a:theme xmlns:a="http://schemas.openxmlformats.org/drawingml/2006/main" name="Default Design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46478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46478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3786</TotalTime>
  <Words>1731</Words>
  <Application>Microsoft Office PowerPoint</Application>
  <PresentationFormat>Экран (4:3)</PresentationFormat>
  <Paragraphs>356</Paragraphs>
  <Slides>37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ＭＳ Ｐゴシック</vt:lpstr>
      <vt:lpstr>Arial</vt:lpstr>
      <vt:lpstr>Times New Roman</vt:lpstr>
      <vt:lpstr>Verdana</vt:lpstr>
      <vt:lpstr>Wingdings</vt:lpstr>
      <vt:lpstr>Default Design</vt:lpstr>
      <vt:lpstr>think-cell Slide</vt:lpstr>
      <vt:lpstr>Презентация PowerPoint</vt:lpstr>
      <vt:lpstr> «Ассоциация Развития Гражданского Общества «АРГО» является национальной сетью НПО, осуществляющей общественно-полезную деятельность на территории Республики Казахстан, и объединяет центры поддержки гражданского общества в различных регионах страны.  В 1998 году активные некоммерческие организации, предоставляющие услуги НПО в Казахстане, объединили усилия и создали сеть, а в 2004 году АРГО официально зарегистрировалось как Ассоциация. Каждый член Ассоциации имеет свою собственную сеть НПО, таким образом, официальные члены АРГО получают доступ к более чем 80% НПО в Казахстане.  Наша миссия заключается в содействии развитию гражданского общества в Республике Казахстан через объединение усилий и мобилизацию ресурсов неправительственных, государственных, деловых и международных организаций. </vt:lpstr>
      <vt:lpstr>Компонент наращивания, повышения организационного потенциала НПО/ ОГО всегда занимал важное место в деятельности АРГО в течение всех десяти лет.  С 2012 года АРГО, при финансовой поддержке USAID, выполняет программу «Развитие через региональное сотрудничество», направленную на усиление потенциала ОГО (далее «Региональная программа»), улучшение коммуникаций, сетевого взаимодействия и сотрудничества, создания эффективного диалога между ГО и государством  в Центрально-Азиатском регионе. </vt:lpstr>
      <vt:lpstr> Определение организационного развития:    Организационное развитие – регулярная деятельность по совершенствованию способов, которыми организация достигает стоящих перед ней целей. На практике это подразумевает проектирование и внедрение изменений по направлениям  </vt:lpstr>
      <vt:lpstr>Презентация PowerPoint</vt:lpstr>
      <vt:lpstr>Стратегическое управление </vt:lpstr>
      <vt:lpstr> Руководство   </vt:lpstr>
      <vt:lpstr>Финансовая устойчивость </vt:lpstr>
      <vt:lpstr>Человеческие ресурсы    </vt:lpstr>
      <vt:lpstr>Внешние связи    </vt:lpstr>
      <vt:lpstr> Материальные ресурсы   </vt:lpstr>
      <vt:lpstr>Организационное развитие в региональной программе Процесс работы в 2013-2015 годах       </vt:lpstr>
      <vt:lpstr>Организационное развитие  Процесс работы vs. Устойчивость         </vt:lpstr>
      <vt:lpstr>Презентация PowerPoint</vt:lpstr>
      <vt:lpstr>Организационное развитие  Каскад передачи знаний   </vt:lpstr>
      <vt:lpstr>Успехи в процессе оценки ОР в ОГО     </vt:lpstr>
      <vt:lpstr>Вызовы в процессе оценки ОР в ОГО     </vt:lpstr>
      <vt:lpstr>Воздействие: финансовая и организационная устойчивость     </vt:lpstr>
      <vt:lpstr>Повышение потенциала:  практические примеры     </vt:lpstr>
      <vt:lpstr>Повышение потенциала:  практические примеры     </vt:lpstr>
      <vt:lpstr>Повышение потенциала:  практические примеры     </vt:lpstr>
      <vt:lpstr>Повышение потенциала:  практические примеры     </vt:lpstr>
      <vt:lpstr>Повышение потенциала:  практические примеры     </vt:lpstr>
      <vt:lpstr>Повышение потенциала:  практические примеры     </vt:lpstr>
      <vt:lpstr>Повышение потенциала:  практические примеры     </vt:lpstr>
      <vt:lpstr>Повышение потенциала:  практические примеры     </vt:lpstr>
      <vt:lpstr>Повышение потенциала:  практические примеры     </vt:lpstr>
      <vt:lpstr>Повышение потенциала:  практические примеры     </vt:lpstr>
      <vt:lpstr>Повышение потенциала:  практические примеры     </vt:lpstr>
      <vt:lpstr>Финансовая устойчивость через Социальное предприятие</vt:lpstr>
      <vt:lpstr>Выгоды создания  социального предприятия</vt:lpstr>
      <vt:lpstr>Что сделано в АРГО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olegb</dc:creator>
  <cp:lastModifiedBy>Daniyar Nurmaganbetov</cp:lastModifiedBy>
  <cp:revision>412</cp:revision>
  <dcterms:created xsi:type="dcterms:W3CDTF">2005-03-04T09:58:51Z</dcterms:created>
  <dcterms:modified xsi:type="dcterms:W3CDTF">2016-01-26T02:23:56Z</dcterms:modified>
</cp:coreProperties>
</file>