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303" r:id="rId3"/>
    <p:sldId id="307" r:id="rId4"/>
    <p:sldId id="258" r:id="rId5"/>
    <p:sldId id="306" r:id="rId6"/>
    <p:sldId id="301" r:id="rId7"/>
    <p:sldId id="302" r:id="rId8"/>
    <p:sldId id="308" r:id="rId9"/>
    <p:sldId id="282" r:id="rId10"/>
    <p:sldId id="286" r:id="rId11"/>
    <p:sldId id="280" r:id="rId12"/>
    <p:sldId id="276" r:id="rId13"/>
    <p:sldId id="296" r:id="rId14"/>
    <p:sldId id="297" r:id="rId15"/>
    <p:sldId id="299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E4D80"/>
    <a:srgbClr val="003D6E"/>
    <a:srgbClr val="122F4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&#1055;&#1082;\Desktop\&#1057;&#1090;&#1088;&#1072;&#1090;&#1077;&#1075;&#1080;&#1103;%20&#1052;&#1040;&#1041;\exShared\&#1057;&#1088;&#1072;&#1074;&#1085;&#1077;&#1085;&#1080;&#1077;%20&#1089;%20&#1080;&#1076;&#1077;&#1072;&#1083;&#1100;&#1085;&#1086;&#1081;%20&#1084;&#1086;&#1076;&#1077;&#1083;&#1100;&#1102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076162107690829"/>
          <c:y val="1.3003571790153249E-2"/>
          <c:w val="0.56204294432429214"/>
          <c:h val="0.94800134593509733"/>
        </c:manualLayout>
      </c:layout>
      <c:radarChart>
        <c:radarStyle val="filled"/>
        <c:ser>
          <c:idx val="0"/>
          <c:order val="0"/>
          <c:tx>
            <c:strRef>
              <c:f>'Лист1 (2)'!$B$1</c:f>
              <c:strCache>
                <c:ptCount val="1"/>
                <c:pt idx="0">
                  <c:v>Идеальная модель по Times Higher Education</c:v>
                </c:pt>
              </c:strCache>
            </c:strRef>
          </c:tx>
          <c:spPr>
            <a:solidFill>
              <a:srgbClr val="00CC00"/>
            </a:solidFill>
          </c:spPr>
          <c:dLbls>
            <c:dLbl>
              <c:idx val="0"/>
              <c:layout>
                <c:manualLayout>
                  <c:x val="3.5509068317827699E-2"/>
                  <c:y val="7.298962111331487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377463316104752E-2"/>
                  <c:y val="6.843071263094584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0637592012478824E-2"/>
                  <c:y val="-3.517241815702180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2038888288771177E-2"/>
                  <c:y val="-2.219397098497451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3904226585415022E-2"/>
                  <c:y val="-4.990828583849985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5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'Лист1 (2)'!$A$2:$A$6</c:f>
              <c:strCache>
                <c:ptCount val="5"/>
                <c:pt idx="0">
                  <c:v>Преподавание</c:v>
                </c:pt>
                <c:pt idx="1">
                  <c:v>Исследования</c:v>
                </c:pt>
                <c:pt idx="2">
                  <c:v>Цитируемость</c:v>
                </c:pt>
                <c:pt idx="3">
                  <c:v>Вклад в развитие экономики</c:v>
                </c:pt>
                <c:pt idx="4">
                  <c:v>Международная направленность</c:v>
                </c:pt>
              </c:strCache>
            </c:strRef>
          </c:cat>
          <c:val>
            <c:numRef>
              <c:f>'Лист1 (2)'!$B$2:$B$6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'Лист1 (2)'!$C$1</c:f>
              <c:strCache>
                <c:ptCount val="1"/>
                <c:pt idx="0">
                  <c:v>МАБ</c:v>
                </c:pt>
              </c:strCache>
            </c:strRef>
          </c:tx>
          <c:spPr>
            <a:solidFill>
              <a:srgbClr val="0033CC"/>
            </a:solidFill>
          </c:spPr>
          <c:dLbls>
            <c:dLbl>
              <c:idx val="0"/>
              <c:layout>
                <c:manualLayout>
                  <c:x val="-9.3897884340536631E-4"/>
                  <c:y val="5.091736494494204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>
                        <a:solidFill>
                          <a:schemeClr val="accent5"/>
                        </a:solidFill>
                      </a:rPr>
                      <a:t>8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147967839036789E-2"/>
                  <c:y val="1.284109925973575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509648476553725E-2"/>
                  <c:y val="-3.210274814933926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475269578150358E-2"/>
                  <c:y val="-3.424291641796190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5383992302145416E-2"/>
                  <c:y val="1.712145820898094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accent5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'Лист1 (2)'!$A$2:$A$6</c:f>
              <c:strCache>
                <c:ptCount val="5"/>
                <c:pt idx="0">
                  <c:v>Преподавание</c:v>
                </c:pt>
                <c:pt idx="1">
                  <c:v>Исследования</c:v>
                </c:pt>
                <c:pt idx="2">
                  <c:v>Цитируемость</c:v>
                </c:pt>
                <c:pt idx="3">
                  <c:v>Вклад в развитие экономики</c:v>
                </c:pt>
                <c:pt idx="4">
                  <c:v>Международная направленность</c:v>
                </c:pt>
              </c:strCache>
            </c:strRef>
          </c:cat>
          <c:val>
            <c:numRef>
              <c:f>'Лист1 (2)'!$C$2:$C$6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Val val="1"/>
        </c:dLbls>
        <c:axId val="60195968"/>
        <c:axId val="60197504"/>
      </c:radarChart>
      <c:catAx>
        <c:axId val="60195968"/>
        <c:scaling>
          <c:orientation val="minMax"/>
        </c:scaling>
        <c:delete val="1"/>
        <c:axPos val="b"/>
        <c:majorGridlines/>
        <c:numFmt formatCode="General" sourceLinked="0"/>
        <c:majorTickMark val="none"/>
        <c:tickLblPos val="none"/>
        <c:crossAx val="60197504"/>
        <c:crosses val="autoZero"/>
        <c:auto val="1"/>
        <c:lblAlgn val="ctr"/>
        <c:lblOffset val="100"/>
      </c:catAx>
      <c:valAx>
        <c:axId val="60197504"/>
        <c:scaling>
          <c:orientation val="minMax"/>
        </c:scaling>
        <c:axPos val="l"/>
        <c:majorGridlines/>
        <c:minorGridlines/>
        <c:numFmt formatCode="General" sourceLinked="1"/>
        <c:majorTickMark val="none"/>
        <c:tickLblPos val="none"/>
        <c:crossAx val="601959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E0FBA-3B90-4CC7-BBE5-ABA59E5BBF52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5FADBF61-B475-4AAE-B2FC-2D754B73A4C6}">
      <dgm:prSet phldrT="[Текст]"/>
      <dgm:spPr/>
      <dgm:t>
        <a:bodyPr/>
        <a:lstStyle/>
        <a:p>
          <a:r>
            <a:rPr lang="ru-RU" smtClean="0"/>
            <a:t>Блок 2</a:t>
          </a:r>
          <a:endParaRPr lang="ru-RU" dirty="0"/>
        </a:p>
      </dgm:t>
    </dgm:pt>
    <dgm:pt modelId="{1661F625-02A1-4FDE-A807-E53CDC7DC132}" type="parTrans" cxnId="{FE3E1529-3EF9-496F-983E-4CD3A639E62C}">
      <dgm:prSet/>
      <dgm:spPr/>
      <dgm:t>
        <a:bodyPr/>
        <a:lstStyle/>
        <a:p>
          <a:endParaRPr lang="ru-RU"/>
        </a:p>
      </dgm:t>
    </dgm:pt>
    <dgm:pt modelId="{E58721CC-2F34-486C-AA3A-C8AEF906B848}" type="sibTrans" cxnId="{FE3E1529-3EF9-496F-983E-4CD3A639E62C}">
      <dgm:prSet/>
      <dgm:spPr/>
      <dgm:t>
        <a:bodyPr/>
        <a:lstStyle/>
        <a:p>
          <a:endParaRPr lang="ru-RU"/>
        </a:p>
      </dgm:t>
    </dgm:pt>
    <dgm:pt modelId="{03284FFD-51F8-4EF3-8FA3-1D662688783F}">
      <dgm:prSet phldrT="[Текст]"/>
      <dgm:spPr/>
      <dgm:t>
        <a:bodyPr/>
        <a:lstStyle/>
        <a:p>
          <a:r>
            <a:rPr lang="ru-RU" dirty="0" smtClean="0"/>
            <a:t>Блок 3</a:t>
          </a:r>
          <a:endParaRPr lang="ru-RU" dirty="0"/>
        </a:p>
      </dgm:t>
    </dgm:pt>
    <dgm:pt modelId="{3C211936-E410-47A5-9B3D-64BDD298AE9F}" type="parTrans" cxnId="{33ACE48D-490D-4F7B-B287-AD8C98323811}">
      <dgm:prSet/>
      <dgm:spPr/>
      <dgm:t>
        <a:bodyPr/>
        <a:lstStyle/>
        <a:p>
          <a:endParaRPr lang="ru-RU"/>
        </a:p>
      </dgm:t>
    </dgm:pt>
    <dgm:pt modelId="{A69E4B23-42FD-4DA8-A4F5-9635ECCC56C6}" type="sibTrans" cxnId="{33ACE48D-490D-4F7B-B287-AD8C98323811}">
      <dgm:prSet/>
      <dgm:spPr/>
      <dgm:t>
        <a:bodyPr/>
        <a:lstStyle/>
        <a:p>
          <a:endParaRPr lang="ru-RU"/>
        </a:p>
      </dgm:t>
    </dgm:pt>
    <dgm:pt modelId="{C3FB4344-CAB0-40D4-98B5-21D3212993AB}">
      <dgm:prSet phldrT="[Текст]"/>
      <dgm:spPr>
        <a:solidFill>
          <a:srgbClr val="003D6E"/>
        </a:solidFill>
        <a:effectLst>
          <a:outerShdw blurRad="40000" dist="20000" dir="5400000" rotWithShape="0">
            <a:srgbClr val="FF0000">
              <a:alpha val="38000"/>
            </a:srgbClr>
          </a:outerShdw>
        </a:effectLst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Блок 1</a:t>
          </a:r>
          <a:endParaRPr lang="ru-RU" dirty="0">
            <a:solidFill>
              <a:schemeClr val="bg1"/>
            </a:solidFill>
          </a:endParaRPr>
        </a:p>
      </dgm:t>
    </dgm:pt>
    <dgm:pt modelId="{2A6E92E8-0BC4-49BD-93DF-19F6813FE30D}" type="sibTrans" cxnId="{14F83C35-FC08-4EC4-9C2E-B551BDD03989}">
      <dgm:prSet/>
      <dgm:spPr/>
      <dgm:t>
        <a:bodyPr/>
        <a:lstStyle/>
        <a:p>
          <a:endParaRPr lang="ru-RU"/>
        </a:p>
      </dgm:t>
    </dgm:pt>
    <dgm:pt modelId="{519B23F9-98FB-428F-9B53-6D9137F6572F}" type="parTrans" cxnId="{14F83C35-FC08-4EC4-9C2E-B551BDD03989}">
      <dgm:prSet/>
      <dgm:spPr/>
      <dgm:t>
        <a:bodyPr/>
        <a:lstStyle/>
        <a:p>
          <a:endParaRPr lang="ru-RU"/>
        </a:p>
      </dgm:t>
    </dgm:pt>
    <dgm:pt modelId="{157E7B21-6CD1-4B40-9322-E5FE0698519F}" type="pres">
      <dgm:prSet presAssocID="{7EAE0FBA-3B90-4CC7-BBE5-ABA59E5BBF52}" presName="Name0" presStyleCnt="0">
        <dgm:presLayoutVars>
          <dgm:dir/>
          <dgm:animLvl val="lvl"/>
          <dgm:resizeHandles val="exact"/>
        </dgm:presLayoutVars>
      </dgm:prSet>
      <dgm:spPr/>
    </dgm:pt>
    <dgm:pt modelId="{12B33103-469C-4A99-95A6-E688D715BB52}" type="pres">
      <dgm:prSet presAssocID="{C3FB4344-CAB0-40D4-98B5-21D3212993A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964AB-AF54-4333-A5B7-9531D6FF4197}" type="pres">
      <dgm:prSet presAssocID="{2A6E92E8-0BC4-49BD-93DF-19F6813FE30D}" presName="parTxOnlySpace" presStyleCnt="0"/>
      <dgm:spPr/>
    </dgm:pt>
    <dgm:pt modelId="{1157979B-5AF0-46E1-A4FF-1690385F7DF0}" type="pres">
      <dgm:prSet presAssocID="{5FADBF61-B475-4AAE-B2FC-2D754B73A4C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71EDC-D00F-4092-BAB8-960720D798E5}" type="pres">
      <dgm:prSet presAssocID="{E58721CC-2F34-486C-AA3A-C8AEF906B848}" presName="parTxOnlySpace" presStyleCnt="0"/>
      <dgm:spPr/>
    </dgm:pt>
    <dgm:pt modelId="{6BE6C35C-785E-41C0-81C8-5060A7F63E0D}" type="pres">
      <dgm:prSet presAssocID="{03284FFD-51F8-4EF3-8FA3-1D662688783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ACE48D-490D-4F7B-B287-AD8C98323811}" srcId="{7EAE0FBA-3B90-4CC7-BBE5-ABA59E5BBF52}" destId="{03284FFD-51F8-4EF3-8FA3-1D662688783F}" srcOrd="2" destOrd="0" parTransId="{3C211936-E410-47A5-9B3D-64BDD298AE9F}" sibTransId="{A69E4B23-42FD-4DA8-A4F5-9635ECCC56C6}"/>
    <dgm:cxn modelId="{64C52B46-59A2-4156-B7A2-AF4CD9ABD9D1}" type="presOf" srcId="{03284FFD-51F8-4EF3-8FA3-1D662688783F}" destId="{6BE6C35C-785E-41C0-81C8-5060A7F63E0D}" srcOrd="0" destOrd="0" presId="urn:microsoft.com/office/officeart/2005/8/layout/chevron1"/>
    <dgm:cxn modelId="{B4512398-314B-4485-A2BB-89A2AB8B9258}" type="presOf" srcId="{5FADBF61-B475-4AAE-B2FC-2D754B73A4C6}" destId="{1157979B-5AF0-46E1-A4FF-1690385F7DF0}" srcOrd="0" destOrd="0" presId="urn:microsoft.com/office/officeart/2005/8/layout/chevron1"/>
    <dgm:cxn modelId="{9C3F5FC0-ABC6-4E51-8AE2-90CB3CBA5DD8}" type="presOf" srcId="{C3FB4344-CAB0-40D4-98B5-21D3212993AB}" destId="{12B33103-469C-4A99-95A6-E688D715BB52}" srcOrd="0" destOrd="0" presId="urn:microsoft.com/office/officeart/2005/8/layout/chevron1"/>
    <dgm:cxn modelId="{14F83C35-FC08-4EC4-9C2E-B551BDD03989}" srcId="{7EAE0FBA-3B90-4CC7-BBE5-ABA59E5BBF52}" destId="{C3FB4344-CAB0-40D4-98B5-21D3212993AB}" srcOrd="0" destOrd="0" parTransId="{519B23F9-98FB-428F-9B53-6D9137F6572F}" sibTransId="{2A6E92E8-0BC4-49BD-93DF-19F6813FE30D}"/>
    <dgm:cxn modelId="{4D36C98D-99EF-47F9-BEBF-2EEA5B51DFB7}" type="presOf" srcId="{7EAE0FBA-3B90-4CC7-BBE5-ABA59E5BBF52}" destId="{157E7B21-6CD1-4B40-9322-E5FE0698519F}" srcOrd="0" destOrd="0" presId="urn:microsoft.com/office/officeart/2005/8/layout/chevron1"/>
    <dgm:cxn modelId="{FE3E1529-3EF9-496F-983E-4CD3A639E62C}" srcId="{7EAE0FBA-3B90-4CC7-BBE5-ABA59E5BBF52}" destId="{5FADBF61-B475-4AAE-B2FC-2D754B73A4C6}" srcOrd="1" destOrd="0" parTransId="{1661F625-02A1-4FDE-A807-E53CDC7DC132}" sibTransId="{E58721CC-2F34-486C-AA3A-C8AEF906B848}"/>
    <dgm:cxn modelId="{72AA1376-5B70-469A-980C-13966B2E0643}" type="presParOf" srcId="{157E7B21-6CD1-4B40-9322-E5FE0698519F}" destId="{12B33103-469C-4A99-95A6-E688D715BB52}" srcOrd="0" destOrd="0" presId="urn:microsoft.com/office/officeart/2005/8/layout/chevron1"/>
    <dgm:cxn modelId="{DA055D66-5E77-4166-AF55-8030B81A2796}" type="presParOf" srcId="{157E7B21-6CD1-4B40-9322-E5FE0698519F}" destId="{EF3964AB-AF54-4333-A5B7-9531D6FF4197}" srcOrd="1" destOrd="0" presId="urn:microsoft.com/office/officeart/2005/8/layout/chevron1"/>
    <dgm:cxn modelId="{A6FF199C-E44A-4DAD-995B-E442B6E4CD28}" type="presParOf" srcId="{157E7B21-6CD1-4B40-9322-E5FE0698519F}" destId="{1157979B-5AF0-46E1-A4FF-1690385F7DF0}" srcOrd="2" destOrd="0" presId="urn:microsoft.com/office/officeart/2005/8/layout/chevron1"/>
    <dgm:cxn modelId="{E1E599D7-5D9A-4D4A-85F6-2B98FD52D709}" type="presParOf" srcId="{157E7B21-6CD1-4B40-9322-E5FE0698519F}" destId="{F1471EDC-D00F-4092-BAB8-960720D798E5}" srcOrd="3" destOrd="0" presId="urn:microsoft.com/office/officeart/2005/8/layout/chevron1"/>
    <dgm:cxn modelId="{302087E1-54E6-4791-B1FC-3297CF570064}" type="presParOf" srcId="{157E7B21-6CD1-4B40-9322-E5FE0698519F}" destId="{6BE6C35C-785E-41C0-81C8-5060A7F63E0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AE0FBA-3B90-4CC7-BBE5-ABA59E5BBF52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C3FB4344-CAB0-40D4-98B5-21D3212993AB}">
      <dgm:prSet phldrT="[Текст]"/>
      <dgm:spPr/>
      <dgm:t>
        <a:bodyPr/>
        <a:lstStyle/>
        <a:p>
          <a:r>
            <a:rPr lang="ru-RU" dirty="0" smtClean="0"/>
            <a:t>Блок 1</a:t>
          </a:r>
          <a:endParaRPr lang="ru-RU" dirty="0"/>
        </a:p>
      </dgm:t>
    </dgm:pt>
    <dgm:pt modelId="{519B23F9-98FB-428F-9B53-6D9137F6572F}" type="parTrans" cxnId="{14F83C35-FC08-4EC4-9C2E-B551BDD03989}">
      <dgm:prSet/>
      <dgm:spPr/>
      <dgm:t>
        <a:bodyPr/>
        <a:lstStyle/>
        <a:p>
          <a:endParaRPr lang="ru-RU"/>
        </a:p>
      </dgm:t>
    </dgm:pt>
    <dgm:pt modelId="{2A6E92E8-0BC4-49BD-93DF-19F6813FE30D}" type="sibTrans" cxnId="{14F83C35-FC08-4EC4-9C2E-B551BDD03989}">
      <dgm:prSet/>
      <dgm:spPr/>
      <dgm:t>
        <a:bodyPr/>
        <a:lstStyle/>
        <a:p>
          <a:endParaRPr lang="ru-RU"/>
        </a:p>
      </dgm:t>
    </dgm:pt>
    <dgm:pt modelId="{5FADBF61-B475-4AAE-B2FC-2D754B73A4C6}">
      <dgm:prSet phldrT="[Текст]"/>
      <dgm:spPr>
        <a:solidFill>
          <a:srgbClr val="1E4D80"/>
        </a:solidFill>
        <a:effectLst>
          <a:outerShdw blurRad="889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Блок 2</a:t>
          </a:r>
          <a:endParaRPr lang="ru-RU" dirty="0">
            <a:solidFill>
              <a:schemeClr val="bg1"/>
            </a:solidFill>
          </a:endParaRPr>
        </a:p>
      </dgm:t>
    </dgm:pt>
    <dgm:pt modelId="{1661F625-02A1-4FDE-A807-E53CDC7DC132}" type="parTrans" cxnId="{FE3E1529-3EF9-496F-983E-4CD3A639E62C}">
      <dgm:prSet/>
      <dgm:spPr/>
      <dgm:t>
        <a:bodyPr/>
        <a:lstStyle/>
        <a:p>
          <a:endParaRPr lang="ru-RU"/>
        </a:p>
      </dgm:t>
    </dgm:pt>
    <dgm:pt modelId="{E58721CC-2F34-486C-AA3A-C8AEF906B848}" type="sibTrans" cxnId="{FE3E1529-3EF9-496F-983E-4CD3A639E62C}">
      <dgm:prSet/>
      <dgm:spPr/>
      <dgm:t>
        <a:bodyPr/>
        <a:lstStyle/>
        <a:p>
          <a:endParaRPr lang="ru-RU"/>
        </a:p>
      </dgm:t>
    </dgm:pt>
    <dgm:pt modelId="{105E868D-F74C-4671-BDBB-2B279DA52709}">
      <dgm:prSet phldrT="[Текст]"/>
      <dgm:spPr/>
      <dgm:t>
        <a:bodyPr/>
        <a:lstStyle/>
        <a:p>
          <a:r>
            <a:rPr lang="ru-RU" dirty="0" smtClean="0"/>
            <a:t>Блок 3</a:t>
          </a:r>
          <a:endParaRPr lang="ru-RU" dirty="0"/>
        </a:p>
      </dgm:t>
    </dgm:pt>
    <dgm:pt modelId="{C0A83760-2590-44BC-A5DC-4FCE35888161}" type="parTrans" cxnId="{93804EC5-44C5-4E28-B392-EDA98E17A45B}">
      <dgm:prSet/>
      <dgm:spPr/>
      <dgm:t>
        <a:bodyPr/>
        <a:lstStyle/>
        <a:p>
          <a:endParaRPr lang="ru-RU"/>
        </a:p>
      </dgm:t>
    </dgm:pt>
    <dgm:pt modelId="{C0244240-E3B2-4A18-87B4-2C1C3F3D8BE4}" type="sibTrans" cxnId="{93804EC5-44C5-4E28-B392-EDA98E17A45B}">
      <dgm:prSet/>
      <dgm:spPr/>
      <dgm:t>
        <a:bodyPr/>
        <a:lstStyle/>
        <a:p>
          <a:endParaRPr lang="ru-RU"/>
        </a:p>
      </dgm:t>
    </dgm:pt>
    <dgm:pt modelId="{157E7B21-6CD1-4B40-9322-E5FE0698519F}" type="pres">
      <dgm:prSet presAssocID="{7EAE0FBA-3B90-4CC7-BBE5-ABA59E5BBF52}" presName="Name0" presStyleCnt="0">
        <dgm:presLayoutVars>
          <dgm:dir/>
          <dgm:animLvl val="lvl"/>
          <dgm:resizeHandles val="exact"/>
        </dgm:presLayoutVars>
      </dgm:prSet>
      <dgm:spPr/>
    </dgm:pt>
    <dgm:pt modelId="{12B33103-469C-4A99-95A6-E688D715BB52}" type="pres">
      <dgm:prSet presAssocID="{C3FB4344-CAB0-40D4-98B5-21D3212993A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964AB-AF54-4333-A5B7-9531D6FF4197}" type="pres">
      <dgm:prSet presAssocID="{2A6E92E8-0BC4-49BD-93DF-19F6813FE30D}" presName="parTxOnlySpace" presStyleCnt="0"/>
      <dgm:spPr/>
    </dgm:pt>
    <dgm:pt modelId="{1157979B-5AF0-46E1-A4FF-1690385F7DF0}" type="pres">
      <dgm:prSet presAssocID="{5FADBF61-B475-4AAE-B2FC-2D754B73A4C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71EDC-D00F-4092-BAB8-960720D798E5}" type="pres">
      <dgm:prSet presAssocID="{E58721CC-2F34-486C-AA3A-C8AEF906B848}" presName="parTxOnlySpace" presStyleCnt="0"/>
      <dgm:spPr/>
    </dgm:pt>
    <dgm:pt modelId="{8FA8515A-F071-4427-B15C-168F4EB4F424}" type="pres">
      <dgm:prSet presAssocID="{105E868D-F74C-4671-BDBB-2B279DA5270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D3FB21-2CC0-4EB6-9629-00EB91A0A9C2}" type="presOf" srcId="{7EAE0FBA-3B90-4CC7-BBE5-ABA59E5BBF52}" destId="{157E7B21-6CD1-4B40-9322-E5FE0698519F}" srcOrd="0" destOrd="0" presId="urn:microsoft.com/office/officeart/2005/8/layout/chevron1"/>
    <dgm:cxn modelId="{1FC3980F-8654-41C0-80F6-4E4EC9F5C955}" type="presOf" srcId="{C3FB4344-CAB0-40D4-98B5-21D3212993AB}" destId="{12B33103-469C-4A99-95A6-E688D715BB52}" srcOrd="0" destOrd="0" presId="urn:microsoft.com/office/officeart/2005/8/layout/chevron1"/>
    <dgm:cxn modelId="{FDF03C53-DE0B-4E67-A1DC-0117FE147A88}" type="presOf" srcId="{5FADBF61-B475-4AAE-B2FC-2D754B73A4C6}" destId="{1157979B-5AF0-46E1-A4FF-1690385F7DF0}" srcOrd="0" destOrd="0" presId="urn:microsoft.com/office/officeart/2005/8/layout/chevron1"/>
    <dgm:cxn modelId="{93804EC5-44C5-4E28-B392-EDA98E17A45B}" srcId="{7EAE0FBA-3B90-4CC7-BBE5-ABA59E5BBF52}" destId="{105E868D-F74C-4671-BDBB-2B279DA52709}" srcOrd="2" destOrd="0" parTransId="{C0A83760-2590-44BC-A5DC-4FCE35888161}" sibTransId="{C0244240-E3B2-4A18-87B4-2C1C3F3D8BE4}"/>
    <dgm:cxn modelId="{14F83C35-FC08-4EC4-9C2E-B551BDD03989}" srcId="{7EAE0FBA-3B90-4CC7-BBE5-ABA59E5BBF52}" destId="{C3FB4344-CAB0-40D4-98B5-21D3212993AB}" srcOrd="0" destOrd="0" parTransId="{519B23F9-98FB-428F-9B53-6D9137F6572F}" sibTransId="{2A6E92E8-0BC4-49BD-93DF-19F6813FE30D}"/>
    <dgm:cxn modelId="{9A083CA2-ED54-4768-8574-73D0305FB732}" type="presOf" srcId="{105E868D-F74C-4671-BDBB-2B279DA52709}" destId="{8FA8515A-F071-4427-B15C-168F4EB4F424}" srcOrd="0" destOrd="0" presId="urn:microsoft.com/office/officeart/2005/8/layout/chevron1"/>
    <dgm:cxn modelId="{FE3E1529-3EF9-496F-983E-4CD3A639E62C}" srcId="{7EAE0FBA-3B90-4CC7-BBE5-ABA59E5BBF52}" destId="{5FADBF61-B475-4AAE-B2FC-2D754B73A4C6}" srcOrd="1" destOrd="0" parTransId="{1661F625-02A1-4FDE-A807-E53CDC7DC132}" sibTransId="{E58721CC-2F34-486C-AA3A-C8AEF906B848}"/>
    <dgm:cxn modelId="{91A59906-5684-46BA-931A-5D70BC3D1857}" type="presParOf" srcId="{157E7B21-6CD1-4B40-9322-E5FE0698519F}" destId="{12B33103-469C-4A99-95A6-E688D715BB52}" srcOrd="0" destOrd="0" presId="urn:microsoft.com/office/officeart/2005/8/layout/chevron1"/>
    <dgm:cxn modelId="{76260D07-69EF-46E4-B09A-D246AD0E368E}" type="presParOf" srcId="{157E7B21-6CD1-4B40-9322-E5FE0698519F}" destId="{EF3964AB-AF54-4333-A5B7-9531D6FF4197}" srcOrd="1" destOrd="0" presId="urn:microsoft.com/office/officeart/2005/8/layout/chevron1"/>
    <dgm:cxn modelId="{615EC388-F532-4681-B0BD-8DC18EC13083}" type="presParOf" srcId="{157E7B21-6CD1-4B40-9322-E5FE0698519F}" destId="{1157979B-5AF0-46E1-A4FF-1690385F7DF0}" srcOrd="2" destOrd="0" presId="urn:microsoft.com/office/officeart/2005/8/layout/chevron1"/>
    <dgm:cxn modelId="{A883C6BE-BB05-458F-8BF0-93C6DF72B5F8}" type="presParOf" srcId="{157E7B21-6CD1-4B40-9322-E5FE0698519F}" destId="{F1471EDC-D00F-4092-BAB8-960720D798E5}" srcOrd="3" destOrd="0" presId="urn:microsoft.com/office/officeart/2005/8/layout/chevron1"/>
    <dgm:cxn modelId="{01813276-EE72-44C4-8D59-D84D1AF60A63}" type="presParOf" srcId="{157E7B21-6CD1-4B40-9322-E5FE0698519F}" destId="{8FA8515A-F071-4427-B15C-168F4EB4F42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AE0FBA-3B90-4CC7-BBE5-ABA59E5BBF52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C3FB4344-CAB0-40D4-98B5-21D3212993AB}">
      <dgm:prSet phldrT="[Текст]"/>
      <dgm:spPr/>
      <dgm:t>
        <a:bodyPr/>
        <a:lstStyle/>
        <a:p>
          <a:r>
            <a:rPr lang="ru-RU" dirty="0" smtClean="0"/>
            <a:t>Блок 1</a:t>
          </a:r>
          <a:endParaRPr lang="ru-RU" dirty="0"/>
        </a:p>
      </dgm:t>
    </dgm:pt>
    <dgm:pt modelId="{519B23F9-98FB-428F-9B53-6D9137F6572F}" type="parTrans" cxnId="{14F83C35-FC08-4EC4-9C2E-B551BDD03989}">
      <dgm:prSet/>
      <dgm:spPr/>
      <dgm:t>
        <a:bodyPr/>
        <a:lstStyle/>
        <a:p>
          <a:endParaRPr lang="ru-RU"/>
        </a:p>
      </dgm:t>
    </dgm:pt>
    <dgm:pt modelId="{2A6E92E8-0BC4-49BD-93DF-19F6813FE30D}" type="sibTrans" cxnId="{14F83C35-FC08-4EC4-9C2E-B551BDD03989}">
      <dgm:prSet/>
      <dgm:spPr/>
      <dgm:t>
        <a:bodyPr/>
        <a:lstStyle/>
        <a:p>
          <a:endParaRPr lang="ru-RU"/>
        </a:p>
      </dgm:t>
    </dgm:pt>
    <dgm:pt modelId="{5FADBF61-B475-4AAE-B2FC-2D754B73A4C6}">
      <dgm:prSet phldrT="[Текст]"/>
      <dgm:spPr/>
      <dgm:t>
        <a:bodyPr/>
        <a:lstStyle/>
        <a:p>
          <a:r>
            <a:rPr lang="ru-RU" dirty="0" smtClean="0"/>
            <a:t>Блок 2</a:t>
          </a:r>
          <a:endParaRPr lang="ru-RU" dirty="0"/>
        </a:p>
      </dgm:t>
    </dgm:pt>
    <dgm:pt modelId="{1661F625-02A1-4FDE-A807-E53CDC7DC132}" type="parTrans" cxnId="{FE3E1529-3EF9-496F-983E-4CD3A639E62C}">
      <dgm:prSet/>
      <dgm:spPr/>
      <dgm:t>
        <a:bodyPr/>
        <a:lstStyle/>
        <a:p>
          <a:endParaRPr lang="ru-RU"/>
        </a:p>
      </dgm:t>
    </dgm:pt>
    <dgm:pt modelId="{E58721CC-2F34-486C-AA3A-C8AEF906B848}" type="sibTrans" cxnId="{FE3E1529-3EF9-496F-983E-4CD3A639E62C}">
      <dgm:prSet/>
      <dgm:spPr/>
      <dgm:t>
        <a:bodyPr/>
        <a:lstStyle/>
        <a:p>
          <a:endParaRPr lang="ru-RU"/>
        </a:p>
      </dgm:t>
    </dgm:pt>
    <dgm:pt modelId="{105E868D-F74C-4671-BDBB-2B279DA52709}">
      <dgm:prSet phldrT="[Текст]"/>
      <dgm:spPr>
        <a:solidFill>
          <a:srgbClr val="122F4E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Блок 3</a:t>
          </a:r>
          <a:endParaRPr lang="ru-RU" dirty="0">
            <a:solidFill>
              <a:schemeClr val="bg1"/>
            </a:solidFill>
          </a:endParaRPr>
        </a:p>
      </dgm:t>
    </dgm:pt>
    <dgm:pt modelId="{C0A83760-2590-44BC-A5DC-4FCE35888161}" type="parTrans" cxnId="{93804EC5-44C5-4E28-B392-EDA98E17A45B}">
      <dgm:prSet/>
      <dgm:spPr/>
      <dgm:t>
        <a:bodyPr/>
        <a:lstStyle/>
        <a:p>
          <a:endParaRPr lang="ru-RU"/>
        </a:p>
      </dgm:t>
    </dgm:pt>
    <dgm:pt modelId="{C0244240-E3B2-4A18-87B4-2C1C3F3D8BE4}" type="sibTrans" cxnId="{93804EC5-44C5-4E28-B392-EDA98E17A45B}">
      <dgm:prSet/>
      <dgm:spPr/>
      <dgm:t>
        <a:bodyPr/>
        <a:lstStyle/>
        <a:p>
          <a:endParaRPr lang="ru-RU"/>
        </a:p>
      </dgm:t>
    </dgm:pt>
    <dgm:pt modelId="{157E7B21-6CD1-4B40-9322-E5FE0698519F}" type="pres">
      <dgm:prSet presAssocID="{7EAE0FBA-3B90-4CC7-BBE5-ABA59E5BBF52}" presName="Name0" presStyleCnt="0">
        <dgm:presLayoutVars>
          <dgm:dir/>
          <dgm:animLvl val="lvl"/>
          <dgm:resizeHandles val="exact"/>
        </dgm:presLayoutVars>
      </dgm:prSet>
      <dgm:spPr/>
    </dgm:pt>
    <dgm:pt modelId="{12B33103-469C-4A99-95A6-E688D715BB52}" type="pres">
      <dgm:prSet presAssocID="{C3FB4344-CAB0-40D4-98B5-21D3212993A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964AB-AF54-4333-A5B7-9531D6FF4197}" type="pres">
      <dgm:prSet presAssocID="{2A6E92E8-0BC4-49BD-93DF-19F6813FE30D}" presName="parTxOnlySpace" presStyleCnt="0"/>
      <dgm:spPr/>
    </dgm:pt>
    <dgm:pt modelId="{1157979B-5AF0-46E1-A4FF-1690385F7DF0}" type="pres">
      <dgm:prSet presAssocID="{5FADBF61-B475-4AAE-B2FC-2D754B73A4C6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71EDC-D00F-4092-BAB8-960720D798E5}" type="pres">
      <dgm:prSet presAssocID="{E58721CC-2F34-486C-AA3A-C8AEF906B848}" presName="parTxOnlySpace" presStyleCnt="0"/>
      <dgm:spPr/>
    </dgm:pt>
    <dgm:pt modelId="{8FA8515A-F071-4427-B15C-168F4EB4F424}" type="pres">
      <dgm:prSet presAssocID="{105E868D-F74C-4671-BDBB-2B279DA52709}" presName="parTxOnly" presStyleLbl="node1" presStyleIdx="2" presStyleCnt="3" custLinFactNeighborX="-18822" custLinFactNeighborY="19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7C2DE8-0AD2-4214-B534-43D1A2E5D4E5}" type="presOf" srcId="{105E868D-F74C-4671-BDBB-2B279DA52709}" destId="{8FA8515A-F071-4427-B15C-168F4EB4F424}" srcOrd="0" destOrd="0" presId="urn:microsoft.com/office/officeart/2005/8/layout/chevron1"/>
    <dgm:cxn modelId="{93804EC5-44C5-4E28-B392-EDA98E17A45B}" srcId="{7EAE0FBA-3B90-4CC7-BBE5-ABA59E5BBF52}" destId="{105E868D-F74C-4671-BDBB-2B279DA52709}" srcOrd="2" destOrd="0" parTransId="{C0A83760-2590-44BC-A5DC-4FCE35888161}" sibTransId="{C0244240-E3B2-4A18-87B4-2C1C3F3D8BE4}"/>
    <dgm:cxn modelId="{0CE13959-4AEB-458C-B3EC-63C267330438}" type="presOf" srcId="{7EAE0FBA-3B90-4CC7-BBE5-ABA59E5BBF52}" destId="{157E7B21-6CD1-4B40-9322-E5FE0698519F}" srcOrd="0" destOrd="0" presId="urn:microsoft.com/office/officeart/2005/8/layout/chevron1"/>
    <dgm:cxn modelId="{14F83C35-FC08-4EC4-9C2E-B551BDD03989}" srcId="{7EAE0FBA-3B90-4CC7-BBE5-ABA59E5BBF52}" destId="{C3FB4344-CAB0-40D4-98B5-21D3212993AB}" srcOrd="0" destOrd="0" parTransId="{519B23F9-98FB-428F-9B53-6D9137F6572F}" sibTransId="{2A6E92E8-0BC4-49BD-93DF-19F6813FE30D}"/>
    <dgm:cxn modelId="{96BB1FEE-8310-4F5D-9436-885684C3AA3F}" type="presOf" srcId="{C3FB4344-CAB0-40D4-98B5-21D3212993AB}" destId="{12B33103-469C-4A99-95A6-E688D715BB52}" srcOrd="0" destOrd="0" presId="urn:microsoft.com/office/officeart/2005/8/layout/chevron1"/>
    <dgm:cxn modelId="{1BE55F49-9A31-48F1-9B6E-9E303E7A7027}" type="presOf" srcId="{5FADBF61-B475-4AAE-B2FC-2D754B73A4C6}" destId="{1157979B-5AF0-46E1-A4FF-1690385F7DF0}" srcOrd="0" destOrd="0" presId="urn:microsoft.com/office/officeart/2005/8/layout/chevron1"/>
    <dgm:cxn modelId="{FE3E1529-3EF9-496F-983E-4CD3A639E62C}" srcId="{7EAE0FBA-3B90-4CC7-BBE5-ABA59E5BBF52}" destId="{5FADBF61-B475-4AAE-B2FC-2D754B73A4C6}" srcOrd="1" destOrd="0" parTransId="{1661F625-02A1-4FDE-A807-E53CDC7DC132}" sibTransId="{E58721CC-2F34-486C-AA3A-C8AEF906B848}"/>
    <dgm:cxn modelId="{0631194C-F2A7-42C4-87BA-948349FAC768}" type="presParOf" srcId="{157E7B21-6CD1-4B40-9322-E5FE0698519F}" destId="{12B33103-469C-4A99-95A6-E688D715BB52}" srcOrd="0" destOrd="0" presId="urn:microsoft.com/office/officeart/2005/8/layout/chevron1"/>
    <dgm:cxn modelId="{015E475F-8B14-42D3-B783-258338AC60CB}" type="presParOf" srcId="{157E7B21-6CD1-4B40-9322-E5FE0698519F}" destId="{EF3964AB-AF54-4333-A5B7-9531D6FF4197}" srcOrd="1" destOrd="0" presId="urn:microsoft.com/office/officeart/2005/8/layout/chevron1"/>
    <dgm:cxn modelId="{02E29E3B-FAB9-4A2B-8BF2-92C887317B31}" type="presParOf" srcId="{157E7B21-6CD1-4B40-9322-E5FE0698519F}" destId="{1157979B-5AF0-46E1-A4FF-1690385F7DF0}" srcOrd="2" destOrd="0" presId="urn:microsoft.com/office/officeart/2005/8/layout/chevron1"/>
    <dgm:cxn modelId="{C6F98408-9C4C-4BB7-A7EB-48D6584A55ED}" type="presParOf" srcId="{157E7B21-6CD1-4B40-9322-E5FE0698519F}" destId="{F1471EDC-D00F-4092-BAB8-960720D798E5}" srcOrd="3" destOrd="0" presId="urn:microsoft.com/office/officeart/2005/8/layout/chevron1"/>
    <dgm:cxn modelId="{D4D26450-6233-4392-A689-19D80BCEE8E1}" type="presParOf" srcId="{157E7B21-6CD1-4B40-9322-E5FE0698519F}" destId="{8FA8515A-F071-4427-B15C-168F4EB4F42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0.01231</cdr:x>
      <cdr:y>0.30992</cdr:y>
    </cdr:from>
    <cdr:to>
      <cdr:x>0.1132</cdr:x>
      <cdr:y>0.4801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544" y="1665292"/>
          <a:ext cx="914370" cy="914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</a:pPr>
          <a:r>
            <a:rPr lang="ru-RU" sz="2000" kern="1200" dirty="0" smtClean="0">
              <a:solidFill>
                <a:schemeClr val="tx1"/>
              </a:solidFill>
              <a:latin typeface="Arial" charset="0"/>
              <a:ea typeface="SimSun" pitchFamily="2" charset="-122"/>
            </a:rPr>
            <a:t>Профессиональные </a:t>
          </a:r>
          <a:r>
            <a:rPr lang="ru-RU" sz="2000" kern="1200" dirty="0">
              <a:solidFill>
                <a:schemeClr val="tx1"/>
              </a:solidFill>
              <a:latin typeface="Arial" charset="0"/>
              <a:ea typeface="SimSun" pitchFamily="2" charset="-122"/>
            </a:rPr>
            <a:t>навыки</a:t>
          </a:r>
        </a:p>
      </cdr:txBody>
    </cdr:sp>
  </cdr:relSizeAnchor>
  <cdr:relSizeAnchor xmlns:cdr="http://schemas.openxmlformats.org/drawingml/2006/chartDrawing">
    <cdr:from>
      <cdr:x>0.65351</cdr:x>
      <cdr:y>0.29879</cdr:y>
    </cdr:from>
    <cdr:to>
      <cdr:x>0.97726</cdr:x>
      <cdr:y>0.36392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22813" y="1605442"/>
          <a:ext cx="2934137" cy="3499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GB"/>
          </a:defPPr>
          <a:lvl1pPr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1pPr>
          <a:lvl2pPr marL="742950" indent="-285750"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2pPr>
          <a:lvl3pPr marL="1143000" indent="-228600"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3pPr>
          <a:lvl4pPr marL="1600200" indent="-228600"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4pPr>
          <a:lvl5pPr marL="2057400" indent="-228600" algn="l" defTabSz="449263" rtl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8" charset="0"/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SimSun" pitchFamily="2" charset="-122"/>
              <a:cs typeface="+mn-cs"/>
            </a:defRPr>
          </a:lvl9pPr>
        </a:lstStyle>
        <a:p xmlns:a="http://schemas.openxmlformats.org/drawingml/2006/main">
          <a:r>
            <a:rPr lang="ru-RU" sz="1800" dirty="0" smtClean="0"/>
            <a:t>Личностные компетенции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0.05369</cdr:x>
      <cdr:y>0.82982</cdr:y>
    </cdr:from>
    <cdr:to>
      <cdr:x>0.15459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6618" y="4458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dirty="0" smtClean="0"/>
        </a:p>
        <a:p xmlns:a="http://schemas.openxmlformats.org/drawingml/2006/main">
          <a:r>
            <a:rPr lang="ru-RU" sz="2000" dirty="0" smtClean="0"/>
            <a:t>Управленческие навыки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0.66189</cdr:x>
      <cdr:y>0.82982</cdr:y>
    </cdr:from>
    <cdr:to>
      <cdr:x>0.90025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998749" y="4458816"/>
          <a:ext cx="216024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Управление проектами</a:t>
          </a:r>
          <a:endParaRPr lang="ru-RU" sz="2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40350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B49CE500-9F2C-4021-B42C-C46199E1D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9702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D81032AA-E221-4CA7-86ED-073CFB7598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014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05BA4EB-66DC-4EE1-9D01-FE8A9B14D53B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692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05BA4EB-66DC-4EE1-9D01-FE8A9B14D53B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15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459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651DD0A-014F-4F62-AF6C-FB89573A0B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250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651DD0A-014F-4F62-AF6C-FB89573A0B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479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651DD0A-014F-4F62-AF6C-FB89573A0B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8201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Заголовок «</a:t>
            </a:r>
            <a:r>
              <a:rPr lang="ru-RU" smtClean="0"/>
              <a:t>Сравнительная модель</a:t>
            </a:r>
            <a:endParaRPr lang="ru-RU" dirty="0" smtClean="0"/>
          </a:p>
        </p:txBody>
      </p:sp>
      <p:sp>
        <p:nvSpPr>
          <p:cNvPr id="141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65F4C-48AB-47F3-82B2-9A73B8B8CFDB}" type="slidenum">
              <a:rPr lang="ru-RU" smtClean="0">
                <a:latin typeface="Calibri" pitchFamily="34" charset="0"/>
              </a:rPr>
              <a:pPr eaLnBrk="1" hangingPunct="1"/>
              <a:t>9</a:t>
            </a:fld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9282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1E7782C2-B096-4FCD-8522-15B8A1FF6F51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0891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651DD0A-014F-4F62-AF6C-FB89573A0B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244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4651DD0A-014F-4F62-AF6C-FB89573A0BB4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12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964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buFont typeface="Times New Roman" pitchFamily="18" charset="0"/>
              <a:buNone/>
            </a:pPr>
            <a:fld id="{205BA4EB-66DC-4EE1-9D01-FE8A9B14D53B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007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5645E-DB8B-43BC-88A4-ADF009EFB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A41E-26E5-4191-A9D3-DB3F58C1B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3E88C-B631-4221-964C-6ED9D29D8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6"/>
            <a:ext cx="7770813" cy="1468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16F75-2A1E-4326-BED0-27667C173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26B8E-B522-4995-8A3D-A9CE907FF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676B0-CB1A-4628-BBCA-7645720A7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6E90-0179-4736-9244-ADC145526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B41AF-D340-48D5-8D93-2F89326F2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FC030-12B6-4AEC-B27C-7C13BFB66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C43FA-C9D7-4AEF-8026-B56330C9E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0B848-6B74-4C3C-8CBD-DCA4E8C9FB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28163-0A23-4B9B-88C1-B101F8ED5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2.4.13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52DD7556-CB08-413C-843E-2C9C7D26F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SimSun" charset="-122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SimSun" charset="-122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SimSun" charset="-122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Calibri" charset="0"/>
          <a:ea typeface="SimSun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SimSun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SimSun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SimSun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21704" y="2132856"/>
            <a:ext cx="9144000" cy="2808288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/>
          </p:nvPr>
        </p:nvSpPr>
        <p:spPr>
          <a:xfrm>
            <a:off x="4355455" y="2277318"/>
            <a:ext cx="4607817" cy="266382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Формирование компетенций лидеров НПО</a:t>
            </a:r>
          </a:p>
        </p:txBody>
      </p:sp>
      <p:pic>
        <p:nvPicPr>
          <p:cNvPr id="2052" name="Picture 11" descr="C:\Users\Максат\Downloads\1309417280_gossluz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04" y="2132856"/>
            <a:ext cx="41402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076056" y="5661248"/>
            <a:ext cx="263847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Курганбаева Г.А., к.э.н.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4142754" y="1710943"/>
            <a:ext cx="5253782" cy="34764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Программа </a:t>
            </a:r>
          </a:p>
          <a:p>
            <a:pPr lvl="0">
              <a:lnSpc>
                <a:spcPct val="100000"/>
              </a:lnSpc>
              <a:defRPr/>
            </a:pPr>
            <a:r>
              <a:rPr lang="ru-RU" sz="4000" b="1" kern="0" cap="all" dirty="0" smtClean="0">
                <a:solidFill>
                  <a:schemeClr val="accent2">
                    <a:lumMod val="50000"/>
                  </a:schemeClr>
                </a:solidFill>
              </a:rPr>
              <a:t>Магистр управления </a:t>
            </a:r>
            <a:r>
              <a:rPr lang="ru-RU" sz="3600" b="1" kern="0" cap="all" dirty="0" smtClean="0">
                <a:solidFill>
                  <a:schemeClr val="accent2">
                    <a:lumMod val="50000"/>
                  </a:schemeClr>
                </a:solidFill>
              </a:rPr>
              <a:t>в Некоммерческом секторе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365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pic>
        <p:nvPicPr>
          <p:cNvPr id="8" name="Picture 2" descr="C:\Users\maksat.tusupov\Google Диск\SPP\КАРТИНКИ\IMG_052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987"/>
          <a:stretch/>
        </p:blipFill>
        <p:spPr bwMode="auto">
          <a:xfrm>
            <a:off x="0" y="1556792"/>
            <a:ext cx="4040486" cy="31691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69610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/>
          </p:nvPr>
        </p:nvSpPr>
        <p:spPr>
          <a:xfrm>
            <a:off x="1500188" y="1772816"/>
            <a:ext cx="6858000" cy="3888209"/>
          </a:xfrm>
        </p:spPr>
        <p:txBody>
          <a:bodyPr/>
          <a:lstStyle/>
          <a:p>
            <a:pPr marL="457200" indent="-455613"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Портрет слушателя </a:t>
            </a:r>
          </a:p>
          <a:p>
            <a:pPr marL="457200" indent="-455613"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Возраст от 25 до 55 лет</a:t>
            </a:r>
          </a:p>
          <a:p>
            <a:pPr marL="457200" indent="-455613"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Образование - высшее</a:t>
            </a:r>
          </a:p>
          <a:p>
            <a:pPr marL="457200" indent="-455613"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Опыт работы от 3 до 20 лет</a:t>
            </a:r>
          </a:p>
          <a:p>
            <a:pPr marL="457200" indent="-455613"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Компетенции – ситуативный менеджмент, глубокое знание проблем, стрессоустойчивость</a:t>
            </a:r>
          </a:p>
          <a:p>
            <a:pPr marL="457200" indent="-455613"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Режим работы – 10-14 часов в день</a:t>
            </a:r>
          </a:p>
          <a:p>
            <a:pPr>
              <a:defRPr/>
            </a:pPr>
            <a:endParaRPr lang="ru-RU" b="1" i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0506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/>
          </p:nvPr>
        </p:nvSpPr>
        <p:spPr>
          <a:xfrm>
            <a:off x="611560" y="908720"/>
            <a:ext cx="8064896" cy="4392265"/>
          </a:xfrm>
        </p:spPr>
        <p:txBody>
          <a:bodyPr/>
          <a:lstStyle/>
          <a:p>
            <a:pPr marL="1587" eaLnBrk="1" hangingPunct="1">
              <a:lnSpc>
                <a:spcPct val="150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Мотивация в обучении лидера НПО</a:t>
            </a: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Необходимость использования современных инструментов управления,  которые можно использовать здесь и сейчас </a:t>
            </a: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Практические инструменты «Нам не нужны мертвые теоретические конструкции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» 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Кейсы, примеры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успешных НПО</a:t>
            </a: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1587" eaLnBrk="1" hangingPunct="1">
              <a:lnSpc>
                <a:spcPct val="150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443663" y="6178550"/>
            <a:ext cx="2025650" cy="395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638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1200">
                <a:solidFill>
                  <a:srgbClr val="254061"/>
                </a:solidFill>
                <a:latin typeface="Calibri" pitchFamily="34" charset="0"/>
              </a:rPr>
              <a:t>www.spp.iab.kz</a:t>
            </a:r>
          </a:p>
        </p:txBody>
      </p: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4284663" y="6183313"/>
            <a:ext cx="191928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100">
                <a:solidFill>
                  <a:srgbClr val="003D6E"/>
                </a:solidFill>
              </a:rPr>
              <a:t>E-mail: spp@iab.kz</a:t>
            </a:r>
          </a:p>
          <a:p>
            <a:pPr algn="r"/>
            <a:r>
              <a:rPr lang="en-US" sz="1100">
                <a:solidFill>
                  <a:srgbClr val="003D6E"/>
                </a:solidFill>
              </a:rPr>
              <a:t>+7 727 302 22 22 </a:t>
            </a:r>
          </a:p>
          <a:p>
            <a:pPr algn="r"/>
            <a:endParaRPr lang="ru-RU" sz="1100">
              <a:solidFill>
                <a:srgbClr val="003D6E"/>
              </a:solidFill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58787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subTitle"/>
          </p:nvPr>
        </p:nvSpPr>
        <p:spPr>
          <a:xfrm>
            <a:off x="1042988" y="765175"/>
            <a:ext cx="7200900" cy="431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Содержание программы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2189294619"/>
              </p:ext>
            </p:extLst>
          </p:nvPr>
        </p:nvGraphicFramePr>
        <p:xfrm>
          <a:off x="1524000" y="1397000"/>
          <a:ext cx="6096000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176"/>
          <p:cNvSpPr>
            <a:spLocks noChangeArrowheads="1"/>
          </p:cNvSpPr>
          <p:nvPr/>
        </p:nvSpPr>
        <p:spPr bwMode="auto">
          <a:xfrm>
            <a:off x="1331640" y="3110570"/>
            <a:ext cx="5976664" cy="32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r>
              <a:rPr lang="ru-RU" b="1" dirty="0"/>
              <a:t>Управленческие  Дисциплины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Стратегический </a:t>
            </a:r>
            <a:r>
              <a:rPr lang="ru-RU" dirty="0"/>
              <a:t>Менеджмент	                                             </a:t>
            </a:r>
          </a:p>
          <a:p>
            <a:r>
              <a:rPr lang="ru-RU" dirty="0"/>
              <a:t>Операционный менеджмент	</a:t>
            </a:r>
          </a:p>
          <a:p>
            <a:r>
              <a:rPr lang="ru-RU" dirty="0"/>
              <a:t>Маркетинг </a:t>
            </a:r>
            <a:endParaRPr lang="ru-RU" dirty="0" smtClean="0"/>
          </a:p>
          <a:p>
            <a:r>
              <a:rPr lang="ru-RU" dirty="0" smtClean="0"/>
              <a:t>Управление </a:t>
            </a:r>
            <a:r>
              <a:rPr lang="ru-RU" dirty="0"/>
              <a:t>человеческими ресурсами</a:t>
            </a:r>
          </a:p>
          <a:p>
            <a:r>
              <a:rPr lang="ru-RU" dirty="0" smtClean="0"/>
              <a:t>Организационное поведение</a:t>
            </a:r>
            <a:r>
              <a:rPr lang="ru-RU" dirty="0"/>
              <a:t>	</a:t>
            </a:r>
          </a:p>
          <a:p>
            <a:r>
              <a:rPr lang="ru-RU" dirty="0"/>
              <a:t>Управление </a:t>
            </a:r>
            <a:r>
              <a:rPr lang="ru-RU" dirty="0" smtClean="0"/>
              <a:t>проектами</a:t>
            </a:r>
            <a:endParaRPr lang="ru-RU" dirty="0"/>
          </a:p>
          <a:p>
            <a:r>
              <a:rPr lang="ru-RU" dirty="0"/>
              <a:t>Делегирование полномочий	</a:t>
            </a:r>
          </a:p>
          <a:p>
            <a:r>
              <a:rPr lang="ru-RU" dirty="0" smtClean="0"/>
              <a:t>Управление </a:t>
            </a:r>
            <a:r>
              <a:rPr lang="ru-RU" dirty="0"/>
              <a:t>конфликтами и </a:t>
            </a:r>
            <a:r>
              <a:rPr lang="ru-RU" dirty="0" smtClean="0"/>
              <a:t>Медиация</a:t>
            </a:r>
          </a:p>
          <a:p>
            <a:r>
              <a:rPr lang="ru-RU" dirty="0" smtClean="0"/>
              <a:t>Бюджетирование и финансовое планирование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39197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subTitle"/>
          </p:nvPr>
        </p:nvSpPr>
        <p:spPr>
          <a:xfrm>
            <a:off x="1042988" y="765175"/>
            <a:ext cx="7200900" cy="431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Содержание программы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sp>
        <p:nvSpPr>
          <p:cNvPr id="18608" name="Rectangle 176"/>
          <p:cNvSpPr>
            <a:spLocks noChangeArrowheads="1"/>
          </p:cNvSpPr>
          <p:nvPr/>
        </p:nvSpPr>
        <p:spPr bwMode="auto">
          <a:xfrm>
            <a:off x="1763688" y="2516392"/>
            <a:ext cx="6840760" cy="326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Профессиональные дисциплины</a:t>
            </a: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Законодательство </a:t>
            </a: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некоммерческих организаций;</a:t>
            </a: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Подотчетность НПО</a:t>
            </a:r>
            <a:endParaRPr lang="ru-RU" alt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altLang="ru-RU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Фандрайзинг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некоммерческих организаций;</a:t>
            </a: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Социальное предпринимательство</a:t>
            </a: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alt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Взаимодействие государства, НПО и бизнеса</a:t>
            </a: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Социальный маркетинг </a:t>
            </a:r>
            <a:endParaRPr lang="ru-RU" alt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endParaRPr lang="ru-RU" alt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285750" indent="-285750" fontAlgn="b" hangingPunct="1">
              <a:buFont typeface="Wingdings" panose="05000000000000000000" pitchFamily="2" charset="2"/>
              <a:buChar char="v"/>
              <a:defRPr/>
            </a:pPr>
            <a:endParaRPr lang="en-US" altLang="ru-RU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="" xmlns:p14="http://schemas.microsoft.com/office/powerpoint/2010/main" val="681528862"/>
              </p:ext>
            </p:extLst>
          </p:nvPr>
        </p:nvGraphicFramePr>
        <p:xfrm>
          <a:off x="1524000" y="1397000"/>
          <a:ext cx="6096000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748113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subTitle"/>
          </p:nvPr>
        </p:nvSpPr>
        <p:spPr>
          <a:xfrm>
            <a:off x="1042988" y="765175"/>
            <a:ext cx="7200900" cy="431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Содержание программы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sp>
        <p:nvSpPr>
          <p:cNvPr id="18608" name="Rectangle 176"/>
          <p:cNvSpPr>
            <a:spLocks noChangeArrowheads="1"/>
          </p:cNvSpPr>
          <p:nvPr/>
        </p:nvSpPr>
        <p:spPr bwMode="auto">
          <a:xfrm>
            <a:off x="1763688" y="2609898"/>
            <a:ext cx="5976664" cy="346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>
              <a:lnSpc>
                <a:spcPct val="100000"/>
              </a:lnSpc>
              <a:buClrTx/>
              <a:buSzTx/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</a:t>
            </a:r>
            <a:endParaRPr 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/>
              <a:t>Дисциплина  </a:t>
            </a:r>
            <a:r>
              <a:rPr lang="ru-RU" b="1" dirty="0"/>
              <a:t>по развитию личностных качеств</a:t>
            </a:r>
            <a:r>
              <a:rPr lang="ru-RU" dirty="0"/>
              <a:t>                                    </a:t>
            </a:r>
          </a:p>
          <a:p>
            <a:endParaRPr lang="ru-RU" dirty="0" smtClean="0"/>
          </a:p>
          <a:p>
            <a:r>
              <a:rPr lang="ru-RU" dirty="0" smtClean="0"/>
              <a:t>Лидерство</a:t>
            </a:r>
          </a:p>
          <a:p>
            <a:r>
              <a:rPr lang="ru-RU" dirty="0" err="1" smtClean="0"/>
              <a:t>Командообразование</a:t>
            </a:r>
            <a:endParaRPr lang="ru-RU" dirty="0" smtClean="0"/>
          </a:p>
          <a:p>
            <a:r>
              <a:rPr lang="ru-RU" dirty="0" smtClean="0"/>
              <a:t>Системное мышление </a:t>
            </a:r>
          </a:p>
          <a:p>
            <a:r>
              <a:rPr lang="ru-RU" dirty="0" smtClean="0"/>
              <a:t>Интеллект карты</a:t>
            </a:r>
            <a:endParaRPr lang="ru-RU" dirty="0"/>
          </a:p>
          <a:p>
            <a:r>
              <a:rPr lang="ru-RU" dirty="0" smtClean="0"/>
              <a:t>Управление эмоциональным интеллектом</a:t>
            </a:r>
            <a:endParaRPr lang="ru-RU" dirty="0"/>
          </a:p>
          <a:p>
            <a:r>
              <a:rPr lang="ru-RU" dirty="0" err="1"/>
              <a:t>Коучинг</a:t>
            </a:r>
            <a:r>
              <a:rPr lang="ru-RU" dirty="0"/>
              <a:t> руководителей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имиджа                              	</a:t>
            </a:r>
          </a:p>
          <a:p>
            <a:r>
              <a:rPr lang="ru-RU" dirty="0" smtClean="0"/>
              <a:t>Риторика</a:t>
            </a:r>
            <a:endParaRPr lang="ru-RU" dirty="0"/>
          </a:p>
          <a:p>
            <a:r>
              <a:rPr lang="ru-RU" dirty="0"/>
              <a:t>Социальные сети </a:t>
            </a:r>
            <a:endParaRPr lang="ru-RU" dirty="0" smtClean="0"/>
          </a:p>
          <a:p>
            <a:r>
              <a:rPr lang="ru-RU" dirty="0" smtClean="0"/>
              <a:t>Тайм-менеджмент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810755182"/>
              </p:ext>
            </p:extLst>
          </p:nvPr>
        </p:nvGraphicFramePr>
        <p:xfrm>
          <a:off x="1524000" y="1397000"/>
          <a:ext cx="6096000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548092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836712"/>
            <a:ext cx="8228013" cy="4524375"/>
          </a:xfrm>
        </p:spPr>
        <p:txBody>
          <a:bodyPr/>
          <a:lstStyle/>
          <a:p>
            <a:r>
              <a:rPr lang="ru-RU" dirty="0" smtClean="0"/>
              <a:t>	За </a:t>
            </a:r>
            <a:r>
              <a:rPr lang="ru-RU" dirty="0"/>
              <a:t>годы независимого развития государства гражданский сектор приобрел все большую значимость в общественно-политической жизни как один из показателей </a:t>
            </a:r>
            <a:r>
              <a:rPr lang="ru-RU" dirty="0" smtClean="0"/>
              <a:t>демократического </a:t>
            </a:r>
            <a:r>
              <a:rPr lang="ru-RU" dirty="0"/>
              <a:t>вектора развития страны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3709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539552" y="764704"/>
            <a:ext cx="7770813" cy="1468438"/>
          </a:xfrm>
        </p:spPr>
        <p:txBody>
          <a:bodyPr>
            <a:normAutofit/>
          </a:bodyPr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РАЗВИТИЯ НЕПРАВИТЕЛЬСТВЕННОГО </a:t>
            </a:r>
            <a:r>
              <a:rPr lang="ru-RU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СЕКТОРА </a:t>
            </a:r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КАЗАХСТАНЕ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899592" y="2060848"/>
            <a:ext cx="2160240" cy="2880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ea typeface="SimSun" charset="-122"/>
              </a:rPr>
              <a:t>I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этап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1985- 1995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 гг.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Зарождение неправительственного сектора 	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433132" y="2060848"/>
            <a:ext cx="2435012" cy="2880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ea typeface="SimSun" charset="-122"/>
              </a:rPr>
              <a:t>II</a:t>
            </a:r>
            <a:r>
              <a:rPr lang="ru-RU" dirty="0" smtClean="0">
                <a:ea typeface="SimSun" charset="-122"/>
              </a:rPr>
              <a:t> этап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dirty="0" smtClean="0">
                <a:ea typeface="SimSun" charset="-122"/>
              </a:rPr>
              <a:t>1996-2010 гг.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dirty="0" smtClean="0">
                <a:ea typeface="SimSun" charset="-122"/>
              </a:rPr>
              <a:t>Становление неправительственного сектора 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ea typeface="SimSun" charset="-122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254704" y="2060848"/>
            <a:ext cx="2190486" cy="2880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III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 этап – 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2010-2016гг.</a:t>
            </a: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ru-RU" dirty="0">
              <a:ea typeface="SimSun" charset="-122"/>
            </a:endParaRPr>
          </a:p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dirty="0">
                <a:ea typeface="SimSun" charset="-122"/>
              </a:rPr>
              <a:t>У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SimSun" charset="-122"/>
              </a:rPr>
              <a:t>стойчивое развитие неправительственного сектора, узнаваемые бренды</a:t>
            </a:r>
          </a:p>
        </p:txBody>
      </p:sp>
    </p:spTree>
    <p:extLst>
      <p:ext uri="{BB962C8B-B14F-4D97-AF65-F5344CB8AC3E}">
        <p14:creationId xmlns="" xmlns:p14="http://schemas.microsoft.com/office/powerpoint/2010/main" val="38376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/>
          </p:nvPr>
        </p:nvSpPr>
        <p:spPr>
          <a:xfrm>
            <a:off x="683568" y="764704"/>
            <a:ext cx="7602612" cy="439226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Современные  тренды в подготовке лидеров НПО в Казахстане</a:t>
            </a:r>
          </a:p>
          <a:p>
            <a:pPr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Необходимость управлять НПО профессионально</a:t>
            </a: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Необходимость диверсифицировать источники финансирования (все меньше международных источников, сложнее доступ к социальному заказу, бизнес требует высокой эффективности,  результативности)</a:t>
            </a: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Постепенная  передача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 свойственных государству функций в конкурентную среду и саморегулируемым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организациям</a:t>
            </a: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Повышение роли социального предпринимательства</a:t>
            </a: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Появление социальных инноваций</a:t>
            </a:r>
          </a:p>
          <a:p>
            <a:pPr marL="342900" indent="-342900" eaLnBrk="1" hangingPunct="1">
              <a:lnSpc>
                <a:spcPct val="100000"/>
              </a:lnSpc>
              <a:buFont typeface="Times New Roman" pitchFamily="16" charset="0"/>
              <a:buAutoNum type="arabicPeriod"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/>
          </p:nvPr>
        </p:nvSpPr>
        <p:spPr>
          <a:xfrm>
            <a:off x="811376" y="836712"/>
            <a:ext cx="7602612" cy="479707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Управленческие проблемы в секторе НПО </a:t>
            </a:r>
          </a:p>
          <a:p>
            <a:pPr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buAutoNum type="arabicPeriod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Неразвитость корпоративного управления.  Большинство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НПО не имеют такого органа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как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Совет директоров, и поэтому основные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решения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принимаются исполнительной властью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организации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а зачастую и одним лидером.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buAutoNum type="arabicPeriod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Отсутствие долгосрочного стратегического планирования.  Только ограниченное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число НПО имеют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стратегические планы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, что делает остальные организации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неспособными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развивать долгосрочные программы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своей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деятельности. </a:t>
            </a:r>
          </a:p>
          <a:p>
            <a:pPr marL="342900" indent="-342900">
              <a:buAutoNum type="arabicPeriod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Отсутствие преемственности. Многие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лидеры НПО, благодаря которым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происходил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рост третьего сектора в 1990-х годах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 уходят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из третьего сектора.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Новые лидеры НПО зачастую «выдумывают велосипед». Отсутствуют базы данных, управление знаниями, портал.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buAutoNum type="arabicPeriod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Дефицит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квалифицированных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сотрудников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.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buAutoNum type="arabicPeriod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Отсутствие традиции,  культуры добровольчества, неразвитость программ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“Service learning”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 учреждениях образования.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16632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733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7770813" cy="1468438"/>
          </a:xfrm>
        </p:spPr>
        <p:txBody>
          <a:bodyPr/>
          <a:lstStyle/>
          <a:p>
            <a:pPr algn="ctr"/>
            <a:r>
              <a:rPr lang="ru-RU" b="1" dirty="0" smtClean="0"/>
              <a:t>Современные тренды развития глобального общества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228013" cy="452437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Мир на пороге 21 столетия – это мир стремительных изменений и полной неопределенности. Повышается  роль </a:t>
            </a:r>
            <a:r>
              <a:rPr lang="ru-RU" b="1" dirty="0"/>
              <a:t>интеллектуального труда</a:t>
            </a:r>
            <a:r>
              <a:rPr lang="ru-RU" dirty="0"/>
              <a:t> (</a:t>
            </a:r>
            <a:r>
              <a:rPr lang="ru-RU" dirty="0" smtClean="0"/>
              <a:t>экономику знаний создает интеллектуальная нация).</a:t>
            </a:r>
          </a:p>
          <a:p>
            <a:r>
              <a:rPr lang="ru-RU" dirty="0" smtClean="0"/>
              <a:t>Личность в 21 веке также стремительно меняется. Меняются </a:t>
            </a:r>
            <a:r>
              <a:rPr lang="ru-RU" b="1" dirty="0" smtClean="0"/>
              <a:t>Качества Личности</a:t>
            </a:r>
            <a:r>
              <a:rPr lang="ru-RU" dirty="0" smtClean="0"/>
              <a:t>. Личность в информационном веке более развита, чем в прошлом веке. </a:t>
            </a:r>
          </a:p>
          <a:p>
            <a:r>
              <a:rPr lang="ru-RU" dirty="0" smtClean="0"/>
              <a:t>Критерием </a:t>
            </a:r>
            <a:r>
              <a:rPr lang="ru-RU" dirty="0"/>
              <a:t>успеха Личности в 21 веке является </a:t>
            </a:r>
            <a:r>
              <a:rPr lang="ru-RU" b="1" dirty="0"/>
              <a:t>самореализация</a:t>
            </a:r>
            <a:r>
              <a:rPr lang="ru-RU" dirty="0"/>
              <a:t> - когда человеку </a:t>
            </a:r>
            <a:r>
              <a:rPr lang="ru-RU" b="1" dirty="0"/>
              <a:t>нравится то, что он делает</a:t>
            </a:r>
            <a:r>
              <a:rPr lang="ru-RU" dirty="0"/>
              <a:t>. </a:t>
            </a:r>
          </a:p>
          <a:p>
            <a:r>
              <a:rPr lang="ru-RU" dirty="0" smtClean="0"/>
              <a:t>Соответственно образование должно отвечать как глобальным  вызовам и изменениям в экономике, политике и социуме, так  и соответствовать требованиям со стороны </a:t>
            </a:r>
            <a:r>
              <a:rPr lang="ru-RU" b="1" dirty="0" smtClean="0"/>
              <a:t>Личности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Казахстанское образование не отвечает данным требованиям, «готовит современного человека к жизни в  прошлом веке». </a:t>
            </a:r>
          </a:p>
        </p:txBody>
      </p:sp>
    </p:spTree>
    <p:extLst>
      <p:ext uri="{BB962C8B-B14F-4D97-AF65-F5344CB8AC3E}">
        <p14:creationId xmlns="" xmlns:p14="http://schemas.microsoft.com/office/powerpoint/2010/main" val="103712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0813" cy="146843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Современное видение развития образования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922859"/>
            <a:ext cx="8838127" cy="4153437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Развитие </a:t>
            </a:r>
            <a:r>
              <a:rPr lang="ru-RU" sz="1800" b="1" dirty="0"/>
              <a:t>Личности </a:t>
            </a:r>
            <a:r>
              <a:rPr lang="ru-RU" sz="1800" dirty="0"/>
              <a:t>является ключевой целью образования в современном мире. Происходит смена фокуса основной цели образования – не только </a:t>
            </a:r>
            <a:r>
              <a:rPr lang="ru-RU" sz="1800" b="1" dirty="0"/>
              <a:t>формирование профессиональных компетенций, но и развитие Личностных компетенций, которые позволяют человеку быть эффективным и конкурентоспособным</a:t>
            </a:r>
          </a:p>
          <a:p>
            <a:pPr algn="just"/>
            <a:r>
              <a:rPr lang="ru-RU" sz="1800" b="1" dirty="0"/>
              <a:t>Развитие Личности  </a:t>
            </a:r>
            <a:r>
              <a:rPr lang="ru-RU" sz="1800" dirty="0"/>
              <a:t>предполагает развитие </a:t>
            </a:r>
            <a:r>
              <a:rPr lang="ru-RU" sz="1800" b="1" dirty="0"/>
              <a:t>разных типов интеллекта человека</a:t>
            </a:r>
            <a:r>
              <a:rPr lang="ru-RU" sz="1800" dirty="0"/>
              <a:t>. </a:t>
            </a:r>
          </a:p>
          <a:p>
            <a:pPr algn="just"/>
            <a:r>
              <a:rPr lang="ru-RU" sz="1800" dirty="0"/>
              <a:t>Смена подхода к пониманию интеллекта от узкого – только ментальный интеллект (</a:t>
            </a:r>
            <a:r>
              <a:rPr lang="en-US" sz="1800" dirty="0"/>
              <a:t>IQ</a:t>
            </a:r>
            <a:r>
              <a:rPr lang="ru-RU" sz="1800" dirty="0"/>
              <a:t>) – к широкому подходу, включению всех талантов, способностей и возможностей, соответствующих четырем измерениям человеческой натуры — </a:t>
            </a:r>
            <a:r>
              <a:rPr lang="ru-RU" sz="1800" b="1" dirty="0"/>
              <a:t>интеллектуальному, физическому, социально-эмоциональному, духовному  интеллекту </a:t>
            </a:r>
            <a:r>
              <a:rPr lang="ru-RU" sz="1800" dirty="0"/>
              <a:t>(</a:t>
            </a:r>
            <a:r>
              <a:rPr lang="ru-RU" sz="1800" dirty="0" err="1"/>
              <a:t>С.Кови</a:t>
            </a:r>
            <a:r>
              <a:rPr lang="ru-RU" sz="1800" dirty="0"/>
              <a:t>)</a:t>
            </a:r>
          </a:p>
          <a:p>
            <a:pPr algn="just"/>
            <a:r>
              <a:rPr lang="ru-RU" sz="1800" dirty="0" smtClean="0"/>
              <a:t>В образовательные </a:t>
            </a:r>
            <a:r>
              <a:rPr lang="ru-RU" sz="1800" dirty="0"/>
              <a:t>программы всех уровней обучения от школьного до высшего могут быть включены такие дисциплины как управление </a:t>
            </a:r>
            <a:r>
              <a:rPr lang="ru-RU" sz="1800" b="1" dirty="0"/>
              <a:t>множественным интеллектом</a:t>
            </a:r>
            <a:r>
              <a:rPr lang="ru-RU" sz="1800" dirty="0"/>
              <a:t>, </a:t>
            </a:r>
            <a:r>
              <a:rPr lang="en-US" sz="1800" dirty="0"/>
              <a:t>service learning, </a:t>
            </a:r>
            <a:r>
              <a:rPr lang="ru-RU" sz="1800" dirty="0"/>
              <a:t>лидерство, </a:t>
            </a:r>
            <a:r>
              <a:rPr lang="en-US" sz="1800" dirty="0"/>
              <a:t>experiential learning</a:t>
            </a:r>
            <a:r>
              <a:rPr lang="ru-RU" sz="1800" dirty="0"/>
              <a:t>, </a:t>
            </a:r>
            <a:r>
              <a:rPr lang="en-US" sz="1800" dirty="0"/>
              <a:t>mind-map</a:t>
            </a:r>
            <a:r>
              <a:rPr lang="ru-RU" sz="1800" dirty="0"/>
              <a:t>)</a:t>
            </a:r>
          </a:p>
          <a:p>
            <a:pPr marL="0" indent="0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395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/>
          </p:nvPr>
        </p:nvSpPr>
        <p:spPr>
          <a:xfrm>
            <a:off x="683568" y="764704"/>
            <a:ext cx="7920880" cy="439226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Основные личностные навыки для успешной работы в неправительственном секторе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Методы стратегического и оперативного планирования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Технологии работы в команде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Навыки организации и проведения публичных мероприятий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Владение навыками эффективных переговоров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Методы эффективного общения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Навыки публичного выступления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Технологии убеждения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Методы </a:t>
            </a:r>
            <a:r>
              <a:rPr lang="ru-RU" sz="2400" b="1" i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самопрезентации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Владение письменным словом и навыки письменной коммуникации</a:t>
            </a:r>
          </a:p>
          <a:p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Источник: Гражданский альянс. 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Неправительственные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организации Казахстана: 20-летний путь развития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457200" indent="-455613" eaLnBrk="1" hangingPunct="1">
              <a:lnSpc>
                <a:spcPct val="150000"/>
              </a:lnSpc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0" y="134938"/>
            <a:ext cx="6300788" cy="539750"/>
          </a:xfrm>
          <a:prstGeom prst="rect">
            <a:avLst/>
          </a:prstGeom>
          <a:solidFill>
            <a:srgbClr val="003D6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122F4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0103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92100"/>
            <a:ext cx="9144000" cy="833438"/>
          </a:xfrm>
        </p:spPr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М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одель компетенций лидера НПО</a:t>
            </a:r>
            <a:b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2707" name="AutoShape 5" descr="http://e.mail.ru/cgi-bin/getattach?file=%d0%a1%d1%80%d0%b0%d0%b2%d0%bd%d0%b5%d0%bd%d0%b8%d0%b5%20%d1%81%20%d0%b8%d0%b4%d0%b5%d0%b0%d0%bb%d1%8c%d0%bd%d0%be%d0%b9%20%d0%bc%d0%be%d0%b4%d0%b5%d0%bb%d1%8c%d1%8e%20%28%d1%81%d0%b8%d0%bd%d1%8f%d1%8f%29.PNG&amp;id=13294860260000000335;0;1&amp;mode=attachment&amp;channel="/>
          <p:cNvSpPr>
            <a:spLocks noChangeAspect="1" noChangeArrowheads="1"/>
          </p:cNvSpPr>
          <p:nvPr/>
        </p:nvSpPr>
        <p:spPr bwMode="auto">
          <a:xfrm>
            <a:off x="80963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AutoShape 7" descr="http://e.mail.ru/cgi-bin/getattach?file=%d0%a1%d1%80%d0%b0%d0%b2%d0%bd%d0%b5%d0%bd%d0%b8%d0%b5%20%d1%81%20%d0%b8%d0%b4%d0%b5%d0%b0%d0%bb%d1%8c%d0%bd%d0%be%d0%b9%20%d0%bc%d0%be%d0%b4%d0%b5%d0%bb%d1%8c%d1%8e%20%28%d1%81%d0%b8%d0%bd%d1%8f%d1%8f%29.PNG&amp;id=13294860260000000335;0;1&amp;mode=attachment&amp;channel="/>
          <p:cNvSpPr>
            <a:spLocks noChangeAspect="1" noChangeArrowheads="1"/>
          </p:cNvSpPr>
          <p:nvPr/>
        </p:nvSpPr>
        <p:spPr bwMode="auto">
          <a:xfrm>
            <a:off x="80963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9" name="Номер слайда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343400" y="1036638"/>
            <a:ext cx="457200" cy="441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19C4E9-6D41-4D59-9F8B-5F5B12A79CC2}" type="slidenum">
              <a:rPr lang="ru-RU" smtClean="0">
                <a:solidFill>
                  <a:srgbClr val="001B54"/>
                </a:solidFill>
                <a:latin typeface="Georgia" pitchFamily="18" charset="0"/>
              </a:rPr>
              <a:pPr eaLnBrk="1" hangingPunct="1"/>
              <a:t>9</a:t>
            </a:fld>
            <a:endParaRPr lang="ru-RU" smtClean="0">
              <a:solidFill>
                <a:srgbClr val="001B54"/>
              </a:solidFill>
              <a:latin typeface="Georgia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32703956"/>
              </p:ext>
            </p:extLst>
          </p:nvPr>
        </p:nvGraphicFramePr>
        <p:xfrm>
          <a:off x="233363" y="1607534"/>
          <a:ext cx="9063037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92080" y="1628800"/>
            <a:ext cx="3383362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Знание программ, идеологии,</a:t>
            </a:r>
          </a:p>
          <a:p>
            <a:r>
              <a:rPr lang="ru-RU" dirty="0" smtClean="0"/>
              <a:t> законодательства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02847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ysClr val="windowText" lastClr="000000"/>
    </a:dk1>
    <a:lt1>
      <a:sysClr val="window" lastClr="FFFFFF"/>
    </a:lt1>
    <a:dk2>
      <a:srgbClr val="646B86"/>
    </a:dk2>
    <a:lt2>
      <a:srgbClr val="003366"/>
    </a:lt2>
    <a:accent1>
      <a:srgbClr val="D16349"/>
    </a:accent1>
    <a:accent2>
      <a:srgbClr val="CCB400"/>
    </a:accent2>
    <a:accent3>
      <a:srgbClr val="002060"/>
    </a:accent3>
    <a:accent4>
      <a:srgbClr val="8C7B70"/>
    </a:accent4>
    <a:accent5>
      <a:srgbClr val="002060"/>
    </a:accent5>
    <a:accent6>
      <a:srgbClr val="D19049"/>
    </a:accent6>
    <a:hlink>
      <a:srgbClr val="00A3D6"/>
    </a:hlink>
    <a:folHlink>
      <a:srgbClr val="694F07"/>
    </a:folHlink>
  </a:clrScheme>
  <a:fontScheme name="Официальная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Официальная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3056</TotalTime>
  <Words>708</Words>
  <Application>Microsoft Office PowerPoint</Application>
  <PresentationFormat>Экран (4:3)</PresentationFormat>
  <Paragraphs>151</Paragraphs>
  <Slides>15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ЭТАПЫ РАЗВИТИЯ НЕПРАВИТЕЛЬСТВЕННОГО СЕКТОРА В КАЗАХСТАНЕ</vt:lpstr>
      <vt:lpstr>Слайд 4</vt:lpstr>
      <vt:lpstr>Слайд 5</vt:lpstr>
      <vt:lpstr>Современные тренды развития глобального общества</vt:lpstr>
      <vt:lpstr>Современное видение развития образования  </vt:lpstr>
      <vt:lpstr>Слайд 8</vt:lpstr>
      <vt:lpstr>Модель компетенций лидера НПО 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Maxat Tussupov</dc:creator>
  <cp:lastModifiedBy>zzhunissova</cp:lastModifiedBy>
  <cp:revision>171</cp:revision>
  <cp:lastPrinted>1601-01-01T00:00:00Z</cp:lastPrinted>
  <dcterms:created xsi:type="dcterms:W3CDTF">1601-01-01T00:00:00Z</dcterms:created>
  <dcterms:modified xsi:type="dcterms:W3CDTF">2016-02-03T09:29:51Z</dcterms:modified>
</cp:coreProperties>
</file>