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81EA62-275E-49D7-B5D3-3E1A2BB4CFCA}"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88609-6C22-475F-9898-4E2D59E7397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1EA62-275E-49D7-B5D3-3E1A2BB4CFCA}" type="datetimeFigureOut">
              <a:rPr lang="ru-RU" smtClean="0"/>
              <a:pPr/>
              <a:t>19.03.2015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88609-6C22-475F-9898-4E2D59E739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286000"/>
            <a:ext cx="8915400" cy="3581399"/>
          </a:xfrm>
        </p:spPr>
        <p:txBody>
          <a:bodyPr>
            <a:normAutofit fontScale="90000"/>
          </a:bodyPr>
          <a:lstStyle/>
          <a:p>
            <a:r>
              <a:rPr lang="ru-RU" b="1" dirty="0" smtClean="0">
                <a:solidFill>
                  <a:schemeClr val="accent6">
                    <a:lumMod val="50000"/>
                  </a:schemeClr>
                </a:solidFill>
              </a:rPr>
              <a:t>     </a:t>
            </a:r>
            <a:r>
              <a:rPr lang="kk-KZ" b="1" dirty="0" smtClean="0">
                <a:solidFill>
                  <a:schemeClr val="accent6">
                    <a:lumMod val="50000"/>
                  </a:schemeClr>
                </a:solidFill>
              </a:rPr>
              <a:t>Алматы облысы, Есік қаласы </a:t>
            </a:r>
            <a:br>
              <a:rPr lang="kk-KZ" b="1" dirty="0" smtClean="0">
                <a:solidFill>
                  <a:schemeClr val="accent6">
                    <a:lumMod val="50000"/>
                  </a:schemeClr>
                </a:solidFill>
              </a:rPr>
            </a:br>
            <a:r>
              <a:rPr lang="kk-KZ" b="1" dirty="0" smtClean="0">
                <a:solidFill>
                  <a:schemeClr val="accent6">
                    <a:lumMod val="50000"/>
                  </a:schemeClr>
                </a:solidFill>
              </a:rPr>
              <a:t>Еңбекшіқазақ ауданы бойынша </a:t>
            </a:r>
            <a:br>
              <a:rPr lang="kk-KZ" b="1" dirty="0" smtClean="0">
                <a:solidFill>
                  <a:schemeClr val="accent6">
                    <a:lumMod val="50000"/>
                  </a:schemeClr>
                </a:solidFill>
              </a:rPr>
            </a:br>
            <a:r>
              <a:rPr lang="ru-RU" b="1" dirty="0" smtClean="0">
                <a:solidFill>
                  <a:schemeClr val="accent6">
                    <a:lumMod val="50000"/>
                  </a:schemeClr>
                </a:solidFill>
              </a:rPr>
              <a:t>«</a:t>
            </a:r>
            <a:r>
              <a:rPr lang="ru-RU" b="1" dirty="0">
                <a:solidFill>
                  <a:schemeClr val="accent6">
                    <a:lumMod val="50000"/>
                  </a:schemeClr>
                </a:solidFill>
              </a:rPr>
              <a:t>Фонд местных </a:t>
            </a:r>
            <a:r>
              <a:rPr lang="ru-RU" b="1" dirty="0" smtClean="0">
                <a:solidFill>
                  <a:schemeClr val="accent6">
                    <a:lumMod val="50000"/>
                  </a:schemeClr>
                </a:solidFill>
              </a:rPr>
              <a:t>сообществ» </a:t>
            </a:r>
            <a:r>
              <a:rPr lang="ru-RU" dirty="0">
                <a:solidFill>
                  <a:schemeClr val="accent6">
                    <a:lumMod val="50000"/>
                  </a:schemeClr>
                </a:solidFill>
              </a:rPr>
              <a:t/>
            </a:r>
            <a:br>
              <a:rPr lang="ru-RU" dirty="0">
                <a:solidFill>
                  <a:schemeClr val="accent6">
                    <a:lumMod val="50000"/>
                  </a:schemeClr>
                </a:solidFill>
              </a:rPr>
            </a:br>
            <a:r>
              <a:rPr lang="ru-RU" b="1" dirty="0">
                <a:solidFill>
                  <a:schemeClr val="accent6">
                    <a:lumMod val="50000"/>
                  </a:schemeClr>
                </a:solidFill>
              </a:rPr>
              <a:t>         </a:t>
            </a:r>
            <a:r>
              <a:rPr lang="kk-KZ" b="1" dirty="0" smtClean="0">
                <a:solidFill>
                  <a:schemeClr val="accent6">
                    <a:lumMod val="50000"/>
                  </a:schemeClr>
                </a:solidFill>
              </a:rPr>
              <a:t>Қоғамдық қоры </a:t>
            </a:r>
            <a:r>
              <a:rPr lang="ru-RU" dirty="0">
                <a:solidFill>
                  <a:schemeClr val="accent6">
                    <a:lumMod val="50000"/>
                  </a:schemeClr>
                </a:solidFill>
              </a:rPr>
              <a:t/>
            </a:r>
            <a:br>
              <a:rPr lang="ru-RU" dirty="0">
                <a:solidFill>
                  <a:schemeClr val="accent6">
                    <a:lumMod val="50000"/>
                  </a:schemeClr>
                </a:solidFill>
              </a:rPr>
            </a:br>
            <a:r>
              <a:rPr lang="ru-RU" b="1" dirty="0" smtClean="0">
                <a:solidFill>
                  <a:schemeClr val="accent6">
                    <a:lumMod val="50000"/>
                  </a:schemeClr>
                </a:solidFill>
              </a:rPr>
              <a:t> </a:t>
            </a:r>
            <a:br>
              <a:rPr lang="ru-RU" b="1" dirty="0" smtClean="0">
                <a:solidFill>
                  <a:schemeClr val="accent6">
                    <a:lumMod val="50000"/>
                  </a:schemeClr>
                </a:solidFill>
              </a:rPr>
            </a:br>
            <a:r>
              <a:rPr lang="ru-RU" dirty="0">
                <a:solidFill>
                  <a:schemeClr val="accent1">
                    <a:lumMod val="75000"/>
                  </a:schemeClr>
                </a:solidFill>
              </a:rPr>
              <a:t/>
            </a:r>
            <a:br>
              <a:rPr lang="ru-RU" dirty="0">
                <a:solidFill>
                  <a:schemeClr val="accent1">
                    <a:lumMod val="75000"/>
                  </a:schemeClr>
                </a:solidFill>
              </a:rPr>
            </a:br>
            <a:endParaRPr lang="ru-RU" dirty="0">
              <a:solidFill>
                <a:schemeClr val="accent1">
                  <a:lumMod val="75000"/>
                </a:schemeClr>
              </a:solidFill>
            </a:endParaRPr>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886200" y="228600"/>
            <a:ext cx="1276350" cy="15367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1143000"/>
          </a:xfrm>
        </p:spPr>
        <p:txBody>
          <a:bodyPr>
            <a:normAutofit/>
          </a:bodyPr>
          <a:lstStyle/>
          <a:p>
            <a:r>
              <a:rPr kumimoji="0" lang="ru-RU" sz="3200" b="1" i="0" u="none" strike="noStrike" cap="none" normalizeH="0" baseline="0" dirty="0" err="1" smtClean="0">
                <a:ln>
                  <a:noFill/>
                </a:ln>
                <a:solidFill>
                  <a:schemeClr val="accent2">
                    <a:lumMod val="50000"/>
                  </a:schemeClr>
                </a:solidFill>
                <a:effectLst/>
                <a:ea typeface="Times New Roman" pitchFamily="18" charset="0"/>
                <a:cs typeface="Times New Roman" pitchFamily="18" charset="0"/>
              </a:rPr>
              <a:t>Раушангүл Хихизахунова</a:t>
            </a:r>
            <a:r>
              <a:rPr kumimoji="0" lang="ru-RU" sz="3200" b="1" i="0" u="none" strike="noStrike" cap="none" normalizeH="0" baseline="0" dirty="0" smtClean="0">
                <a:ln>
                  <a:noFill/>
                </a:ln>
                <a:solidFill>
                  <a:schemeClr val="accent2">
                    <a:lumMod val="50000"/>
                  </a:schemeClr>
                </a:solidFill>
                <a:effectLst/>
                <a:ea typeface="Calibri" pitchFamily="34" charset="0"/>
                <a:cs typeface="Times New Roman" pitchFamily="18" charset="0"/>
              </a:rPr>
              <a:t>:</a:t>
            </a:r>
            <a:r>
              <a:rPr kumimoji="0" lang="en-US" sz="3200" b="1" i="0" u="none" strike="noStrike" cap="none" normalizeH="0" baseline="0" dirty="0" smtClean="0">
                <a:ln>
                  <a:noFill/>
                </a:ln>
                <a:solidFill>
                  <a:schemeClr val="accent2">
                    <a:lumMod val="50000"/>
                  </a:schemeClr>
                </a:solidFill>
                <a:effectLst/>
                <a:ea typeface="Calibri" pitchFamily="34" charset="0"/>
                <a:cs typeface="Times New Roman" pitchFamily="18" charset="0"/>
              </a:rPr>
              <a:t> “</a:t>
            </a:r>
            <a:r>
              <a:rPr kumimoji="0" lang="ru-RU" sz="3200" b="1" i="0" u="none" strike="noStrike" cap="none" normalizeH="0" baseline="0" dirty="0" err="1" smtClean="0">
                <a:ln>
                  <a:noFill/>
                </a:ln>
                <a:solidFill>
                  <a:schemeClr val="accent2">
                    <a:lumMod val="50000"/>
                  </a:schemeClr>
                </a:solidFill>
                <a:effectLst/>
                <a:ea typeface="Times New Roman" pitchFamily="18" charset="0"/>
                <a:cs typeface="Times New Roman" pitchFamily="18" charset="0"/>
              </a:rPr>
              <a:t>Өмірімді жаңаша бастаймын</a:t>
            </a:r>
            <a:r>
              <a:rPr kumimoji="0" lang="en-US" sz="3200" b="1" i="0" u="none" strike="noStrike" cap="none" normalizeH="0" baseline="0" dirty="0" smtClean="0">
                <a:ln>
                  <a:noFill/>
                </a:ln>
                <a:solidFill>
                  <a:schemeClr val="accent2">
                    <a:lumMod val="50000"/>
                  </a:schemeClr>
                </a:solidFill>
                <a:effectLst/>
                <a:ea typeface="Times New Roman" pitchFamily="18" charset="0"/>
                <a:cs typeface="Times New Roman" pitchFamily="18" charset="0"/>
              </a:rPr>
              <a:t>”</a:t>
            </a:r>
            <a:endParaRPr lang="ru-RU" sz="3200" dirty="0">
              <a:solidFill>
                <a:schemeClr val="accent2">
                  <a:lumMod val="50000"/>
                </a:schemeClr>
              </a:solidFill>
            </a:endParaRPr>
          </a:p>
        </p:txBody>
      </p:sp>
      <p:pic>
        <p:nvPicPr>
          <p:cNvPr id="4" name="Рисунок 3" descr="Описание: C:\Users\Иван\Desktop\Фото для отчета ФЕЦА\Фото Шелек Консультации 14.11.2014\DSC02475.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19800" y="4343400"/>
            <a:ext cx="2879090" cy="2286000"/>
          </a:xfrm>
          <a:prstGeom prst="rect">
            <a:avLst/>
          </a:prstGeom>
          <a:noFill/>
          <a:ln>
            <a:noFill/>
          </a:ln>
        </p:spPr>
      </p:pic>
      <p:sp>
        <p:nvSpPr>
          <p:cNvPr id="23553" name="Rectangle 1"/>
          <p:cNvSpPr>
            <a:spLocks noChangeArrowheads="1"/>
          </p:cNvSpPr>
          <p:nvPr/>
        </p:nvSpPr>
        <p:spPr bwMode="auto">
          <a:xfrm>
            <a:off x="304800" y="1033336"/>
            <a:ext cx="8229600"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«Мен </a:t>
            </a:r>
            <a:r>
              <a:rPr kumimoji="0" lang="ru-RU" sz="1500" b="1" i="0" u="none" strike="noStrike" cap="none" normalizeH="0" baseline="0" dirty="0" err="1" smtClean="0">
                <a:ln>
                  <a:noFill/>
                </a:ln>
                <a:solidFill>
                  <a:schemeClr val="accent1">
                    <a:lumMod val="50000"/>
                  </a:schemeClr>
                </a:solidFill>
                <a:effectLst/>
                <a:ea typeface="Calibri" pitchFamily="34" charset="0"/>
                <a:cs typeface="Times New Roman" pitchFamily="18" charset="0"/>
              </a:rPr>
              <a:t>жолдасыммен</a:t>
            </a:r>
            <a:r>
              <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baseline="0" dirty="0" err="1" smtClean="0">
                <a:ln>
                  <a:noFill/>
                </a:ln>
                <a:solidFill>
                  <a:schemeClr val="accent1">
                    <a:lumMod val="50000"/>
                  </a:schemeClr>
                </a:solidFill>
                <a:effectLst/>
                <a:ea typeface="Calibri" pitchFamily="34" charset="0"/>
                <a:cs typeface="Times New Roman" pitchFamily="18" charset="0"/>
              </a:rPr>
              <a:t>Алматы</a:t>
            </a:r>
            <a:r>
              <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baseline="0" dirty="0" err="1" smtClean="0">
                <a:ln>
                  <a:noFill/>
                </a:ln>
                <a:solidFill>
                  <a:schemeClr val="accent1">
                    <a:lumMod val="50000"/>
                  </a:schemeClr>
                </a:solidFill>
                <a:effectLst/>
                <a:ea typeface="Calibri" pitchFamily="34" charset="0"/>
                <a:cs typeface="Times New Roman" pitchFamily="18" charset="0"/>
              </a:rPr>
              <a:t>қаласында тұрған болатынмын</a:t>
            </a:r>
            <a:r>
              <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 2014 </a:t>
            </a:r>
            <a:r>
              <a:rPr kumimoji="0" lang="ru-RU" sz="1500" b="1" i="0" u="none" strike="noStrike" cap="none" normalizeH="0" baseline="0" dirty="0" err="1" smtClean="0">
                <a:ln>
                  <a:noFill/>
                </a:ln>
                <a:solidFill>
                  <a:schemeClr val="accent1">
                    <a:lumMod val="50000"/>
                  </a:schemeClr>
                </a:solidFill>
                <a:effectLst/>
                <a:ea typeface="Calibri" pitchFamily="34" charset="0"/>
                <a:cs typeface="Times New Roman" pitchFamily="18" charset="0"/>
              </a:rPr>
              <a:t>жылдың қазан айында</a:t>
            </a:r>
            <a:r>
              <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baseline="0" dirty="0" err="1" smtClean="0">
                <a:ln>
                  <a:noFill/>
                </a:ln>
                <a:solidFill>
                  <a:schemeClr val="accent1">
                    <a:lumMod val="50000"/>
                  </a:schemeClr>
                </a:solidFill>
                <a:effectLst/>
                <a:ea typeface="Calibri" pitchFamily="34" charset="0"/>
                <a:cs typeface="Times New Roman" pitchFamily="18" charset="0"/>
              </a:rPr>
              <a:t>ұзақ</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 уақыт бойы</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күткен сәбиім дүние есігін</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ашты</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сәбиімның қолы </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мен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аяғындағы саусағы болмауы</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сол</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кездегі</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қуанышымды </a:t>
            </a:r>
            <a:r>
              <a:rPr lang="ru-RU" sz="1500" b="1" dirty="0" smtClean="0">
                <a:solidFill>
                  <a:schemeClr val="accent1">
                    <a:lumMod val="50000"/>
                  </a:schemeClr>
                </a:solidFill>
                <a:ea typeface="Calibri" pitchFamily="34" charset="0"/>
                <a:cs typeface="Times New Roman" pitchFamily="18" charset="0"/>
              </a:rPr>
              <a:t>су </a:t>
            </a:r>
            <a:r>
              <a:rPr lang="ru-RU" sz="1500" b="1" dirty="0" err="1" smtClean="0">
                <a:solidFill>
                  <a:schemeClr val="accent1">
                    <a:lumMod val="50000"/>
                  </a:schemeClr>
                </a:solidFill>
                <a:ea typeface="Calibri" pitchFamily="34" charset="0"/>
                <a:cs typeface="Times New Roman" pitchFamily="18" charset="0"/>
              </a:rPr>
              <a:t>сепкендей</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басты</a:t>
            </a:r>
            <a:r>
              <a:rPr lang="ru-RU" sz="1500" b="1" dirty="0" smtClean="0">
                <a:solidFill>
                  <a:schemeClr val="accent1">
                    <a:lumMod val="50000"/>
                  </a:schemeClr>
                </a:solidFill>
                <a:ea typeface="Calibri" pitchFamily="34" charset="0"/>
                <a:cs typeface="Times New Roman" pitchFamily="18" charset="0"/>
              </a:rPr>
              <a:t>.   </a:t>
            </a:r>
            <a:endPar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err="1" smtClean="0">
                <a:ln>
                  <a:noFill/>
                </a:ln>
                <a:solidFill>
                  <a:schemeClr val="accent1">
                    <a:lumMod val="50000"/>
                  </a:schemeClr>
                </a:solidFill>
                <a:effectLst/>
                <a:ea typeface="Calibri" pitchFamily="34" charset="0"/>
                <a:cs typeface="Times New Roman" pitchFamily="18" charset="0"/>
              </a:rPr>
              <a:t>Өмірге мүгедек </a:t>
            </a:r>
            <a:r>
              <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бала</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келді</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дегенді</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естіген</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жарым</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жанұядан кетті</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де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қалды</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Менің әке-шешемнің шаңырағына оралуыма</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тура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келді</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зейнеткер</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әкеммен тұра бастадым</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бірнеше</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жыл</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бұрын анамыз</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дүние салған</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Мен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жұмыссызбын</a:t>
            </a:r>
            <a:r>
              <a:rPr kumimoji="0" lang="ru-RU" sz="1500" b="1" i="0" u="none" strike="noStrike" cap="none" normalizeH="0" dirty="0" smtClean="0">
                <a:ln>
                  <a:noFill/>
                </a:ln>
                <a:solidFill>
                  <a:schemeClr val="accent1">
                    <a:lumMod val="50000"/>
                  </a:schemeClr>
                </a:solidFill>
                <a:effectLst/>
                <a:ea typeface="Calibri" pitchFamily="34" charset="0"/>
                <a:cs typeface="Times New Roman" pitchFamily="18" charset="0"/>
              </a:rPr>
              <a:t>, </a:t>
            </a:r>
            <a:r>
              <a:rPr kumimoji="0" lang="ru-RU" sz="1500" b="1" i="0" u="none" strike="noStrike" cap="none" normalizeH="0" dirty="0" err="1" smtClean="0">
                <a:ln>
                  <a:noFill/>
                </a:ln>
                <a:solidFill>
                  <a:schemeClr val="accent1">
                    <a:lumMod val="50000"/>
                  </a:schemeClr>
                </a:solidFill>
                <a:effectLst/>
                <a:ea typeface="Calibri" pitchFamily="34" charset="0"/>
                <a:cs typeface="Times New Roman" pitchFamily="18" charset="0"/>
              </a:rPr>
              <a:t>әкемнің зейнетақысымен күн көру қыйын </a:t>
            </a:r>
            <a:r>
              <a:rPr lang="ru-RU" sz="1500" b="1" dirty="0" err="1" smtClean="0">
                <a:solidFill>
                  <a:schemeClr val="accent1">
                    <a:lumMod val="50000"/>
                  </a:schemeClr>
                </a:solidFill>
                <a:ea typeface="Calibri" pitchFamily="34" charset="0"/>
                <a:cs typeface="Times New Roman" pitchFamily="18" charset="0"/>
              </a:rPr>
              <a:t>болды</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мардымсыз</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ақша еш</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жетпейді</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баланың әкесі қандайда болсын</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материалдық көмек көрсетуден </a:t>
            </a:r>
            <a:r>
              <a:rPr lang="ru-RU" sz="1500" b="1" dirty="0" smtClean="0">
                <a:solidFill>
                  <a:schemeClr val="accent1">
                    <a:lumMod val="50000"/>
                  </a:schemeClr>
                </a:solidFill>
                <a:ea typeface="Calibri" pitchFamily="34" charset="0"/>
                <a:cs typeface="Times New Roman" pitchFamily="18" charset="0"/>
              </a:rPr>
              <a:t>бас </a:t>
            </a:r>
            <a:r>
              <a:rPr lang="ru-RU" sz="1500" b="1" dirty="0" err="1" smtClean="0">
                <a:solidFill>
                  <a:schemeClr val="accent1">
                    <a:lumMod val="50000"/>
                  </a:schemeClr>
                </a:solidFill>
                <a:ea typeface="Calibri" pitchFamily="34" charset="0"/>
                <a:cs typeface="Times New Roman" pitchFamily="18" charset="0"/>
              </a:rPr>
              <a:t>тартты</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Басыма</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төнген проблемамен</a:t>
            </a:r>
            <a:r>
              <a:rPr lang="ru-RU" sz="1500" b="1" dirty="0" smtClean="0">
                <a:solidFill>
                  <a:schemeClr val="accent1">
                    <a:lumMod val="50000"/>
                  </a:schemeClr>
                </a:solidFill>
                <a:ea typeface="Calibri" pitchFamily="34" charset="0"/>
                <a:cs typeface="Times New Roman" pitchFamily="18" charset="0"/>
              </a:rPr>
              <a:t> тек </a:t>
            </a:r>
            <a:r>
              <a:rPr lang="ru-RU" sz="1500" b="1" dirty="0" err="1" smtClean="0">
                <a:solidFill>
                  <a:schemeClr val="accent1">
                    <a:lumMod val="50000"/>
                  </a:schemeClr>
                </a:solidFill>
                <a:ea typeface="Calibri" pitchFamily="34" charset="0"/>
                <a:cs typeface="Times New Roman" pitchFamily="18" charset="0"/>
              </a:rPr>
              <a:t>жекпе-жек</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күресуге </a:t>
            </a:r>
            <a:r>
              <a:rPr lang="ru-RU" sz="1500" b="1" dirty="0" smtClean="0">
                <a:solidFill>
                  <a:schemeClr val="accent1">
                    <a:lumMod val="50000"/>
                  </a:schemeClr>
                </a:solidFill>
                <a:ea typeface="Calibri" pitchFamily="34" charset="0"/>
                <a:cs typeface="Times New Roman" pitchFamily="18" charset="0"/>
              </a:rPr>
              <a:t>тура </a:t>
            </a:r>
            <a:r>
              <a:rPr lang="ru-RU" sz="1500" b="1" dirty="0" err="1" smtClean="0">
                <a:solidFill>
                  <a:schemeClr val="accent1">
                    <a:lumMod val="50000"/>
                  </a:schemeClr>
                </a:solidFill>
                <a:ea typeface="Calibri" pitchFamily="34" charset="0"/>
                <a:cs typeface="Times New Roman" pitchFamily="18" charset="0"/>
              </a:rPr>
              <a:t>келді</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ақшаның жоқтығынан адвокатта</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жалдай</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алмадым</a:t>
            </a:r>
            <a:r>
              <a:rPr lang="ru-RU" sz="1500" b="1" dirty="0" smtClean="0">
                <a:solidFill>
                  <a:schemeClr val="accent1">
                    <a:lumMod val="50000"/>
                  </a:schemeClr>
                </a:solidFill>
                <a:ea typeface="Calibri" pitchFamily="34" charset="0"/>
                <a:cs typeface="Times New Roman" pitchFamily="18" charset="0"/>
              </a:rPr>
              <a:t>. </a:t>
            </a:r>
            <a:endPar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kk-KZ" sz="1500" b="1" dirty="0" smtClean="0">
                <a:solidFill>
                  <a:schemeClr val="accent1">
                    <a:lumMod val="50000"/>
                  </a:schemeClr>
                </a:solidFill>
                <a:ea typeface="Calibri" pitchFamily="34" charset="0"/>
                <a:cs typeface="Times New Roman" pitchFamily="18" charset="0"/>
              </a:rPr>
              <a:t>Күндердің бір күнінде, мүгедектерге арналған тегін заңды кеңес орталығының ашылғанын естіп, сол жерге бардым, ол орталықта маған, менің жолдасымның қызымыздың алдындағы міндеттері жөніндегі мәліметтен басқа, ол менің де алдымда міндетті екенін естіп білдім, яғни ол қызымыз үш жасқа толғанша мені де асырап бағуы керек.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Ол жерде сотқа өткізу үшін екі арыз жазуға</a:t>
            </a:r>
            <a:r>
              <a:rPr kumimoji="0" lang="kk-KZ" sz="1500" b="1" i="0" u="none" strike="noStrike" cap="none" normalizeH="0" dirty="0" smtClean="0">
                <a:ln>
                  <a:noFill/>
                </a:ln>
                <a:solidFill>
                  <a:schemeClr val="accent1">
                    <a:lumMod val="50000"/>
                  </a:schemeClr>
                </a:solidFill>
                <a:effectLst/>
                <a:ea typeface="Calibri" pitchFamily="34" charset="0"/>
                <a:cs typeface="Times New Roman" pitchFamily="18" charset="0"/>
              </a:rPr>
              <a:t> көмектесті:</a:t>
            </a:r>
            <a:endPar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kk-KZ"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Қызыма</a:t>
            </a:r>
            <a:r>
              <a:rPr kumimoji="0" lang="kk-KZ" sz="1500" b="1" i="0" u="none" strike="noStrike" cap="none" normalizeH="0" dirty="0" smtClean="0">
                <a:ln>
                  <a:noFill/>
                </a:ln>
                <a:solidFill>
                  <a:schemeClr val="accent1">
                    <a:lumMod val="50000"/>
                  </a:schemeClr>
                </a:solidFill>
                <a:effectLst/>
                <a:ea typeface="Calibri" pitchFamily="34" charset="0"/>
                <a:cs typeface="Times New Roman" pitchFamily="18" charset="0"/>
              </a:rPr>
              <a:t> алимент өндіру үшін; </a:t>
            </a:r>
            <a:r>
              <a:rPr lang="kk-KZ" sz="1500" b="1" baseline="0" dirty="0" smtClean="0">
                <a:solidFill>
                  <a:schemeClr val="accent1">
                    <a:lumMod val="50000"/>
                  </a:schemeClr>
                </a:solidFill>
                <a:ea typeface="Calibri" pitchFamily="34" charset="0"/>
                <a:cs typeface="Times New Roman" pitchFamily="18" charset="0"/>
              </a:rPr>
              <a:t>- Кызымыз</a:t>
            </a:r>
            <a:r>
              <a:rPr lang="kk-KZ" sz="1500" b="1" dirty="0" smtClean="0">
                <a:solidFill>
                  <a:schemeClr val="accent1">
                    <a:lumMod val="50000"/>
                  </a:schemeClr>
                </a:solidFill>
                <a:ea typeface="Calibri" pitchFamily="34" charset="0"/>
                <a:cs typeface="Times New Roman" pitchFamily="18" charset="0"/>
              </a:rPr>
              <a:t> 3 жасқа толғанша </a:t>
            </a:r>
          </a:p>
          <a:p>
            <a:pPr marL="0" marR="0" lvl="0" indent="0" algn="just" defTabSz="914400" rtl="0" eaLnBrk="1" fontAlgn="base" latinLnBrk="0" hangingPunct="1">
              <a:lnSpc>
                <a:spcPct val="100000"/>
              </a:lnSpc>
              <a:spcBef>
                <a:spcPct val="0"/>
              </a:spcBef>
              <a:spcAft>
                <a:spcPct val="0"/>
              </a:spcAft>
              <a:buClrTx/>
              <a:buSzTx/>
              <a:buFontTx/>
              <a:buChar char="-"/>
              <a:tabLst/>
            </a:pPr>
            <a:r>
              <a:rPr lang="kk-KZ" sz="1500" b="1" dirty="0" smtClean="0">
                <a:solidFill>
                  <a:schemeClr val="accent1">
                    <a:lumMod val="50000"/>
                  </a:schemeClr>
                </a:solidFill>
                <a:ea typeface="Calibri" pitchFamily="34" charset="0"/>
                <a:cs typeface="Times New Roman" pitchFamily="18" charset="0"/>
              </a:rPr>
              <a:t>мені асырауға тиесілі екендігі туралы. </a:t>
            </a:r>
            <a:r>
              <a:rPr kumimoji="0" lang="en-US" sz="1500" b="1" i="0" u="none" strike="noStrike" cap="none" normalizeH="0" baseline="0" dirty="0" smtClean="0">
                <a:ln>
                  <a:noFill/>
                </a:ln>
                <a:solidFill>
                  <a:schemeClr val="accent1">
                    <a:lumMod val="50000"/>
                  </a:schemeClr>
                </a:solidFill>
                <a:effectLs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Қазіргі таңда </a:t>
            </a:r>
            <a:r>
              <a:rPr lang="ru-RU" sz="1500" b="1" dirty="0" smtClean="0">
                <a:solidFill>
                  <a:schemeClr val="accent1">
                    <a:lumMod val="50000"/>
                  </a:schemeClr>
                </a:solidFill>
                <a:ea typeface="Calibri" pitchFamily="34" charset="0"/>
                <a:cs typeface="Times New Roman" pitchFamily="18" charset="0"/>
              </a:rPr>
              <a:t>мен </a:t>
            </a:r>
            <a:r>
              <a:rPr lang="ru-RU" sz="1500" b="1" dirty="0" err="1" smtClean="0">
                <a:solidFill>
                  <a:schemeClr val="accent1">
                    <a:lumMod val="50000"/>
                  </a:schemeClr>
                </a:solidFill>
                <a:ea typeface="Calibri" pitchFamily="34" charset="0"/>
                <a:cs typeface="Times New Roman" pitchFamily="18" charset="0"/>
              </a:rPr>
              <a:t>жазған екі</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арыз</a:t>
            </a:r>
            <a:r>
              <a:rPr lang="ru-RU" sz="1500" b="1" dirty="0" smtClean="0">
                <a:solidFill>
                  <a:schemeClr val="accent1">
                    <a:lumMod val="50000"/>
                  </a:schemeClr>
                </a:solidFill>
                <a:ea typeface="Calibri" pitchFamily="34" charset="0"/>
                <a:cs typeface="Times New Roman" pitchFamily="18" charset="0"/>
              </a:rPr>
              <a:t> сот </a:t>
            </a:r>
            <a:r>
              <a:rPr lang="ru-RU" sz="1500" b="1" dirty="0" err="1" smtClean="0">
                <a:solidFill>
                  <a:schemeClr val="accent1">
                    <a:lumMod val="50000"/>
                  </a:schemeClr>
                </a:solidFill>
                <a:ea typeface="Calibri" pitchFamily="34" charset="0"/>
                <a:cs typeface="Times New Roman" pitchFamily="18" charset="0"/>
              </a:rPr>
              <a:t>тарапынан</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мақұлданып</a:t>
            </a:r>
            <a:r>
              <a:rPr lang="ru-RU" sz="1500" b="1" dirty="0" smtClean="0">
                <a:solidFill>
                  <a:schemeClr val="accent1">
                    <a:lumMod val="50000"/>
                  </a:schemeClr>
                </a:solidFill>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іс</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менің пайдама</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шешілді</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енді</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менің бұрынғы күйеуім</a:t>
            </a:r>
            <a:r>
              <a:rPr lang="ru-RU" sz="1500" b="1" dirty="0" smtClean="0">
                <a:solidFill>
                  <a:schemeClr val="accent1">
                    <a:lumMod val="50000"/>
                  </a:schemeClr>
                </a:solidFill>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кызымыз</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екеуімізге</a:t>
            </a:r>
            <a:r>
              <a:rPr lang="ru-RU" sz="1500" b="1" dirty="0" smtClean="0">
                <a:solidFill>
                  <a:schemeClr val="accent1">
                    <a:lumMod val="50000"/>
                  </a:schemeClr>
                </a:solidFill>
                <a:ea typeface="Calibri" pitchFamily="34" charset="0"/>
                <a:cs typeface="Times New Roman" pitchFamily="18" charset="0"/>
              </a:rPr>
              <a:t> де </a:t>
            </a:r>
            <a:r>
              <a:rPr lang="ru-RU" sz="1500" b="1" dirty="0" err="1" smtClean="0">
                <a:solidFill>
                  <a:schemeClr val="accent1">
                    <a:lumMod val="50000"/>
                  </a:schemeClr>
                </a:solidFill>
                <a:ea typeface="Calibri" pitchFamily="34" charset="0"/>
                <a:cs typeface="Times New Roman" pitchFamily="18" charset="0"/>
              </a:rPr>
              <a:t>алимент</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төлейтін болады</a:t>
            </a:r>
            <a:r>
              <a:rPr lang="ru-RU" sz="1500" b="1" dirty="0" smtClean="0">
                <a:solidFill>
                  <a:schemeClr val="accent1">
                    <a:lumMod val="50000"/>
                  </a:schemeClr>
                </a:solidFill>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Бүгінде </a:t>
            </a:r>
            <a:r>
              <a:rPr lang="ru-RU" sz="1500" b="1" dirty="0" smtClean="0">
                <a:solidFill>
                  <a:schemeClr val="accent1">
                    <a:lumMod val="50000"/>
                  </a:schemeClr>
                </a:solidFill>
                <a:ea typeface="Calibri" pitchFamily="34" charset="0"/>
                <a:cs typeface="Times New Roman" pitchFamily="18" charset="0"/>
              </a:rPr>
              <a:t>мен </a:t>
            </a:r>
            <a:r>
              <a:rPr lang="ru-RU" sz="1500" b="1" dirty="0" err="1" smtClean="0">
                <a:solidFill>
                  <a:schemeClr val="accent1">
                    <a:lumMod val="50000"/>
                  </a:schemeClr>
                </a:solidFill>
                <a:ea typeface="Calibri" pitchFamily="34" charset="0"/>
                <a:cs typeface="Times New Roman" pitchFamily="18" charset="0"/>
              </a:rPr>
              <a:t>бұл өмірде барлығы мен</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ойлағандай жаман</a:t>
            </a:r>
            <a:r>
              <a:rPr lang="ru-RU" sz="1500" b="1" dirty="0" smtClean="0">
                <a:solidFill>
                  <a:schemeClr val="accent1">
                    <a:lumMod val="50000"/>
                  </a:schemeClr>
                </a:solidFill>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емес</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екендігіне</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көзім жетті</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қазір өмірімді жаңаша</a:t>
            </a:r>
            <a:r>
              <a:rPr lang="ru-RU" sz="1500" b="1" dirty="0" smtClean="0">
                <a:solidFill>
                  <a:schemeClr val="accent1">
                    <a:lumMod val="50000"/>
                  </a:schemeClr>
                </a:solidFill>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бастаймын</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деген</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ойдамын</a:t>
            </a:r>
            <a:r>
              <a:rPr lang="ru-RU" sz="1500" b="1" dirty="0" smtClean="0">
                <a:solidFill>
                  <a:schemeClr val="accent1">
                    <a:lumMod val="50000"/>
                  </a:schemeClr>
                </a:solidFill>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Алдыда</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қызымды бірнеше</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ауыр</a:t>
            </a:r>
            <a:r>
              <a:rPr lang="ru-RU" sz="1500" b="1" dirty="0" smtClean="0">
                <a:solidFill>
                  <a:schemeClr val="accent1">
                    <a:lumMod val="50000"/>
                  </a:schemeClr>
                </a:solidFill>
                <a:ea typeface="Calibri" pitchFamily="34" charset="0"/>
                <a:cs typeface="Times New Roman" pitchFamily="18" charset="0"/>
              </a:rPr>
              <a:t> операция </a:t>
            </a:r>
            <a:r>
              <a:rPr lang="ru-RU" sz="1500" b="1" dirty="0" err="1" smtClean="0">
                <a:solidFill>
                  <a:schemeClr val="accent1">
                    <a:lumMod val="50000"/>
                  </a:schemeClr>
                </a:solidFill>
                <a:ea typeface="Calibri" pitchFamily="34" charset="0"/>
                <a:cs typeface="Times New Roman" pitchFamily="18" charset="0"/>
              </a:rPr>
              <a:t>күтіп тұр</a:t>
            </a:r>
            <a:r>
              <a:rPr lang="ru-RU" sz="1500" b="1" dirty="0" smtClean="0">
                <a:solidFill>
                  <a:schemeClr val="accent1">
                    <a:lumMod val="50000"/>
                  </a:schemeClr>
                </a:solidFill>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500" b="1" dirty="0" err="1" smtClean="0">
                <a:solidFill>
                  <a:schemeClr val="accent1">
                    <a:lumMod val="50000"/>
                  </a:schemeClr>
                </a:solidFill>
                <a:ea typeface="Calibri" pitchFamily="34" charset="0"/>
                <a:cs typeface="Times New Roman" pitchFamily="18" charset="0"/>
              </a:rPr>
              <a:t>бәрі жақсы болады</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деп</a:t>
            </a:r>
            <a:r>
              <a:rPr lang="ru-RU" sz="1500" b="1" dirty="0" smtClean="0">
                <a:solidFill>
                  <a:schemeClr val="accent1">
                    <a:lumMod val="50000"/>
                  </a:schemeClr>
                </a:solidFill>
                <a:ea typeface="Calibri" pitchFamily="34" charset="0"/>
                <a:cs typeface="Times New Roman" pitchFamily="18" charset="0"/>
              </a:rPr>
              <a:t> </a:t>
            </a:r>
            <a:r>
              <a:rPr lang="ru-RU" sz="1500" b="1" dirty="0" err="1" smtClean="0">
                <a:solidFill>
                  <a:schemeClr val="accent1">
                    <a:lumMod val="50000"/>
                  </a:schemeClr>
                </a:solidFill>
                <a:ea typeface="Calibri" pitchFamily="34" charset="0"/>
                <a:cs typeface="Times New Roman" pitchFamily="18" charset="0"/>
              </a:rPr>
              <a:t>сенемін</a:t>
            </a:r>
            <a:r>
              <a:rPr lang="ru-RU" sz="1500" b="1" dirty="0" smtClean="0">
                <a:solidFill>
                  <a:schemeClr val="accent1">
                    <a:lumMod val="50000"/>
                  </a:schemeClr>
                </a:solidFill>
                <a:ea typeface="Calibri" pitchFamily="34" charset="0"/>
                <a:cs typeface="Times New Roman" pitchFamily="18" charset="0"/>
              </a:rPr>
              <a:t>. </a:t>
            </a:r>
            <a:endParaRPr kumimoji="0" lang="ru-RU" sz="1500" b="1" i="0" u="none" strike="noStrike" cap="none" normalizeH="0" baseline="0" dirty="0" smtClean="0">
              <a:ln>
                <a:noFill/>
              </a:ln>
              <a:solidFill>
                <a:schemeClr val="accent1">
                  <a:lumMod val="50000"/>
                </a:schemeClr>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500" b="1" i="0" u="none" strike="noStrike" cap="none" normalizeH="0" baseline="0" dirty="0" smtClean="0">
              <a:ln>
                <a:noFill/>
              </a:ln>
              <a:solidFill>
                <a:schemeClr val="accent1">
                  <a:lumMod val="50000"/>
                </a:schemeClr>
              </a:solidFill>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04800"/>
            <a:ext cx="8305800" cy="533400"/>
          </a:xfrm>
        </p:spPr>
        <p:txBody>
          <a:bodyPr>
            <a:noAutofit/>
          </a:bodyPr>
          <a:lstStyle/>
          <a:p>
            <a:r>
              <a:rPr lang="ru-RU" sz="3200" b="1" dirty="0" smtClean="0">
                <a:solidFill>
                  <a:schemeClr val="accent2">
                    <a:lumMod val="50000"/>
                  </a:schemeClr>
                </a:solidFill>
              </a:rPr>
              <a:t>Г. Ибрагимова, 1-ші </a:t>
            </a:r>
            <a:r>
              <a:rPr lang="ru-RU" sz="3200" b="1" dirty="0" err="1" smtClean="0">
                <a:solidFill>
                  <a:schemeClr val="accent2">
                    <a:lumMod val="50000"/>
                  </a:schemeClr>
                </a:solidFill>
              </a:rPr>
              <a:t>топтағы көру қабілеті төмен санатындағы  мүгедек</a:t>
            </a:r>
            <a:r>
              <a:rPr lang="ru-RU" sz="3200" b="1" dirty="0" smtClean="0">
                <a:solidFill>
                  <a:schemeClr val="accent2">
                    <a:lumMod val="50000"/>
                  </a:schemeClr>
                </a:solidFill>
              </a:rPr>
              <a:t> </a:t>
            </a:r>
            <a:endParaRPr lang="ru-RU" sz="3200" dirty="0"/>
          </a:p>
        </p:txBody>
      </p:sp>
      <p:pic>
        <p:nvPicPr>
          <p:cNvPr id="4" name="Рисунок 3" descr="Описание: C:\Users\Иван\Desktop\Фото для отчета ФЕЦА\фото семинар 29.10.14\Семинар с.Шелек 29.10.14г..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400800" y="4267200"/>
            <a:ext cx="2557306" cy="2138624"/>
          </a:xfrm>
          <a:prstGeom prst="rect">
            <a:avLst/>
          </a:prstGeom>
          <a:noFill/>
          <a:ln>
            <a:noFill/>
          </a:ln>
        </p:spPr>
      </p:pic>
      <p:sp>
        <p:nvSpPr>
          <p:cNvPr id="24577" name="Rectangle 1"/>
          <p:cNvSpPr>
            <a:spLocks noChangeArrowheads="1"/>
          </p:cNvSpPr>
          <p:nvPr/>
        </p:nvSpPr>
        <p:spPr bwMode="auto">
          <a:xfrm>
            <a:off x="0" y="1143000"/>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66700" fontAlgn="base">
              <a:spcBef>
                <a:spcPct val="0"/>
              </a:spcBef>
              <a:spcAft>
                <a:spcPct val="0"/>
              </a:spcAft>
            </a:pPr>
            <a:r>
              <a:rPr kumimoji="0" lang="kk-KZ" sz="16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Шелек </a:t>
            </a:r>
            <a:r>
              <a:rPr kumimoji="0" lang="kk-KZ" sz="16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районындағы мүгедектер үшін Шелек ауылында</a:t>
            </a:r>
            <a:r>
              <a:rPr kumimoji="0" lang="kk-KZ"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ашылған </a:t>
            </a:r>
            <a:r>
              <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Бірігіп</a:t>
            </a:r>
            <a:r>
              <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өмірді</a:t>
            </a:r>
            <a:r>
              <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a:t>
            </a:r>
            <a:endPar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endParaRPr>
          </a:p>
          <a:p>
            <a:pPr lvl="0" indent="266700" fontAlgn="base">
              <a:spcBef>
                <a:spcPct val="0"/>
              </a:spcBef>
              <a:spcAft>
                <a:spcPct val="0"/>
              </a:spcAft>
            </a:pP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өзгертеміз</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 атты</a:t>
            </a:r>
            <a:r>
              <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кеңес </a:t>
            </a:r>
            <a:r>
              <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беру </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пункті</a:t>
            </a:r>
            <a:r>
              <a:rPr lang="ru-RU" sz="1600" b="1" dirty="0" err="1" smtClean="0">
                <a:solidFill>
                  <a:schemeClr val="accent1">
                    <a:lumMod val="50000"/>
                  </a:schemeClr>
                </a:solidFill>
                <a:latin typeface="+mj-lt"/>
                <a:ea typeface="Calibri" pitchFamily="34" charset="0"/>
                <a:cs typeface="Times New Roman" pitchFamily="18" charset="0"/>
              </a:rPr>
              <a:t>н</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ің ашылуы</a:t>
            </a:r>
            <a:r>
              <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біз</a:t>
            </a:r>
            <a:r>
              <a:rPr kumimoji="0" lang="ru-RU" sz="16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a:t>
            </a:r>
            <a:r>
              <a:rPr kumimoji="0" lang="ru-RU" sz="16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үшін үлкен қуаныш сыйлады</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бізге</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тегін</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заңды кеңес орталықтарынан көптеген қажетті мәліметтер алдық, өзіміздің</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құқықтарымыз </a:t>
            </a:r>
            <a:r>
              <a:rPr lang="ru-RU" sz="1600" b="1" dirty="0" err="1" smtClean="0">
                <a:solidFill>
                  <a:schemeClr val="accent1">
                    <a:lumMod val="50000"/>
                  </a:schemeClr>
                </a:solidFill>
                <a:latin typeface="+mj-lt"/>
                <a:ea typeface="Calibri" pitchFamily="34" charset="0"/>
                <a:cs typeface="Times New Roman" pitchFamily="18" charset="0"/>
              </a:rPr>
              <a:t>бен</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жеңілдіктеріміз турады</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білдік</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көптеген тақырыптарда өткен</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семинарлар</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smtClean="0">
                <a:solidFill>
                  <a:schemeClr val="accent1">
                    <a:lumMod val="50000"/>
                  </a:schemeClr>
                </a:solidFill>
                <a:latin typeface="+mj-lt"/>
                <a:ea typeface="Calibri" pitchFamily="34" charset="0"/>
                <a:cs typeface="Times New Roman" pitchFamily="18" charset="0"/>
              </a:rPr>
              <a:t>мен </a:t>
            </a:r>
            <a:r>
              <a:rPr lang="ru-RU" sz="1600" b="1" dirty="0" err="1" smtClean="0">
                <a:solidFill>
                  <a:schemeClr val="accent1">
                    <a:lumMod val="50000"/>
                  </a:schemeClr>
                </a:solidFill>
                <a:latin typeface="+mj-lt"/>
                <a:ea typeface="Calibri" pitchFamily="34" charset="0"/>
                <a:cs typeface="Times New Roman" pitchFamily="18" charset="0"/>
              </a:rPr>
              <a:t>тренингтерге</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қатыстық</a:t>
            </a:r>
            <a:r>
              <a:rPr lang="ru-RU" sz="1600" b="1" dirty="0" smtClean="0">
                <a:solidFill>
                  <a:schemeClr val="accent1">
                    <a:lumMod val="50000"/>
                  </a:schemeClr>
                </a:solidFill>
                <a:latin typeface="+mj-lt"/>
                <a:ea typeface="Calibri" pitchFamily="34" charset="0"/>
                <a:cs typeface="Times New Roman" pitchFamily="18" charset="0"/>
              </a:rPr>
              <a:t>.  Мен </a:t>
            </a:r>
            <a:r>
              <a:rPr lang="ru-RU" sz="1600" b="1" dirty="0" err="1" smtClean="0">
                <a:solidFill>
                  <a:schemeClr val="accent1">
                    <a:lumMod val="50000"/>
                  </a:schemeClr>
                </a:solidFill>
                <a:latin typeface="+mj-lt"/>
                <a:ea typeface="Calibri" pitchFamily="34" charset="0"/>
                <a:cs typeface="Times New Roman" pitchFamily="18" charset="0"/>
              </a:rPr>
              <a:t>өзімді заңды құқықтарымның</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барлығын </a:t>
            </a:r>
            <a:r>
              <a:rPr lang="ru-RU" sz="1600" b="1" dirty="0" err="1" smtClean="0">
                <a:solidFill>
                  <a:schemeClr val="accent1">
                    <a:lumMod val="50000"/>
                  </a:schemeClr>
                </a:solidFill>
                <a:latin typeface="+mj-lt"/>
                <a:ea typeface="Calibri" pitchFamily="34" charset="0"/>
                <a:cs typeface="Times New Roman" pitchFamily="18" charset="0"/>
              </a:rPr>
              <a:t>толық білетінмін</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деп</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ойлайтынмын</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бірақ </a:t>
            </a:r>
            <a:r>
              <a:rPr lang="ru-RU" sz="1600" b="1" dirty="0" smtClean="0">
                <a:solidFill>
                  <a:schemeClr val="accent1">
                    <a:lumMod val="50000"/>
                  </a:schemeClr>
                </a:solidFill>
                <a:latin typeface="+mj-lt"/>
                <a:ea typeface="Calibri" pitchFamily="34" charset="0"/>
                <a:cs typeface="Times New Roman" pitchFamily="18" charset="0"/>
              </a:rPr>
              <a:t>мен </a:t>
            </a:r>
            <a:r>
              <a:rPr lang="ru-RU" sz="1600" b="1" dirty="0" err="1" smtClean="0">
                <a:solidFill>
                  <a:schemeClr val="accent1">
                    <a:lumMod val="50000"/>
                  </a:schemeClr>
                </a:solidFill>
                <a:latin typeface="+mj-lt"/>
                <a:ea typeface="Calibri" pitchFamily="34" charset="0"/>
                <a:cs typeface="Times New Roman" pitchFamily="18" charset="0"/>
              </a:rPr>
              <a:t>өзіме тиесілі</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көптеген</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жеңілдіктерді </a:t>
            </a:r>
            <a:r>
              <a:rPr lang="ru-RU" sz="1600" b="1" dirty="0" err="1" smtClean="0">
                <a:solidFill>
                  <a:schemeClr val="accent1">
                    <a:lumMod val="50000"/>
                  </a:schemeClr>
                </a:solidFill>
                <a:latin typeface="+mj-lt"/>
                <a:ea typeface="Calibri" pitchFamily="34" charset="0"/>
                <a:cs typeface="Times New Roman" pitchFamily="18" charset="0"/>
              </a:rPr>
              <a:t>білмейтін</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болып</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шықтым.</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Мысалы</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барлық мүгедектер тегін</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құжат</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алып</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ауыстыратыны</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жөнінде білмедім</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Мысалы</a:t>
            </a:r>
            <a:r>
              <a:rPr lang="ru-RU" sz="1600" b="1" dirty="0" smtClean="0">
                <a:solidFill>
                  <a:schemeClr val="accent1">
                    <a:lumMod val="50000"/>
                  </a:schemeClr>
                </a:solidFill>
                <a:latin typeface="+mj-lt"/>
                <a:ea typeface="Calibri" pitchFamily="34" charset="0"/>
                <a:cs typeface="Times New Roman" pitchFamily="18" charset="0"/>
              </a:rPr>
              <a:t>, мен ХҚО </a:t>
            </a:r>
            <a:r>
              <a:rPr lang="ru-RU" sz="1600" b="1" dirty="0" err="1" smtClean="0">
                <a:solidFill>
                  <a:schemeClr val="accent1">
                    <a:lumMod val="50000"/>
                  </a:schemeClr>
                </a:solidFill>
                <a:latin typeface="+mj-lt"/>
                <a:ea typeface="Calibri" pitchFamily="34" charset="0"/>
                <a:cs typeface="Times New Roman" pitchFamily="18" charset="0"/>
              </a:rPr>
              <a:t>жеке</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құжатымды</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ауыстырған </a:t>
            </a:r>
            <a:r>
              <a:rPr lang="ru-RU" sz="1600" b="1" dirty="0" err="1" smtClean="0">
                <a:solidFill>
                  <a:schemeClr val="accent1">
                    <a:lumMod val="50000"/>
                  </a:schemeClr>
                </a:solidFill>
                <a:latin typeface="+mj-lt"/>
                <a:ea typeface="Calibri" pitchFamily="34" charset="0"/>
                <a:cs typeface="Times New Roman" pitchFamily="18" charset="0"/>
              </a:rPr>
              <a:t>кезде</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ақша төлеп алғанмын, жеңілдіктерімді білмегендіктен</a:t>
            </a:r>
            <a:r>
              <a:rPr lang="ru-RU" sz="1600" b="1" dirty="0" smtClean="0">
                <a:solidFill>
                  <a:schemeClr val="accent1">
                    <a:lumMod val="50000"/>
                  </a:schemeClr>
                </a:solidFill>
                <a:latin typeface="+mj-lt"/>
                <a:ea typeface="Calibri" pitchFamily="34" charset="0"/>
                <a:cs typeface="Times New Roman" pitchFamily="18" charset="0"/>
              </a:rPr>
              <a:t>. ХҚО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қызметкелеріде </a:t>
            </a:r>
            <a:r>
              <a:rPr lang="ru-RU" sz="1600" b="1" dirty="0" err="1" smtClean="0">
                <a:solidFill>
                  <a:schemeClr val="accent1">
                    <a:lumMod val="50000"/>
                  </a:schemeClr>
                </a:solidFill>
                <a:latin typeface="+mj-lt"/>
                <a:ea typeface="Calibri" pitchFamily="34" charset="0"/>
                <a:cs typeface="Times New Roman" pitchFamily="18" charset="0"/>
              </a:rPr>
              <a:t>ол</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ткралы</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жақ ашпады</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Негізі</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мемлекеттік</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органдар</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мүгедектердің</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құқықтары </a:t>
            </a:r>
            <a:r>
              <a:rPr lang="ru-RU" sz="1600" b="1" dirty="0" smtClean="0">
                <a:solidFill>
                  <a:schemeClr val="accent1">
                    <a:lumMod val="50000"/>
                  </a:schemeClr>
                </a:solidFill>
                <a:latin typeface="+mj-lt"/>
                <a:ea typeface="Calibri" pitchFamily="34" charset="0"/>
                <a:cs typeface="Times New Roman" pitchFamily="18" charset="0"/>
              </a:rPr>
              <a:t>мен </a:t>
            </a:r>
            <a:r>
              <a:rPr lang="ru-RU" sz="1600" b="1" dirty="0" err="1" smtClean="0">
                <a:solidFill>
                  <a:schemeClr val="accent1">
                    <a:lumMod val="50000"/>
                  </a:schemeClr>
                </a:solidFill>
                <a:latin typeface="+mj-lt"/>
                <a:ea typeface="Calibri" pitchFamily="34" charset="0"/>
                <a:cs typeface="Times New Roman" pitchFamily="18" charset="0"/>
              </a:rPr>
              <a:t>жеңілдіктері жөнінде ешқандай </a:t>
            </a:r>
            <a:r>
              <a:rPr lang="ru-RU" sz="1600" b="1" dirty="0" err="1" smtClean="0">
                <a:solidFill>
                  <a:schemeClr val="accent1">
                    <a:lumMod val="50000"/>
                  </a:schemeClr>
                </a:solidFill>
                <a:latin typeface="+mj-lt"/>
                <a:ea typeface="Calibri" pitchFamily="34" charset="0"/>
                <a:cs typeface="Times New Roman" pitchFamily="18" charset="0"/>
              </a:rPr>
              <a:t>қызығушылық танытпайды</a:t>
            </a:r>
            <a:r>
              <a:rPr lang="ru-RU" sz="1600" b="1" dirty="0" smtClean="0">
                <a:solidFill>
                  <a:schemeClr val="accent1">
                    <a:lumMod val="50000"/>
                  </a:schemeClr>
                </a:solidFill>
                <a:latin typeface="+mj-lt"/>
                <a:ea typeface="Calibri" pitchFamily="34" charset="0"/>
                <a:cs typeface="Times New Roman" pitchFamily="18" charset="0"/>
              </a:rPr>
              <a:t>.</a:t>
            </a:r>
          </a:p>
          <a:p>
            <a:pPr lvl="0" indent="266700" fontAlgn="base">
              <a:spcBef>
                <a:spcPct val="0"/>
              </a:spcBef>
              <a:spcAft>
                <a:spcPct val="0"/>
              </a:spcAft>
            </a:pPr>
            <a:endParaRPr lang="ru-RU" sz="1600" b="1" dirty="0" smtClean="0">
              <a:solidFill>
                <a:schemeClr val="accent1">
                  <a:lumMod val="50000"/>
                </a:schemeClr>
              </a:solidFill>
              <a:latin typeface="+mj-lt"/>
              <a:ea typeface="Calibri" pitchFamily="34" charset="0"/>
              <a:cs typeface="Times New Roman" pitchFamily="18" charset="0"/>
            </a:endParaRP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Ең </a:t>
            </a:r>
            <a:r>
              <a:rPr lang="ru-RU" sz="1600" b="1" dirty="0" err="1" smtClean="0">
                <a:solidFill>
                  <a:schemeClr val="accent1">
                    <a:lumMod val="50000"/>
                  </a:schemeClr>
                </a:solidFill>
                <a:latin typeface="+mj-lt"/>
                <a:ea typeface="Calibri" pitchFamily="34" charset="0"/>
                <a:cs typeface="Times New Roman" pitchFamily="18" charset="0"/>
              </a:rPr>
              <a:t>маңыздысы, көптеген</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семинарлер</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smtClean="0">
                <a:solidFill>
                  <a:schemeClr val="accent1">
                    <a:lumMod val="50000"/>
                  </a:schemeClr>
                </a:solidFill>
                <a:latin typeface="+mj-lt"/>
                <a:ea typeface="Calibri" pitchFamily="34" charset="0"/>
                <a:cs typeface="Times New Roman" pitchFamily="18" charset="0"/>
              </a:rPr>
              <a:t>мен </a:t>
            </a:r>
            <a:r>
              <a:rPr lang="ru-RU" sz="1600" b="1" dirty="0" err="1" smtClean="0">
                <a:solidFill>
                  <a:schemeClr val="accent1">
                    <a:lumMod val="50000"/>
                  </a:schemeClr>
                </a:solidFill>
                <a:latin typeface="+mj-lt"/>
                <a:ea typeface="Calibri" pitchFamily="34" charset="0"/>
                <a:cs typeface="Times New Roman" pitchFamily="18" charset="0"/>
              </a:rPr>
              <a:t>тренингтерге</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қатысудың нәтижесінде біз</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біріге</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отырып</a:t>
            </a:r>
            <a:r>
              <a:rPr lang="ru-RU" sz="1600" b="1" dirty="0" smtClean="0">
                <a:solidFill>
                  <a:schemeClr val="accent1">
                    <a:lumMod val="50000"/>
                  </a:schemeClr>
                </a:solidFill>
                <a:latin typeface="+mj-lt"/>
                <a:ea typeface="Calibri" pitchFamily="34" charset="0"/>
                <a:cs typeface="Times New Roman" pitchFamily="18" charset="0"/>
              </a:rPr>
              <a:t> «</a:t>
            </a:r>
            <a:r>
              <a:rPr lang="kk-KZ" sz="1600" b="1" dirty="0" smtClean="0">
                <a:solidFill>
                  <a:schemeClr val="accent1">
                    <a:lumMod val="50000"/>
                  </a:schemeClr>
                </a:solidFill>
                <a:latin typeface="+mj-lt"/>
                <a:ea typeface="Calibri" pitchFamily="34" charset="0"/>
                <a:cs typeface="Times New Roman" pitchFamily="18" charset="0"/>
              </a:rPr>
              <a:t>Ерекше таңдау</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атты</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корпоративтік</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қор құрдық.</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Ол</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қол Шелек</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ауданының мүгедектерін біріктіреді</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Қазіргі таңда, юстицияға құжаттарымызды тапсырып</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тіркелдік</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Біздің бір</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түсінгеніміз, қоғам әліде мүгедектерді өз қатарына</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қосып, бірігуге</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қауһарсыз, олар</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бізді</a:t>
            </a:r>
            <a:r>
              <a:rPr lang="ru-RU" sz="1600" b="1" dirty="0" smtClean="0">
                <a:solidFill>
                  <a:schemeClr val="accent1">
                    <a:lumMod val="50000"/>
                  </a:schemeClr>
                </a:solidFill>
                <a:latin typeface="+mj-lt"/>
                <a:ea typeface="Calibri" pitchFamily="34" charset="0"/>
                <a:cs typeface="Times New Roman" pitchFamily="18" charset="0"/>
              </a:rPr>
              <a:t> осы </a:t>
            </a:r>
            <a:r>
              <a:rPr lang="ru-RU" sz="1600" b="1" dirty="0" err="1" smtClean="0">
                <a:solidFill>
                  <a:schemeClr val="accent1">
                    <a:lumMod val="50000"/>
                  </a:schemeClr>
                </a:solidFill>
                <a:latin typeface="+mj-lt"/>
                <a:ea typeface="Calibri" pitchFamily="34" charset="0"/>
                <a:cs typeface="Times New Roman" pitchFamily="18" charset="0"/>
              </a:rPr>
              <a:t>қоғамның бір</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бөлігі</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екенімізді</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қабылдай алмауда</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біз</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енді</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барлық мәселемізді</a:t>
            </a:r>
            <a:r>
              <a:rPr lang="ru-RU" sz="1600" b="1" dirty="0" smtClean="0">
                <a:solidFill>
                  <a:schemeClr val="accent1">
                    <a:lumMod val="50000"/>
                  </a:schemeClr>
                </a:solidFill>
                <a:latin typeface="+mj-lt"/>
                <a:ea typeface="Calibri" pitchFamily="34" charset="0"/>
                <a:cs typeface="Times New Roman" pitchFamily="18" charset="0"/>
              </a:rPr>
              <a:t> </a:t>
            </a:r>
          </a:p>
          <a:p>
            <a:pPr lvl="0" indent="266700" fontAlgn="base">
              <a:spcBef>
                <a:spcPct val="0"/>
              </a:spcBef>
              <a:spcAft>
                <a:spcPct val="0"/>
              </a:spcAft>
            </a:pPr>
            <a:r>
              <a:rPr lang="ru-RU" sz="1600" b="1" dirty="0" err="1" smtClean="0">
                <a:solidFill>
                  <a:schemeClr val="accent1">
                    <a:lumMod val="50000"/>
                  </a:schemeClr>
                </a:solidFill>
                <a:latin typeface="+mj-lt"/>
                <a:ea typeface="Calibri" pitchFamily="34" charset="0"/>
                <a:cs typeface="Times New Roman" pitchFamily="18" charset="0"/>
              </a:rPr>
              <a:t>бір-бірімізге</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жеткізу</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арқылы шешуді</a:t>
            </a:r>
            <a:r>
              <a:rPr lang="ru-RU" sz="1600" b="1" dirty="0" smtClean="0">
                <a:solidFill>
                  <a:schemeClr val="accent1">
                    <a:lumMod val="50000"/>
                  </a:schemeClr>
                </a:solidFill>
                <a:latin typeface="+mj-lt"/>
                <a:ea typeface="Calibri" pitchFamily="34" charset="0"/>
                <a:cs typeface="Times New Roman" pitchFamily="18" charset="0"/>
              </a:rPr>
              <a:t> </a:t>
            </a:r>
            <a:r>
              <a:rPr lang="ru-RU" sz="1600" b="1" dirty="0" err="1" smtClean="0">
                <a:solidFill>
                  <a:schemeClr val="accent1">
                    <a:lumMod val="50000"/>
                  </a:schemeClr>
                </a:solidFill>
                <a:latin typeface="+mj-lt"/>
                <a:ea typeface="Calibri" pitchFamily="34" charset="0"/>
                <a:cs typeface="Times New Roman" pitchFamily="18" charset="0"/>
              </a:rPr>
              <a:t>жөн көрдік.</a:t>
            </a:r>
            <a:r>
              <a:rPr lang="ru-RU" sz="1600" b="1" dirty="0" smtClean="0">
                <a:solidFill>
                  <a:schemeClr val="accent1">
                    <a:lumMod val="50000"/>
                  </a:schemeClr>
                </a:solidFill>
                <a:latin typeface="+mj-lt"/>
                <a:ea typeface="Calibri" pitchFamily="34" charset="0"/>
                <a:cs typeface="Times New Roman" pitchFamily="18" charset="0"/>
              </a:rPr>
              <a:t> </a:t>
            </a:r>
            <a:endParaRPr lang="ru-RU" sz="1600" b="1" dirty="0" smtClean="0">
              <a:solidFill>
                <a:schemeClr val="accent1">
                  <a:lumMod val="50000"/>
                </a:schemeClr>
              </a:solidFill>
              <a:latin typeface="+mj-lt"/>
              <a:cs typeface="Arial" pitchFamily="34" charset="0"/>
            </a:endParaRPr>
          </a:p>
          <a:p>
            <a:pPr marL="0" marR="0" lvl="0" indent="266700"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accent1">
                  <a:lumMod val="50000"/>
                </a:schemeClr>
              </a:solidFill>
              <a:latin typeface="+mj-lt"/>
              <a:ea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solidFill>
                  <a:schemeClr val="accent6">
                    <a:lumMod val="50000"/>
                  </a:schemeClr>
                </a:solidFill>
              </a:rPr>
              <a:t>Ұйым жөнінде</a:t>
            </a:r>
            <a:endParaRPr lang="ru-RU" b="1" dirty="0">
              <a:solidFill>
                <a:schemeClr val="accent6">
                  <a:lumMod val="50000"/>
                </a:schemeClr>
              </a:solidFill>
            </a:endParaRPr>
          </a:p>
        </p:txBody>
      </p:sp>
      <p:sp>
        <p:nvSpPr>
          <p:cNvPr id="3" name="Содержимое 2"/>
          <p:cNvSpPr>
            <a:spLocks noGrp="1"/>
          </p:cNvSpPr>
          <p:nvPr>
            <p:ph idx="1"/>
          </p:nvPr>
        </p:nvSpPr>
        <p:spPr>
          <a:xfrm>
            <a:off x="457200" y="1447800"/>
            <a:ext cx="8458200" cy="4678363"/>
          </a:xfrm>
        </p:spPr>
        <p:txBody>
          <a:bodyPr>
            <a:normAutofit fontScale="77500" lnSpcReduction="20000"/>
          </a:bodyPr>
          <a:lstStyle/>
          <a:p>
            <a:pPr lvl="0">
              <a:buNone/>
            </a:pPr>
            <a:r>
              <a:rPr lang="ru-RU" b="1" dirty="0" smtClean="0">
                <a:solidFill>
                  <a:schemeClr val="tx2">
                    <a:lumMod val="75000"/>
                  </a:schemeClr>
                </a:solidFill>
              </a:rPr>
              <a:t>     Е</a:t>
            </a:r>
            <a:r>
              <a:rPr lang="kk-KZ" b="1" dirty="0" smtClean="0">
                <a:solidFill>
                  <a:schemeClr val="tx2">
                    <a:lumMod val="75000"/>
                  </a:schemeClr>
                </a:solidFill>
              </a:rPr>
              <a:t>ңбекшіқазақ районының </a:t>
            </a:r>
            <a:r>
              <a:rPr lang="ru-RU" b="1" dirty="0" smtClean="0">
                <a:solidFill>
                  <a:schemeClr val="tx2">
                    <a:lumMod val="75000"/>
                  </a:schemeClr>
                </a:solidFill>
              </a:rPr>
              <a:t>«Фонд </a:t>
            </a:r>
            <a:r>
              <a:rPr lang="ru-RU" b="1" dirty="0">
                <a:solidFill>
                  <a:schemeClr val="tx2">
                    <a:lumMod val="75000"/>
                  </a:schemeClr>
                </a:solidFill>
              </a:rPr>
              <a:t>местных </a:t>
            </a:r>
            <a:r>
              <a:rPr lang="ru-RU" b="1" dirty="0" smtClean="0">
                <a:solidFill>
                  <a:schemeClr val="tx2">
                    <a:lumMod val="75000"/>
                  </a:schemeClr>
                </a:solidFill>
              </a:rPr>
              <a:t>сообществ» </a:t>
            </a:r>
            <a:r>
              <a:rPr lang="ru-RU" b="1" dirty="0" err="1" smtClean="0">
                <a:solidFill>
                  <a:schemeClr val="tx2">
                    <a:lumMod val="75000"/>
                  </a:schemeClr>
                </a:solidFill>
              </a:rPr>
              <a:t>Қоғамдық қоры</a:t>
            </a:r>
            <a:r>
              <a:rPr lang="ru-RU" dirty="0" err="1" smtClean="0">
                <a:solidFill>
                  <a:schemeClr val="tx2">
                    <a:lumMod val="75000"/>
                  </a:schemeClr>
                </a:solidFill>
              </a:rPr>
              <a:t> </a:t>
            </a:r>
            <a:r>
              <a:rPr lang="ru-RU" dirty="0" smtClean="0">
                <a:solidFill>
                  <a:schemeClr val="tx2">
                    <a:lumMod val="75000"/>
                  </a:schemeClr>
                </a:solidFill>
              </a:rPr>
              <a:t>(ары </a:t>
            </a:r>
            <a:r>
              <a:rPr lang="ru-RU" dirty="0" err="1" smtClean="0">
                <a:solidFill>
                  <a:schemeClr val="tx2">
                    <a:lumMod val="75000"/>
                  </a:schemeClr>
                </a:solidFill>
              </a:rPr>
              <a:t>қарай </a:t>
            </a:r>
            <a:r>
              <a:rPr lang="ru-RU" dirty="0" smtClean="0">
                <a:solidFill>
                  <a:schemeClr val="tx2">
                    <a:lumMod val="75000"/>
                  </a:schemeClr>
                </a:solidFill>
              </a:rPr>
              <a:t>ФМС) </a:t>
            </a:r>
            <a:r>
              <a:rPr lang="kk-KZ" dirty="0" smtClean="0">
                <a:solidFill>
                  <a:schemeClr val="tx2">
                    <a:lumMod val="75000"/>
                  </a:schemeClr>
                </a:solidFill>
              </a:rPr>
              <a:t>комерциялық емес ұйым ретінде 2007 жылдың 17 маусымда Алматы облысы, Еңбекшіқазақ ауданы, Есік қаласында құрылған. </a:t>
            </a:r>
            <a:endParaRPr lang="ru-RU" dirty="0">
              <a:solidFill>
                <a:schemeClr val="tx2">
                  <a:lumMod val="75000"/>
                </a:schemeClr>
              </a:solidFill>
            </a:endParaRPr>
          </a:p>
          <a:p>
            <a:pPr lvl="0">
              <a:buNone/>
            </a:pPr>
            <a:endParaRPr lang="ru-RU" b="1" dirty="0" smtClean="0">
              <a:solidFill>
                <a:schemeClr val="tx2">
                  <a:lumMod val="75000"/>
                </a:schemeClr>
              </a:solidFill>
            </a:endParaRPr>
          </a:p>
          <a:p>
            <a:pPr lvl="0">
              <a:buNone/>
            </a:pPr>
            <a:r>
              <a:rPr lang="ru-RU" b="1" dirty="0" err="1" smtClean="0">
                <a:solidFill>
                  <a:schemeClr val="tx2">
                    <a:lumMod val="75000"/>
                  </a:schemeClr>
                </a:solidFill>
              </a:rPr>
              <a:t>Қордық миссиясы</a:t>
            </a:r>
            <a:r>
              <a:rPr lang="ru-RU" b="1" dirty="0" smtClean="0">
                <a:solidFill>
                  <a:schemeClr val="tx2">
                    <a:lumMod val="75000"/>
                  </a:schemeClr>
                </a:solidFill>
              </a:rPr>
              <a:t> – </a:t>
            </a:r>
            <a:r>
              <a:rPr lang="ru-RU" b="1" dirty="0" err="1" smtClean="0">
                <a:solidFill>
                  <a:schemeClr val="tx2">
                    <a:lumMod val="75000"/>
                  </a:schemeClr>
                </a:solidFill>
              </a:rPr>
              <a:t>жергілікті</a:t>
            </a:r>
            <a:r>
              <a:rPr lang="ru-RU" b="1" dirty="0" smtClean="0">
                <a:solidFill>
                  <a:schemeClr val="tx2">
                    <a:lumMod val="75000"/>
                  </a:schemeClr>
                </a:solidFill>
              </a:rPr>
              <a:t> </a:t>
            </a:r>
            <a:r>
              <a:rPr lang="ru-RU" b="1" dirty="0" err="1" smtClean="0">
                <a:solidFill>
                  <a:schemeClr val="tx2">
                    <a:lumMod val="75000"/>
                  </a:schemeClr>
                </a:solidFill>
              </a:rPr>
              <a:t>қауымдастықтардың дамуын</a:t>
            </a:r>
            <a:r>
              <a:rPr lang="ru-RU" b="1" dirty="0" smtClean="0">
                <a:solidFill>
                  <a:schemeClr val="tx2">
                    <a:lumMod val="75000"/>
                  </a:schemeClr>
                </a:solidFill>
              </a:rPr>
              <a:t> </a:t>
            </a:r>
            <a:r>
              <a:rPr lang="ru-RU" b="1" dirty="0" err="1" smtClean="0">
                <a:solidFill>
                  <a:schemeClr val="tx2">
                    <a:lumMod val="75000"/>
                  </a:schemeClr>
                </a:solidFill>
              </a:rPr>
              <a:t>арттыра</a:t>
            </a:r>
            <a:r>
              <a:rPr lang="ru-RU" b="1" dirty="0" smtClean="0">
                <a:solidFill>
                  <a:schemeClr val="tx2">
                    <a:lumMod val="75000"/>
                  </a:schemeClr>
                </a:solidFill>
              </a:rPr>
              <a:t> </a:t>
            </a:r>
            <a:r>
              <a:rPr lang="ru-RU" b="1" dirty="0" err="1" smtClean="0">
                <a:solidFill>
                  <a:schemeClr val="tx2">
                    <a:lumMod val="75000"/>
                  </a:schemeClr>
                </a:solidFill>
              </a:rPr>
              <a:t>отырып</a:t>
            </a:r>
            <a:r>
              <a:rPr lang="ru-RU" b="1" dirty="0" smtClean="0">
                <a:solidFill>
                  <a:schemeClr val="tx2">
                    <a:lumMod val="75000"/>
                  </a:schemeClr>
                </a:solidFill>
              </a:rPr>
              <a:t>:  </a:t>
            </a:r>
            <a:endParaRPr lang="ru-RU" dirty="0" smtClean="0">
              <a:solidFill>
                <a:schemeClr val="tx2">
                  <a:lumMod val="75000"/>
                </a:schemeClr>
              </a:solidFill>
            </a:endParaRPr>
          </a:p>
          <a:p>
            <a:pPr lvl="0">
              <a:buFont typeface="Wingdings" pitchFamily="2" charset="2"/>
              <a:buChar char="v"/>
            </a:pPr>
            <a:r>
              <a:rPr lang="ru-RU" dirty="0" err="1" smtClean="0">
                <a:solidFill>
                  <a:schemeClr val="tx2">
                    <a:lumMod val="75000"/>
                  </a:schemeClr>
                </a:solidFill>
              </a:rPr>
              <a:t>Қоғамдағы үш сектордың </a:t>
            </a:r>
            <a:r>
              <a:rPr lang="ru-RU" dirty="0" smtClean="0">
                <a:solidFill>
                  <a:schemeClr val="tx2">
                    <a:lumMod val="75000"/>
                  </a:schemeClr>
                </a:solidFill>
              </a:rPr>
              <a:t>(</a:t>
            </a:r>
            <a:r>
              <a:rPr lang="ru-RU" dirty="0" err="1" smtClean="0">
                <a:solidFill>
                  <a:schemeClr val="tx2">
                    <a:lumMod val="75000"/>
                  </a:schemeClr>
                </a:solidFill>
              </a:rPr>
              <a:t>билік</a:t>
            </a:r>
            <a:r>
              <a:rPr lang="ru-RU" dirty="0" smtClean="0">
                <a:solidFill>
                  <a:schemeClr val="tx2">
                    <a:lumMod val="75000"/>
                  </a:schemeClr>
                </a:solidFill>
              </a:rPr>
              <a:t>, бизнес </a:t>
            </a:r>
            <a:r>
              <a:rPr lang="ru-RU" dirty="0" err="1" smtClean="0">
                <a:solidFill>
                  <a:schemeClr val="tx2">
                    <a:lumMod val="75000"/>
                  </a:schemeClr>
                </a:solidFill>
              </a:rPr>
              <a:t>және қоғам</a:t>
            </a:r>
            <a:r>
              <a:rPr lang="ru-RU" dirty="0" smtClean="0">
                <a:solidFill>
                  <a:schemeClr val="tx2">
                    <a:lumMod val="75000"/>
                  </a:schemeClr>
                </a:solidFill>
              </a:rPr>
              <a:t>) </a:t>
            </a:r>
            <a:r>
              <a:rPr lang="ru-RU" dirty="0" err="1" smtClean="0">
                <a:solidFill>
                  <a:schemeClr val="tx2">
                    <a:lumMod val="75000"/>
                  </a:schemeClr>
                </a:solidFill>
              </a:rPr>
              <a:t>әріптестік мәдениетін дамыту</a:t>
            </a:r>
            <a:endParaRPr lang="ru-RU" dirty="0" smtClean="0">
              <a:solidFill>
                <a:schemeClr val="tx2">
                  <a:lumMod val="75000"/>
                </a:schemeClr>
              </a:solidFill>
            </a:endParaRPr>
          </a:p>
          <a:p>
            <a:pPr lvl="0">
              <a:buFont typeface="Wingdings" pitchFamily="2" charset="2"/>
              <a:buChar char="v"/>
            </a:pPr>
            <a:r>
              <a:rPr lang="ru-RU" dirty="0" err="1" smtClean="0">
                <a:solidFill>
                  <a:schemeClr val="tx2">
                    <a:lumMod val="75000"/>
                  </a:schemeClr>
                </a:solidFill>
              </a:rPr>
              <a:t>Әлеуметтік саланы</a:t>
            </a:r>
            <a:r>
              <a:rPr lang="ru-RU" dirty="0" smtClean="0">
                <a:solidFill>
                  <a:schemeClr val="tx2">
                    <a:lumMod val="75000"/>
                  </a:schemeClr>
                </a:solidFill>
              </a:rPr>
              <a:t> </a:t>
            </a:r>
            <a:r>
              <a:rPr lang="ru-RU" dirty="0" err="1" smtClean="0">
                <a:solidFill>
                  <a:schemeClr val="tx2">
                    <a:lumMod val="75000"/>
                  </a:schemeClr>
                </a:solidFill>
              </a:rPr>
              <a:t>қаржыландыруға бағытталған ашық және </a:t>
            </a:r>
            <a:r>
              <a:rPr lang="ru-RU" dirty="0" smtClean="0">
                <a:solidFill>
                  <a:schemeClr val="tx2">
                    <a:lumMod val="75000"/>
                  </a:schemeClr>
                </a:solidFill>
              </a:rPr>
              <a:t>таза </a:t>
            </a:r>
            <a:r>
              <a:rPr lang="ru-RU" dirty="0" err="1" smtClean="0">
                <a:solidFill>
                  <a:schemeClr val="tx2">
                    <a:lumMod val="75000"/>
                  </a:schemeClr>
                </a:solidFill>
              </a:rPr>
              <a:t>конкурстық механизмдерді</a:t>
            </a:r>
            <a:r>
              <a:rPr lang="ru-RU" dirty="0" smtClean="0">
                <a:solidFill>
                  <a:schemeClr val="tx2">
                    <a:lumMod val="75000"/>
                  </a:schemeClr>
                </a:solidFill>
              </a:rPr>
              <a:t> </a:t>
            </a:r>
            <a:r>
              <a:rPr lang="ru-RU" dirty="0" err="1" smtClean="0">
                <a:solidFill>
                  <a:schemeClr val="tx2">
                    <a:lumMod val="75000"/>
                  </a:schemeClr>
                </a:solidFill>
              </a:rPr>
              <a:t>енгізу</a:t>
            </a:r>
            <a:r>
              <a:rPr lang="ru-RU" dirty="0" smtClean="0">
                <a:solidFill>
                  <a:schemeClr val="tx2">
                    <a:lumMod val="75000"/>
                  </a:schemeClr>
                </a:solidFill>
              </a:rPr>
              <a:t>  </a:t>
            </a:r>
          </a:p>
          <a:p>
            <a:pPr lvl="0">
              <a:buFont typeface="Wingdings" pitchFamily="2" charset="2"/>
              <a:buChar char="v"/>
            </a:pPr>
            <a:r>
              <a:rPr lang="ru-RU" dirty="0" err="1" smtClean="0">
                <a:solidFill>
                  <a:schemeClr val="tx2">
                    <a:lumMod val="75000"/>
                  </a:schemeClr>
                </a:solidFill>
              </a:rPr>
              <a:t>Азаматтық бастамаларды</a:t>
            </a:r>
            <a:r>
              <a:rPr lang="ru-RU" dirty="0" smtClean="0">
                <a:solidFill>
                  <a:schemeClr val="tx2">
                    <a:lumMod val="75000"/>
                  </a:schemeClr>
                </a:solidFill>
              </a:rPr>
              <a:t> </a:t>
            </a:r>
            <a:r>
              <a:rPr lang="ru-RU" dirty="0" err="1" smtClean="0">
                <a:solidFill>
                  <a:schemeClr val="tx2">
                    <a:lumMod val="75000"/>
                  </a:schemeClr>
                </a:solidFill>
              </a:rPr>
              <a:t>қолдау үшін жергілікті</a:t>
            </a:r>
            <a:r>
              <a:rPr lang="ru-RU" dirty="0" smtClean="0">
                <a:solidFill>
                  <a:schemeClr val="tx2">
                    <a:lumMod val="75000"/>
                  </a:schemeClr>
                </a:solidFill>
              </a:rPr>
              <a:t> </a:t>
            </a:r>
            <a:r>
              <a:rPr lang="ru-RU" dirty="0" err="1" smtClean="0">
                <a:solidFill>
                  <a:schemeClr val="tx2">
                    <a:lumMod val="75000"/>
                  </a:schemeClr>
                </a:solidFill>
              </a:rPr>
              <a:t>қауымдастықтың қаражатын жинақтау.</a:t>
            </a:r>
            <a:endParaRPr lang="ru-RU" dirty="0">
              <a:solidFill>
                <a:schemeClr val="tx2">
                  <a:lumMod val="75000"/>
                </a:schemeClr>
              </a:solidFill>
            </a:endParaRPr>
          </a:p>
          <a:p>
            <a:endParaRPr lang="ru-RU" dirty="0">
              <a:solidFill>
                <a:schemeClr val="tx2">
                  <a:lumMod val="75000"/>
                </a:schemeClr>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82000" cy="1143000"/>
          </a:xfrm>
        </p:spPr>
        <p:txBody>
          <a:bodyPr>
            <a:normAutofit fontScale="90000"/>
          </a:bodyPr>
          <a:lstStyle/>
          <a:p>
            <a:r>
              <a:rPr lang="ru-RU" b="1" dirty="0" smtClean="0">
                <a:solidFill>
                  <a:schemeClr val="accent6">
                    <a:lumMod val="50000"/>
                  </a:schemeClr>
                </a:solidFill>
              </a:rPr>
              <a:t>2010 </a:t>
            </a:r>
            <a:r>
              <a:rPr lang="ru-RU" b="1" dirty="0">
                <a:solidFill>
                  <a:schemeClr val="accent6">
                    <a:lumMod val="50000"/>
                  </a:schemeClr>
                </a:solidFill>
              </a:rPr>
              <a:t>– 2014 </a:t>
            </a:r>
            <a:r>
              <a:rPr lang="ru-RU" b="1" dirty="0" err="1" smtClean="0">
                <a:solidFill>
                  <a:schemeClr val="accent6">
                    <a:lumMod val="50000"/>
                  </a:schemeClr>
                </a:solidFill>
              </a:rPr>
              <a:t>жылдар</a:t>
            </a:r>
            <a:r>
              <a:rPr lang="ru-RU" b="1" dirty="0" smtClean="0">
                <a:solidFill>
                  <a:schemeClr val="accent6">
                    <a:lumMod val="50000"/>
                  </a:schemeClr>
                </a:solidFill>
              </a:rPr>
              <a:t> </a:t>
            </a:r>
            <a:r>
              <a:rPr lang="ru-RU" b="1" dirty="0" err="1" smtClean="0">
                <a:solidFill>
                  <a:schemeClr val="accent6">
                    <a:lumMod val="50000"/>
                  </a:schemeClr>
                </a:solidFill>
              </a:rPr>
              <a:t>аралығындағы жалпы</a:t>
            </a:r>
            <a:r>
              <a:rPr lang="ru-RU" b="1" dirty="0" smtClean="0">
                <a:solidFill>
                  <a:schemeClr val="accent6">
                    <a:lumMod val="50000"/>
                  </a:schemeClr>
                </a:solidFill>
              </a:rPr>
              <a:t> </a:t>
            </a:r>
            <a:r>
              <a:rPr lang="ru-RU" b="1" dirty="0" err="1" smtClean="0">
                <a:solidFill>
                  <a:schemeClr val="accent6">
                    <a:lumMod val="50000"/>
                  </a:schemeClr>
                </a:solidFill>
              </a:rPr>
              <a:t>нәтижелер</a:t>
            </a:r>
            <a:endParaRPr lang="ru-RU" b="1" dirty="0">
              <a:solidFill>
                <a:schemeClr val="accent6">
                  <a:lumMod val="50000"/>
                </a:schemeClr>
              </a:solidFill>
            </a:endParaRPr>
          </a:p>
        </p:txBody>
      </p:sp>
      <p:sp>
        <p:nvSpPr>
          <p:cNvPr id="3" name="Содержимое 2"/>
          <p:cNvSpPr>
            <a:spLocks noGrp="1"/>
          </p:cNvSpPr>
          <p:nvPr>
            <p:ph idx="1"/>
          </p:nvPr>
        </p:nvSpPr>
        <p:spPr>
          <a:xfrm>
            <a:off x="457200" y="1447800"/>
            <a:ext cx="8458200" cy="4678363"/>
          </a:xfrm>
        </p:spPr>
        <p:txBody>
          <a:bodyPr>
            <a:normAutofit fontScale="70000" lnSpcReduction="20000"/>
          </a:bodyPr>
          <a:lstStyle/>
          <a:p>
            <a:pPr lvl="0">
              <a:buFont typeface="Wingdings" pitchFamily="2" charset="2"/>
              <a:buChar char="v"/>
            </a:pPr>
            <a:r>
              <a:rPr lang="ru-RU" b="1" dirty="0" err="1" smtClean="0">
                <a:solidFill>
                  <a:schemeClr val="accent1">
                    <a:lumMod val="50000"/>
                  </a:schemeClr>
                </a:solidFill>
              </a:rPr>
              <a:t>Ауданның әлеуметтік мәселелерін шешу</a:t>
            </a:r>
            <a:r>
              <a:rPr lang="ru-RU" b="1" dirty="0" smtClean="0">
                <a:solidFill>
                  <a:schemeClr val="accent1">
                    <a:lumMod val="50000"/>
                  </a:schemeClr>
                </a:solidFill>
              </a:rPr>
              <a:t> </a:t>
            </a:r>
            <a:r>
              <a:rPr lang="ru-RU" b="1" dirty="0" err="1" smtClean="0">
                <a:solidFill>
                  <a:schemeClr val="accent1">
                    <a:lumMod val="50000"/>
                  </a:schemeClr>
                </a:solidFill>
              </a:rPr>
              <a:t>мақсатында инвестициаланған </a:t>
            </a:r>
            <a:r>
              <a:rPr lang="ru-RU" b="1" dirty="0" smtClean="0">
                <a:solidFill>
                  <a:schemeClr val="accent1">
                    <a:lumMod val="50000"/>
                  </a:schemeClr>
                </a:solidFill>
              </a:rPr>
              <a:t>сома </a:t>
            </a:r>
            <a:r>
              <a:rPr lang="ru-RU" b="1" dirty="0" err="1" smtClean="0">
                <a:solidFill>
                  <a:schemeClr val="accent1">
                    <a:lumMod val="50000"/>
                  </a:schemeClr>
                </a:solidFill>
              </a:rPr>
              <a:t>құны </a:t>
            </a:r>
            <a:r>
              <a:rPr lang="ru-RU" b="1" dirty="0" smtClean="0">
                <a:solidFill>
                  <a:schemeClr val="accent1">
                    <a:lumMod val="50000"/>
                  </a:schemeClr>
                </a:solidFill>
              </a:rPr>
              <a:t>- </a:t>
            </a:r>
            <a:r>
              <a:rPr lang="ru-RU" b="1" dirty="0">
                <a:solidFill>
                  <a:schemeClr val="accent1">
                    <a:lumMod val="50000"/>
                  </a:schemeClr>
                </a:solidFill>
              </a:rPr>
              <a:t>325 897 634 тенге,</a:t>
            </a:r>
          </a:p>
          <a:p>
            <a:pPr>
              <a:buFont typeface="Wingdings" pitchFamily="2" charset="2"/>
              <a:buChar char="v"/>
            </a:pPr>
            <a:endParaRPr lang="ru-RU" b="1" dirty="0">
              <a:solidFill>
                <a:schemeClr val="accent1">
                  <a:lumMod val="50000"/>
                </a:schemeClr>
              </a:solidFill>
            </a:endParaRPr>
          </a:p>
          <a:p>
            <a:pPr>
              <a:buFont typeface="Wingdings" pitchFamily="2" charset="2"/>
              <a:buChar char="v"/>
            </a:pPr>
            <a:r>
              <a:rPr lang="ru-RU" b="1" dirty="0" smtClean="0">
                <a:solidFill>
                  <a:schemeClr val="accent1">
                    <a:lumMod val="50000"/>
                  </a:schemeClr>
                </a:solidFill>
              </a:rPr>
              <a:t>ФМС </a:t>
            </a:r>
            <a:r>
              <a:rPr lang="ru-RU" b="1" dirty="0" err="1" smtClean="0">
                <a:solidFill>
                  <a:schemeClr val="accent1">
                    <a:lumMod val="50000"/>
                  </a:schemeClr>
                </a:solidFill>
              </a:rPr>
              <a:t>тарапынан</a:t>
            </a:r>
            <a:r>
              <a:rPr lang="ru-RU" b="1" dirty="0" smtClean="0">
                <a:solidFill>
                  <a:schemeClr val="accent1">
                    <a:lumMod val="50000"/>
                  </a:schemeClr>
                </a:solidFill>
              </a:rPr>
              <a:t> </a:t>
            </a:r>
            <a:r>
              <a:rPr lang="ru-RU" b="1" dirty="0" err="1" smtClean="0">
                <a:solidFill>
                  <a:schemeClr val="accent1">
                    <a:lumMod val="50000"/>
                  </a:schemeClr>
                </a:solidFill>
              </a:rPr>
              <a:t>қаржыландырылып </a:t>
            </a:r>
            <a:r>
              <a:rPr lang="ru-RU" b="1" dirty="0" smtClean="0">
                <a:solidFill>
                  <a:schemeClr val="accent1">
                    <a:lumMod val="50000"/>
                  </a:schemeClr>
                </a:solidFill>
              </a:rPr>
              <a:t>ҮЕҰ мен </a:t>
            </a:r>
            <a:r>
              <a:rPr lang="ru-RU" b="1" dirty="0" err="1" smtClean="0">
                <a:solidFill>
                  <a:schemeClr val="accent1">
                    <a:lumMod val="50000"/>
                  </a:schemeClr>
                </a:solidFill>
              </a:rPr>
              <a:t>белсенді</a:t>
            </a:r>
            <a:r>
              <a:rPr lang="ru-RU" b="1" dirty="0" smtClean="0">
                <a:solidFill>
                  <a:schemeClr val="accent1">
                    <a:lumMod val="50000"/>
                  </a:schemeClr>
                </a:solidFill>
              </a:rPr>
              <a:t> </a:t>
            </a:r>
            <a:r>
              <a:rPr lang="ru-RU" b="1" dirty="0" err="1" smtClean="0">
                <a:solidFill>
                  <a:schemeClr val="accent1">
                    <a:lumMod val="50000"/>
                  </a:schemeClr>
                </a:solidFill>
              </a:rPr>
              <a:t>топтардың үлесі  арқылы іске</a:t>
            </a:r>
            <a:r>
              <a:rPr lang="ru-RU" b="1" dirty="0" smtClean="0">
                <a:solidFill>
                  <a:schemeClr val="accent1">
                    <a:lumMod val="50000"/>
                  </a:schemeClr>
                </a:solidFill>
              </a:rPr>
              <a:t> </a:t>
            </a:r>
            <a:r>
              <a:rPr lang="ru-RU" b="1" dirty="0" err="1" smtClean="0">
                <a:solidFill>
                  <a:schemeClr val="accent1">
                    <a:lumMod val="50000"/>
                  </a:schemeClr>
                </a:solidFill>
              </a:rPr>
              <a:t>қосылған  </a:t>
            </a:r>
            <a:r>
              <a:rPr lang="ru-RU" b="1" dirty="0" smtClean="0">
                <a:solidFill>
                  <a:schemeClr val="accent1">
                    <a:lumMod val="50000"/>
                  </a:schemeClr>
                </a:solidFill>
              </a:rPr>
              <a:t>36 </a:t>
            </a:r>
            <a:r>
              <a:rPr lang="ru-RU" b="1" dirty="0" err="1" smtClean="0">
                <a:solidFill>
                  <a:schemeClr val="accent1">
                    <a:lumMod val="50000"/>
                  </a:schemeClr>
                </a:solidFill>
              </a:rPr>
              <a:t>әлеуметтік маңызы </a:t>
            </a:r>
            <a:r>
              <a:rPr lang="ru-RU" b="1" dirty="0" smtClean="0">
                <a:solidFill>
                  <a:schemeClr val="accent1">
                    <a:lumMod val="50000"/>
                  </a:schemeClr>
                </a:solidFill>
              </a:rPr>
              <a:t>бар </a:t>
            </a:r>
            <a:r>
              <a:rPr lang="ru-RU" b="1" dirty="0" err="1" smtClean="0">
                <a:solidFill>
                  <a:schemeClr val="accent1">
                    <a:lumMod val="50000"/>
                  </a:schemeClr>
                </a:solidFill>
              </a:rPr>
              <a:t>жобалар</a:t>
            </a:r>
            <a:r>
              <a:rPr lang="ru-RU" b="1" dirty="0" smtClean="0">
                <a:solidFill>
                  <a:schemeClr val="accent1">
                    <a:lumMod val="50000"/>
                  </a:schemeClr>
                </a:solidFill>
              </a:rPr>
              <a:t> 10 881 737 </a:t>
            </a:r>
            <a:r>
              <a:rPr lang="ru-RU" b="1" dirty="0" err="1" smtClean="0">
                <a:solidFill>
                  <a:schemeClr val="accent1">
                    <a:lumMod val="50000"/>
                  </a:schemeClr>
                </a:solidFill>
              </a:rPr>
              <a:t>тенгеге</a:t>
            </a:r>
            <a:r>
              <a:rPr lang="ru-RU" b="1" dirty="0" smtClean="0">
                <a:solidFill>
                  <a:schemeClr val="accent1">
                    <a:lumMod val="50000"/>
                  </a:schemeClr>
                </a:solidFill>
              </a:rPr>
              <a:t> </a:t>
            </a:r>
            <a:r>
              <a:rPr lang="ru-RU" b="1" dirty="0" err="1" smtClean="0">
                <a:solidFill>
                  <a:schemeClr val="accent1">
                    <a:lumMod val="50000"/>
                  </a:schemeClr>
                </a:solidFill>
              </a:rPr>
              <a:t>іске</a:t>
            </a:r>
            <a:r>
              <a:rPr lang="ru-RU" b="1" dirty="0" smtClean="0">
                <a:solidFill>
                  <a:schemeClr val="accent1">
                    <a:lumMod val="50000"/>
                  </a:schemeClr>
                </a:solidFill>
              </a:rPr>
              <a:t> </a:t>
            </a:r>
            <a:r>
              <a:rPr lang="ru-RU" b="1" dirty="0" err="1" smtClean="0">
                <a:solidFill>
                  <a:schemeClr val="accent1">
                    <a:lumMod val="50000"/>
                  </a:schemeClr>
                </a:solidFill>
              </a:rPr>
              <a:t>асты</a:t>
            </a:r>
            <a:r>
              <a:rPr lang="ru-RU" b="1" dirty="0" smtClean="0">
                <a:solidFill>
                  <a:schemeClr val="accent1">
                    <a:lumMod val="50000"/>
                  </a:schemeClr>
                </a:solidFill>
              </a:rPr>
              <a:t>. </a:t>
            </a:r>
          </a:p>
          <a:p>
            <a:pPr>
              <a:buFont typeface="Wingdings" pitchFamily="2" charset="2"/>
              <a:buChar char="v"/>
            </a:pPr>
            <a:endParaRPr lang="ru-RU" b="1" dirty="0">
              <a:solidFill>
                <a:schemeClr val="accent1">
                  <a:lumMod val="50000"/>
                </a:schemeClr>
              </a:solidFill>
            </a:endParaRPr>
          </a:p>
          <a:p>
            <a:pPr lvl="0">
              <a:buFont typeface="Wingdings" pitchFamily="2" charset="2"/>
              <a:buChar char="v"/>
            </a:pPr>
            <a:r>
              <a:rPr lang="ru-RU" b="1" dirty="0" smtClean="0">
                <a:solidFill>
                  <a:schemeClr val="accent1">
                    <a:lumMod val="50000"/>
                  </a:schemeClr>
                </a:solidFill>
              </a:rPr>
              <a:t>ФМС </a:t>
            </a:r>
            <a:r>
              <a:rPr lang="ru-RU" b="1" dirty="0" err="1" smtClean="0">
                <a:solidFill>
                  <a:schemeClr val="accent1">
                    <a:lumMod val="50000"/>
                  </a:schemeClr>
                </a:solidFill>
              </a:rPr>
              <a:t>Еңбекшіқаза</a:t>
            </a:r>
            <a:r>
              <a:rPr lang="kk-KZ" b="1" dirty="0" smtClean="0">
                <a:solidFill>
                  <a:schemeClr val="accent1">
                    <a:lumMod val="50000"/>
                  </a:schemeClr>
                </a:solidFill>
              </a:rPr>
              <a:t>қ</a:t>
            </a:r>
            <a:r>
              <a:rPr lang="ru-RU" b="1" dirty="0" smtClean="0">
                <a:solidFill>
                  <a:schemeClr val="accent1">
                    <a:lumMod val="50000"/>
                  </a:schemeClr>
                </a:solidFill>
              </a:rPr>
              <a:t> </a:t>
            </a:r>
            <a:r>
              <a:rPr lang="ru-RU" b="1" dirty="0" err="1" smtClean="0">
                <a:solidFill>
                  <a:schemeClr val="accent1">
                    <a:lumMod val="50000"/>
                  </a:schemeClr>
                </a:solidFill>
              </a:rPr>
              <a:t>ауданы</a:t>
            </a:r>
            <a:r>
              <a:rPr lang="ru-RU" b="1" dirty="0" smtClean="0">
                <a:solidFill>
                  <a:schemeClr val="accent1">
                    <a:lumMod val="50000"/>
                  </a:schemeClr>
                </a:solidFill>
              </a:rPr>
              <a:t> </a:t>
            </a:r>
            <a:r>
              <a:rPr lang="ru-RU" b="1" dirty="0" err="1" smtClean="0">
                <a:solidFill>
                  <a:schemeClr val="accent1">
                    <a:lumMod val="50000"/>
                  </a:schemeClr>
                </a:solidFill>
              </a:rPr>
              <a:t>бойынша</a:t>
            </a:r>
            <a:r>
              <a:rPr lang="ru-RU" b="1" dirty="0" smtClean="0">
                <a:solidFill>
                  <a:schemeClr val="accent1">
                    <a:lumMod val="50000"/>
                  </a:schemeClr>
                </a:solidFill>
              </a:rPr>
              <a:t> 50 </a:t>
            </a:r>
            <a:r>
              <a:rPr lang="ru-RU" b="1" dirty="0" err="1" smtClean="0">
                <a:solidFill>
                  <a:schemeClr val="accent1">
                    <a:lumMod val="50000"/>
                  </a:schemeClr>
                </a:solidFill>
              </a:rPr>
              <a:t>астам</a:t>
            </a:r>
            <a:r>
              <a:rPr lang="ru-RU" b="1" dirty="0" smtClean="0">
                <a:solidFill>
                  <a:schemeClr val="accent1">
                    <a:lumMod val="50000"/>
                  </a:schemeClr>
                </a:solidFill>
              </a:rPr>
              <a:t> </a:t>
            </a:r>
            <a:r>
              <a:rPr lang="ru-RU" b="1" dirty="0" err="1" smtClean="0">
                <a:solidFill>
                  <a:schemeClr val="accent1">
                    <a:lumMod val="50000"/>
                  </a:schemeClr>
                </a:solidFill>
              </a:rPr>
              <a:t>әлеуметтік жұмыс орны</a:t>
            </a:r>
            <a:r>
              <a:rPr lang="ru-RU" b="1" dirty="0" smtClean="0">
                <a:solidFill>
                  <a:schemeClr val="accent1">
                    <a:lumMod val="50000"/>
                  </a:schemeClr>
                </a:solidFill>
              </a:rPr>
              <a:t> </a:t>
            </a:r>
            <a:r>
              <a:rPr lang="ru-RU" b="1" dirty="0" err="1" smtClean="0">
                <a:solidFill>
                  <a:schemeClr val="accent1">
                    <a:lumMod val="50000"/>
                  </a:schemeClr>
                </a:solidFill>
              </a:rPr>
              <a:t>құрылды</a:t>
            </a:r>
            <a:r>
              <a:rPr lang="ru-RU" b="1" dirty="0" smtClean="0">
                <a:solidFill>
                  <a:schemeClr val="accent1">
                    <a:lumMod val="50000"/>
                  </a:schemeClr>
                </a:solidFill>
              </a:rPr>
              <a:t>. </a:t>
            </a:r>
          </a:p>
          <a:p>
            <a:pPr>
              <a:buNone/>
            </a:pPr>
            <a:endParaRPr lang="ru-RU" b="1" dirty="0">
              <a:solidFill>
                <a:schemeClr val="accent1">
                  <a:lumMod val="50000"/>
                </a:schemeClr>
              </a:solidFill>
            </a:endParaRPr>
          </a:p>
          <a:p>
            <a:pPr lvl="0">
              <a:buFont typeface="Wingdings" pitchFamily="2" charset="2"/>
              <a:buChar char="v"/>
            </a:pPr>
            <a:r>
              <a:rPr lang="ru-RU" b="1" dirty="0" err="1" smtClean="0">
                <a:solidFill>
                  <a:schemeClr val="accent1">
                    <a:lumMod val="50000"/>
                  </a:schemeClr>
                </a:solidFill>
              </a:rPr>
              <a:t>Жоба</a:t>
            </a:r>
            <a:r>
              <a:rPr lang="ru-RU" b="1" dirty="0" smtClean="0">
                <a:solidFill>
                  <a:schemeClr val="accent1">
                    <a:lumMod val="50000"/>
                  </a:schemeClr>
                </a:solidFill>
              </a:rPr>
              <a:t> </a:t>
            </a:r>
            <a:r>
              <a:rPr lang="ru-RU" b="1" dirty="0" err="1" smtClean="0">
                <a:solidFill>
                  <a:schemeClr val="accent1">
                    <a:lumMod val="50000"/>
                  </a:schemeClr>
                </a:solidFill>
              </a:rPr>
              <a:t>бойынша</a:t>
            </a:r>
            <a:r>
              <a:rPr lang="ru-RU" b="1" dirty="0" smtClean="0">
                <a:solidFill>
                  <a:schemeClr val="accent1">
                    <a:lumMod val="50000"/>
                  </a:schemeClr>
                </a:solidFill>
              </a:rPr>
              <a:t> </a:t>
            </a:r>
            <a:r>
              <a:rPr lang="en-US" b="1" dirty="0" smtClean="0">
                <a:solidFill>
                  <a:schemeClr val="accent1">
                    <a:lumMod val="50000"/>
                  </a:schemeClr>
                </a:solidFill>
              </a:rPr>
              <a:t> </a:t>
            </a:r>
            <a:r>
              <a:rPr lang="kk-KZ" b="1" dirty="0" smtClean="0">
                <a:solidFill>
                  <a:schemeClr val="accent1">
                    <a:lumMod val="50000"/>
                  </a:schemeClr>
                </a:solidFill>
              </a:rPr>
              <a:t>білім алғандар </a:t>
            </a:r>
            <a:r>
              <a:rPr lang="ru-RU" b="1" dirty="0" smtClean="0">
                <a:solidFill>
                  <a:schemeClr val="accent1">
                    <a:lumMod val="50000"/>
                  </a:schemeClr>
                </a:solidFill>
              </a:rPr>
              <a:t>– </a:t>
            </a:r>
            <a:r>
              <a:rPr lang="ru-RU" b="1" dirty="0">
                <a:solidFill>
                  <a:schemeClr val="accent1">
                    <a:lumMod val="50000"/>
                  </a:schemeClr>
                </a:solidFill>
              </a:rPr>
              <a:t>1300 человек</a:t>
            </a:r>
          </a:p>
          <a:p>
            <a:pPr>
              <a:buFont typeface="Wingdings" pitchFamily="2" charset="2"/>
              <a:buChar char="v"/>
            </a:pPr>
            <a:endParaRPr lang="ru-RU" b="1" dirty="0">
              <a:solidFill>
                <a:schemeClr val="accent1">
                  <a:lumMod val="50000"/>
                </a:schemeClr>
              </a:solidFill>
            </a:endParaRPr>
          </a:p>
          <a:p>
            <a:pPr lvl="0">
              <a:buFont typeface="Wingdings" pitchFamily="2" charset="2"/>
              <a:buChar char="v"/>
            </a:pPr>
            <a:r>
              <a:rPr lang="ru-RU" b="1" dirty="0" err="1" smtClean="0">
                <a:solidFill>
                  <a:schemeClr val="accent1">
                    <a:lumMod val="50000"/>
                  </a:schemeClr>
                </a:solidFill>
              </a:rPr>
              <a:t>Әр </a:t>
            </a:r>
            <a:r>
              <a:rPr lang="ru-RU" b="1" dirty="0" smtClean="0">
                <a:solidFill>
                  <a:schemeClr val="accent1">
                    <a:lumMod val="50000"/>
                  </a:schemeClr>
                </a:solidFill>
              </a:rPr>
              <a:t>сала </a:t>
            </a:r>
            <a:r>
              <a:rPr lang="ru-RU" b="1" dirty="0" err="1" smtClean="0">
                <a:solidFill>
                  <a:schemeClr val="accent1">
                    <a:lumMod val="50000"/>
                  </a:schemeClr>
                </a:solidFill>
              </a:rPr>
              <a:t>бойынша</a:t>
            </a:r>
            <a:r>
              <a:rPr lang="ru-RU" b="1" dirty="0" smtClean="0">
                <a:solidFill>
                  <a:schemeClr val="accent1">
                    <a:lumMod val="50000"/>
                  </a:schemeClr>
                </a:solidFill>
              </a:rPr>
              <a:t> </a:t>
            </a:r>
            <a:r>
              <a:rPr lang="ru-RU" b="1" dirty="0" err="1" smtClean="0">
                <a:solidFill>
                  <a:schemeClr val="accent1">
                    <a:lumMod val="50000"/>
                  </a:schemeClr>
                </a:solidFill>
              </a:rPr>
              <a:t>оқытылып</a:t>
            </a:r>
            <a:r>
              <a:rPr lang="ru-RU" b="1" dirty="0" smtClean="0">
                <a:solidFill>
                  <a:schemeClr val="accent1">
                    <a:lumMod val="50000"/>
                  </a:schemeClr>
                </a:solidFill>
              </a:rPr>
              <a:t>, осы </a:t>
            </a:r>
            <a:r>
              <a:rPr lang="ru-RU" b="1" dirty="0" err="1" smtClean="0">
                <a:solidFill>
                  <a:schemeClr val="accent1">
                    <a:lumMod val="50000"/>
                  </a:schemeClr>
                </a:solidFill>
              </a:rPr>
              <a:t>жоба</a:t>
            </a:r>
            <a:r>
              <a:rPr lang="ru-RU" b="1" dirty="0" smtClean="0">
                <a:solidFill>
                  <a:schemeClr val="accent1">
                    <a:lumMod val="50000"/>
                  </a:schemeClr>
                </a:solidFill>
              </a:rPr>
              <a:t> </a:t>
            </a:r>
            <a:r>
              <a:rPr lang="ru-RU" b="1" dirty="0" err="1" smtClean="0">
                <a:solidFill>
                  <a:schemeClr val="accent1">
                    <a:lumMod val="50000"/>
                  </a:schemeClr>
                </a:solidFill>
              </a:rPr>
              <a:t>бойынша</a:t>
            </a:r>
            <a:r>
              <a:rPr lang="ru-RU" b="1" dirty="0" smtClean="0">
                <a:solidFill>
                  <a:schemeClr val="accent1">
                    <a:lumMod val="50000"/>
                  </a:schemeClr>
                </a:solidFill>
              </a:rPr>
              <a:t> </a:t>
            </a:r>
            <a:r>
              <a:rPr lang="ru-RU" b="1" dirty="0" err="1" smtClean="0">
                <a:solidFill>
                  <a:schemeClr val="accent1">
                    <a:lumMod val="50000"/>
                  </a:schemeClr>
                </a:solidFill>
              </a:rPr>
              <a:t>бейімделген</a:t>
            </a:r>
            <a:r>
              <a:rPr lang="ru-RU" b="1" dirty="0" smtClean="0">
                <a:solidFill>
                  <a:schemeClr val="accent1">
                    <a:lumMod val="50000"/>
                  </a:schemeClr>
                </a:solidFill>
              </a:rPr>
              <a:t> 738 волонтер</a:t>
            </a:r>
            <a:r>
              <a:rPr lang="ru-RU" b="1" dirty="0" smtClean="0">
                <a:solidFill>
                  <a:schemeClr val="accent1">
                    <a:lumMod val="75000"/>
                  </a:schemeClr>
                </a:solidFill>
              </a:rPr>
              <a:t>.</a:t>
            </a:r>
            <a:endParaRPr lang="ru-RU" b="1" dirty="0">
              <a:solidFill>
                <a:schemeClr val="accent1">
                  <a:lumMod val="75000"/>
                </a:schemeClr>
              </a:solidFill>
            </a:endParaRPr>
          </a:p>
          <a:p>
            <a:endParaRPr lang="ru-RU" dirty="0">
              <a:solidFill>
                <a:schemeClr val="tx2">
                  <a:lumMod val="75000"/>
                </a:schemeClr>
              </a:solidFill>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82000" cy="1143000"/>
          </a:xfrm>
        </p:spPr>
        <p:txBody>
          <a:bodyPr>
            <a:normAutofit fontScale="90000"/>
          </a:bodyPr>
          <a:lstStyle/>
          <a:p>
            <a:r>
              <a:rPr lang="ru-RU" b="1" dirty="0" err="1" smtClean="0">
                <a:solidFill>
                  <a:schemeClr val="accent6">
                    <a:lumMod val="50000"/>
                  </a:schemeClr>
                </a:solidFill>
              </a:rPr>
              <a:t>Кіші-жоба</a:t>
            </a:r>
            <a:r>
              <a:rPr lang="ru-RU" b="1" dirty="0" smtClean="0">
                <a:solidFill>
                  <a:schemeClr val="accent6">
                    <a:lumMod val="50000"/>
                  </a:schemeClr>
                </a:solidFill>
              </a:rPr>
              <a:t> «</a:t>
            </a:r>
            <a:r>
              <a:rPr lang="ru-RU" b="1" dirty="0" err="1" smtClean="0">
                <a:solidFill>
                  <a:schemeClr val="accent6">
                    <a:lumMod val="50000"/>
                  </a:schemeClr>
                </a:solidFill>
              </a:rPr>
              <a:t>Біріге</a:t>
            </a:r>
            <a:r>
              <a:rPr lang="ru-RU" b="1" dirty="0" smtClean="0">
                <a:solidFill>
                  <a:schemeClr val="accent6">
                    <a:lumMod val="50000"/>
                  </a:schemeClr>
                </a:solidFill>
              </a:rPr>
              <a:t> </a:t>
            </a:r>
            <a:r>
              <a:rPr lang="ru-RU" b="1" dirty="0" err="1" smtClean="0">
                <a:solidFill>
                  <a:schemeClr val="accent6">
                    <a:lumMod val="50000"/>
                  </a:schemeClr>
                </a:solidFill>
              </a:rPr>
              <a:t>өмірді өзгертеміз»</a:t>
            </a:r>
            <a:endParaRPr lang="ru-RU" b="1" dirty="0">
              <a:solidFill>
                <a:schemeClr val="accent6">
                  <a:lumMod val="50000"/>
                </a:schemeClr>
              </a:solidFill>
            </a:endParaRPr>
          </a:p>
        </p:txBody>
      </p:sp>
      <p:sp>
        <p:nvSpPr>
          <p:cNvPr id="3" name="Содержимое 2"/>
          <p:cNvSpPr>
            <a:spLocks noGrp="1"/>
          </p:cNvSpPr>
          <p:nvPr>
            <p:ph idx="1"/>
          </p:nvPr>
        </p:nvSpPr>
        <p:spPr>
          <a:xfrm>
            <a:off x="228600" y="1447800"/>
            <a:ext cx="8686800" cy="4876800"/>
          </a:xfrm>
        </p:spPr>
        <p:txBody>
          <a:bodyPr>
            <a:normAutofit fontScale="92500" lnSpcReduction="20000"/>
          </a:bodyPr>
          <a:lstStyle/>
          <a:p>
            <a:pPr>
              <a:buNone/>
            </a:pPr>
            <a:r>
              <a:rPr lang="ru-RU" b="1" u="sng" dirty="0" err="1" smtClean="0">
                <a:solidFill>
                  <a:schemeClr val="accent1">
                    <a:lumMod val="50000"/>
                  </a:schemeClr>
                </a:solidFill>
              </a:rPr>
              <a:t>Жобаның басталуы</a:t>
            </a:r>
            <a:r>
              <a:rPr lang="ru-RU" b="1" u="sng" dirty="0" smtClean="0">
                <a:solidFill>
                  <a:schemeClr val="accent1">
                    <a:lumMod val="50000"/>
                  </a:schemeClr>
                </a:solidFill>
              </a:rPr>
              <a:t> </a:t>
            </a:r>
            <a:r>
              <a:rPr lang="ru-RU" dirty="0" smtClean="0">
                <a:solidFill>
                  <a:schemeClr val="accent1">
                    <a:lumMod val="50000"/>
                  </a:schemeClr>
                </a:solidFill>
              </a:rPr>
              <a:t>– 2014 </a:t>
            </a:r>
            <a:r>
              <a:rPr lang="ru-RU" dirty="0" err="1" smtClean="0">
                <a:solidFill>
                  <a:schemeClr val="accent1">
                    <a:lumMod val="50000"/>
                  </a:schemeClr>
                </a:solidFill>
              </a:rPr>
              <a:t>жыл</a:t>
            </a:r>
            <a:r>
              <a:rPr lang="ru-RU" dirty="0" smtClean="0">
                <a:solidFill>
                  <a:schemeClr val="accent1">
                    <a:lumMod val="50000"/>
                  </a:schemeClr>
                </a:solidFill>
              </a:rPr>
              <a:t>, </a:t>
            </a:r>
            <a:r>
              <a:rPr lang="ru-RU" dirty="0" err="1" smtClean="0">
                <a:solidFill>
                  <a:schemeClr val="accent1">
                    <a:lumMod val="50000"/>
                  </a:schemeClr>
                </a:solidFill>
              </a:rPr>
              <a:t>қыркүйек</a:t>
            </a:r>
            <a:endParaRPr lang="ru-RU" dirty="0" smtClean="0">
              <a:solidFill>
                <a:schemeClr val="accent1">
                  <a:lumMod val="50000"/>
                </a:schemeClr>
              </a:solidFill>
            </a:endParaRPr>
          </a:p>
          <a:p>
            <a:pPr>
              <a:buNone/>
            </a:pPr>
            <a:r>
              <a:rPr lang="ru-RU" b="1" u="sng" dirty="0" err="1" smtClean="0">
                <a:solidFill>
                  <a:schemeClr val="accent1">
                    <a:lumMod val="50000"/>
                  </a:schemeClr>
                </a:solidFill>
              </a:rPr>
              <a:t>Географиясы</a:t>
            </a:r>
            <a:r>
              <a:rPr lang="ru-RU" u="sng" dirty="0" smtClean="0">
                <a:solidFill>
                  <a:schemeClr val="accent1">
                    <a:lumMod val="50000"/>
                  </a:schemeClr>
                </a:solidFill>
              </a:rPr>
              <a:t> </a:t>
            </a:r>
            <a:r>
              <a:rPr lang="ru-RU" dirty="0" smtClean="0">
                <a:solidFill>
                  <a:schemeClr val="accent1">
                    <a:lumMod val="50000"/>
                  </a:schemeClr>
                </a:solidFill>
              </a:rPr>
              <a:t>– </a:t>
            </a:r>
            <a:r>
              <a:rPr lang="ru-RU" dirty="0" err="1" smtClean="0">
                <a:solidFill>
                  <a:schemeClr val="accent1">
                    <a:lumMod val="50000"/>
                  </a:schemeClr>
                </a:solidFill>
              </a:rPr>
              <a:t>Алматы</a:t>
            </a:r>
            <a:r>
              <a:rPr lang="ru-RU" dirty="0" smtClean="0">
                <a:solidFill>
                  <a:schemeClr val="accent1">
                    <a:lumMod val="50000"/>
                  </a:schemeClr>
                </a:solidFill>
              </a:rPr>
              <a:t> </a:t>
            </a:r>
            <a:r>
              <a:rPr lang="ru-RU" dirty="0" err="1" smtClean="0">
                <a:solidFill>
                  <a:schemeClr val="accent1">
                    <a:lumMod val="50000"/>
                  </a:schemeClr>
                </a:solidFill>
              </a:rPr>
              <a:t>облысы</a:t>
            </a:r>
            <a:r>
              <a:rPr lang="ru-RU" dirty="0" smtClean="0">
                <a:solidFill>
                  <a:schemeClr val="accent1">
                    <a:lumMod val="50000"/>
                  </a:schemeClr>
                </a:solidFill>
              </a:rPr>
              <a:t>, </a:t>
            </a:r>
            <a:r>
              <a:rPr lang="ru-RU" dirty="0" err="1" smtClean="0">
                <a:solidFill>
                  <a:schemeClr val="accent1">
                    <a:lumMod val="50000"/>
                  </a:schemeClr>
                </a:solidFill>
              </a:rPr>
              <a:t>Еңбекшіқазақ ауданы</a:t>
            </a:r>
            <a:r>
              <a:rPr lang="ru-RU" dirty="0" smtClean="0">
                <a:solidFill>
                  <a:schemeClr val="accent1">
                    <a:lumMod val="50000"/>
                  </a:schemeClr>
                </a:solidFill>
              </a:rPr>
              <a:t> </a:t>
            </a:r>
          </a:p>
          <a:p>
            <a:pPr>
              <a:buNone/>
            </a:pPr>
            <a:r>
              <a:rPr lang="ru-RU" b="1" u="sng" dirty="0" err="1" smtClean="0">
                <a:solidFill>
                  <a:schemeClr val="accent1">
                    <a:lumMod val="50000"/>
                  </a:schemeClr>
                </a:solidFill>
              </a:rPr>
              <a:t>Демеушілері</a:t>
            </a:r>
            <a:r>
              <a:rPr lang="ru-RU" b="1" u="sng" dirty="0" smtClean="0">
                <a:solidFill>
                  <a:schemeClr val="accent1">
                    <a:lumMod val="50000"/>
                  </a:schemeClr>
                </a:solidFill>
              </a:rPr>
              <a:t> </a:t>
            </a:r>
            <a:r>
              <a:rPr lang="ru-RU" dirty="0" smtClean="0">
                <a:solidFill>
                  <a:schemeClr val="accent1">
                    <a:lumMod val="50000"/>
                  </a:schemeClr>
                </a:solidFill>
              </a:rPr>
              <a:t>- ҚҚ «Сана </a:t>
            </a:r>
            <a:r>
              <a:rPr lang="ru-RU" dirty="0" err="1" smtClean="0">
                <a:solidFill>
                  <a:schemeClr val="accent1">
                    <a:lumMod val="50000"/>
                  </a:schemeClr>
                </a:solidFill>
              </a:rPr>
              <a:t>Сез</a:t>
            </a:r>
            <a:r>
              <a:rPr lang="kk-KZ" dirty="0" smtClean="0">
                <a:solidFill>
                  <a:schemeClr val="accent1">
                    <a:lumMod val="50000"/>
                  </a:schemeClr>
                </a:solidFill>
              </a:rPr>
              <a:t>ім</a:t>
            </a:r>
            <a:r>
              <a:rPr lang="ru-RU" dirty="0" smtClean="0">
                <a:solidFill>
                  <a:schemeClr val="accent1">
                    <a:lumMod val="50000"/>
                  </a:schemeClr>
                </a:solidFill>
              </a:rPr>
              <a:t>» </a:t>
            </a:r>
            <a:r>
              <a:rPr lang="ru-RU" dirty="0" err="1" smtClean="0">
                <a:solidFill>
                  <a:schemeClr val="accent1">
                    <a:lumMod val="50000"/>
                  </a:schemeClr>
                </a:solidFill>
              </a:rPr>
              <a:t>Әйелдер бастамасының құқықтық орталығ</a:t>
            </a:r>
            <a:r>
              <a:rPr lang="kk-KZ" dirty="0" smtClean="0">
                <a:solidFill>
                  <a:schemeClr val="accent1">
                    <a:lumMod val="50000"/>
                  </a:schemeClr>
                </a:solidFill>
              </a:rPr>
              <a:t>ы</a:t>
            </a:r>
            <a:r>
              <a:rPr lang="ru-RU" dirty="0" smtClean="0">
                <a:solidFill>
                  <a:schemeClr val="accent1">
                    <a:lumMod val="50000"/>
                  </a:schemeClr>
                </a:solidFill>
              </a:rPr>
              <a:t>», </a:t>
            </a:r>
            <a:r>
              <a:rPr lang="ru-RU" dirty="0" err="1" smtClean="0">
                <a:solidFill>
                  <a:schemeClr val="accent1">
                    <a:lumMod val="50000"/>
                  </a:schemeClr>
                </a:solidFill>
              </a:rPr>
              <a:t>Орталық Азияның Еуразия</a:t>
            </a:r>
            <a:r>
              <a:rPr lang="ru-RU" dirty="0" smtClean="0">
                <a:solidFill>
                  <a:schemeClr val="accent1">
                    <a:lumMod val="50000"/>
                  </a:schemeClr>
                </a:solidFill>
              </a:rPr>
              <a:t> </a:t>
            </a:r>
            <a:r>
              <a:rPr lang="ru-RU" dirty="0" err="1" smtClean="0">
                <a:solidFill>
                  <a:schemeClr val="accent1">
                    <a:lumMod val="50000"/>
                  </a:schemeClr>
                </a:solidFill>
              </a:rPr>
              <a:t>Қоры және Қазақстан Республикасындағы Еуроодақ өкілеттігі</a:t>
            </a:r>
            <a:r>
              <a:rPr lang="ru-RU" dirty="0" smtClean="0">
                <a:solidFill>
                  <a:schemeClr val="accent1">
                    <a:lumMod val="50000"/>
                  </a:schemeClr>
                </a:solidFill>
              </a:rPr>
              <a:t> </a:t>
            </a:r>
          </a:p>
          <a:p>
            <a:pPr>
              <a:buNone/>
            </a:pPr>
            <a:r>
              <a:rPr lang="ru-RU" b="1" u="sng" dirty="0" err="1" smtClean="0">
                <a:solidFill>
                  <a:schemeClr val="accent1">
                    <a:lumMod val="50000"/>
                  </a:schemeClr>
                </a:solidFill>
              </a:rPr>
              <a:t>Жобаның мақсаты</a:t>
            </a:r>
            <a:r>
              <a:rPr lang="ru-RU" dirty="0" err="1" smtClean="0">
                <a:solidFill>
                  <a:schemeClr val="accent1">
                    <a:lumMod val="50000"/>
                  </a:schemeClr>
                </a:solidFill>
              </a:rPr>
              <a:t>-  </a:t>
            </a:r>
            <a:r>
              <a:rPr lang="ru-RU" dirty="0" err="1" smtClean="0">
                <a:solidFill>
                  <a:schemeClr val="tx2">
                    <a:lumMod val="75000"/>
                  </a:schemeClr>
                </a:solidFill>
              </a:rPr>
              <a:t>мүмкіндігі шектеулі</a:t>
            </a:r>
            <a:r>
              <a:rPr lang="ru-RU" dirty="0" smtClean="0">
                <a:solidFill>
                  <a:schemeClr val="tx2">
                    <a:lumMod val="75000"/>
                  </a:schemeClr>
                </a:solidFill>
              </a:rPr>
              <a:t> </a:t>
            </a:r>
            <a:r>
              <a:rPr lang="ru-RU" dirty="0" err="1" smtClean="0">
                <a:solidFill>
                  <a:schemeClr val="tx2">
                    <a:lumMod val="75000"/>
                  </a:schemeClr>
                </a:solidFill>
              </a:rPr>
              <a:t>адамдар</a:t>
            </a:r>
            <a:r>
              <a:rPr lang="ru-RU" dirty="0" smtClean="0">
                <a:solidFill>
                  <a:schemeClr val="tx2">
                    <a:lumMod val="75000"/>
                  </a:schemeClr>
                </a:solidFill>
              </a:rPr>
              <a:t> </a:t>
            </a:r>
            <a:r>
              <a:rPr lang="ru-RU" dirty="0" err="1" smtClean="0">
                <a:solidFill>
                  <a:schemeClr val="tx2">
                    <a:lumMod val="75000"/>
                  </a:schemeClr>
                </a:solidFill>
              </a:rPr>
              <a:t>үшін құқықтары </a:t>
            </a:r>
            <a:r>
              <a:rPr lang="ru-RU" dirty="0" smtClean="0">
                <a:solidFill>
                  <a:schemeClr val="tx2">
                    <a:lumMod val="75000"/>
                  </a:schemeClr>
                </a:solidFill>
              </a:rPr>
              <a:t>мен </a:t>
            </a:r>
            <a:r>
              <a:rPr lang="ru-RU" dirty="0" err="1" smtClean="0">
                <a:solidFill>
                  <a:schemeClr val="tx2">
                    <a:lumMod val="75000"/>
                  </a:schemeClr>
                </a:solidFill>
              </a:rPr>
              <a:t>мүмкіндіктері тең </a:t>
            </a:r>
            <a:r>
              <a:rPr lang="ru-RU" dirty="0" smtClean="0">
                <a:solidFill>
                  <a:schemeClr val="tx2">
                    <a:lumMod val="75000"/>
                  </a:schemeClr>
                </a:solidFill>
              </a:rPr>
              <a:t>болу </a:t>
            </a:r>
            <a:r>
              <a:rPr lang="ru-RU" dirty="0" err="1" smtClean="0">
                <a:solidFill>
                  <a:schemeClr val="tx2">
                    <a:lumMod val="75000"/>
                  </a:schemeClr>
                </a:solidFill>
              </a:rPr>
              <a:t>үшін</a:t>
            </a:r>
            <a:r>
              <a:rPr lang="ru-RU" dirty="0" smtClean="0">
                <a:solidFill>
                  <a:schemeClr val="tx2">
                    <a:lumMod val="75000"/>
                  </a:schemeClr>
                </a:solidFill>
              </a:rPr>
              <a:t>, </a:t>
            </a:r>
            <a:r>
              <a:rPr lang="ru-RU" dirty="0" err="1" smtClean="0">
                <a:solidFill>
                  <a:schemeClr val="tx2">
                    <a:lumMod val="75000"/>
                  </a:schemeClr>
                </a:solidFill>
              </a:rPr>
              <a:t>кемсітуді</a:t>
            </a:r>
            <a:r>
              <a:rPr lang="ru-RU" dirty="0" smtClean="0">
                <a:solidFill>
                  <a:schemeClr val="tx2">
                    <a:lumMod val="75000"/>
                  </a:schemeClr>
                </a:solidFill>
              </a:rPr>
              <a:t> </a:t>
            </a:r>
            <a:r>
              <a:rPr lang="ru-RU" dirty="0" err="1" smtClean="0">
                <a:solidFill>
                  <a:schemeClr val="tx2">
                    <a:lumMod val="75000"/>
                  </a:schemeClr>
                </a:solidFill>
              </a:rPr>
              <a:t>жою</a:t>
            </a:r>
            <a:r>
              <a:rPr lang="ru-RU" dirty="0" smtClean="0">
                <a:solidFill>
                  <a:schemeClr val="tx2">
                    <a:lumMod val="75000"/>
                  </a:schemeClr>
                </a:solidFill>
              </a:rPr>
              <a:t> </a:t>
            </a:r>
            <a:r>
              <a:rPr lang="ru-RU" dirty="0" err="1" smtClean="0">
                <a:solidFill>
                  <a:schemeClr val="tx2">
                    <a:lumMod val="75000"/>
                  </a:schemeClr>
                </a:solidFill>
              </a:rPr>
              <a:t>және кездесетін</a:t>
            </a:r>
            <a:r>
              <a:rPr lang="ru-RU" dirty="0" smtClean="0">
                <a:solidFill>
                  <a:schemeClr val="tx2">
                    <a:lumMod val="75000"/>
                  </a:schemeClr>
                </a:solidFill>
              </a:rPr>
              <a:t> </a:t>
            </a:r>
            <a:r>
              <a:rPr lang="ru-RU" dirty="0" err="1" smtClean="0">
                <a:solidFill>
                  <a:schemeClr val="tx2">
                    <a:lumMod val="75000"/>
                  </a:schemeClr>
                </a:solidFill>
              </a:rPr>
              <a:t>кедергілерге</a:t>
            </a:r>
            <a:r>
              <a:rPr lang="ru-RU" dirty="0" smtClean="0">
                <a:solidFill>
                  <a:schemeClr val="tx2">
                    <a:lumMod val="75000"/>
                  </a:schemeClr>
                </a:solidFill>
              </a:rPr>
              <a:t> </a:t>
            </a:r>
            <a:r>
              <a:rPr lang="ru-RU" dirty="0" err="1" smtClean="0">
                <a:solidFill>
                  <a:schemeClr val="tx2">
                    <a:lumMod val="75000"/>
                  </a:schemeClr>
                </a:solidFill>
              </a:rPr>
              <a:t>дайындау</a:t>
            </a:r>
            <a:r>
              <a:rPr lang="ru-RU" dirty="0" smtClean="0">
                <a:solidFill>
                  <a:schemeClr val="tx2">
                    <a:lumMod val="75000"/>
                  </a:schemeClr>
                </a:solidFill>
              </a:rPr>
              <a:t>, </a:t>
            </a:r>
            <a:r>
              <a:rPr lang="ru-RU" dirty="0" err="1" smtClean="0">
                <a:solidFill>
                  <a:schemeClr val="tx2">
                    <a:lumMod val="75000"/>
                  </a:schemeClr>
                </a:solidFill>
              </a:rPr>
              <a:t>сондай-ақ мүгедектерді қоғамға бейімдеу</a:t>
            </a:r>
            <a:r>
              <a:rPr lang="ru-RU" dirty="0" smtClean="0">
                <a:solidFill>
                  <a:schemeClr val="tx2">
                    <a:lumMod val="75000"/>
                  </a:schemeClr>
                </a:solidFill>
              </a:rPr>
              <a:t>.</a:t>
            </a:r>
            <a:endParaRPr lang="ru-RU" dirty="0">
              <a:solidFill>
                <a:schemeClr val="tx2">
                  <a:lumMod val="75000"/>
                </a:schemeClr>
              </a:solidFill>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solidFill>
                  <a:schemeClr val="accent6">
                    <a:lumMod val="50000"/>
                  </a:schemeClr>
                </a:solidFill>
              </a:rPr>
              <a:t>Аналитикалы</a:t>
            </a:r>
            <a:r>
              <a:rPr lang="ru-RU" b="1" dirty="0" err="1" smtClean="0">
                <a:solidFill>
                  <a:schemeClr val="accent6">
                    <a:lumMod val="50000"/>
                  </a:schemeClr>
                </a:solidFill>
              </a:rPr>
              <a:t>қ</a:t>
            </a:r>
            <a:r>
              <a:rPr lang="ru-RU" b="1" dirty="0" err="1" smtClean="0">
                <a:solidFill>
                  <a:schemeClr val="accent6">
                    <a:lumMod val="50000"/>
                  </a:schemeClr>
                </a:solidFill>
              </a:rPr>
              <a:t> зертеу</a:t>
            </a:r>
            <a:r>
              <a:rPr lang="ru-RU" b="1" dirty="0" smtClean="0">
                <a:solidFill>
                  <a:schemeClr val="accent6">
                    <a:lumMod val="50000"/>
                  </a:schemeClr>
                </a:solidFill>
              </a:rPr>
              <a:t>  </a:t>
            </a:r>
            <a:endParaRPr lang="ru-RU" dirty="0">
              <a:solidFill>
                <a:schemeClr val="accent6">
                  <a:lumMod val="50000"/>
                </a:schemeClr>
              </a:solidFill>
            </a:endParaRPr>
          </a:p>
        </p:txBody>
      </p:sp>
      <p:sp>
        <p:nvSpPr>
          <p:cNvPr id="3" name="Содержимое 2"/>
          <p:cNvSpPr>
            <a:spLocks noGrp="1"/>
          </p:cNvSpPr>
          <p:nvPr>
            <p:ph idx="1"/>
          </p:nvPr>
        </p:nvSpPr>
        <p:spPr>
          <a:xfrm>
            <a:off x="381000" y="1295400"/>
            <a:ext cx="8229600" cy="5105400"/>
          </a:xfrm>
        </p:spPr>
        <p:txBody>
          <a:bodyPr>
            <a:normAutofit fontScale="25000" lnSpcReduction="20000"/>
          </a:bodyPr>
          <a:lstStyle/>
          <a:p>
            <a:pPr lvl="0">
              <a:buFont typeface="Wingdings" pitchFamily="2" charset="2"/>
              <a:buChar char="v"/>
            </a:pPr>
            <a:r>
              <a:rPr lang="ru-RU" sz="6400" b="1" dirty="0" err="1" smtClean="0">
                <a:solidFill>
                  <a:schemeClr val="accent1">
                    <a:lumMod val="50000"/>
                  </a:schemeClr>
                </a:solidFill>
              </a:rPr>
              <a:t>Мүгедек жандард</a:t>
            </a:r>
            <a:r>
              <a:rPr lang="kk-KZ" sz="6400" b="1" dirty="0" smtClean="0">
                <a:solidFill>
                  <a:schemeClr val="accent1">
                    <a:lumMod val="50000"/>
                  </a:schemeClr>
                </a:solidFill>
              </a:rPr>
              <a:t>ың </a:t>
            </a:r>
            <a:r>
              <a:rPr lang="ru-RU" sz="6400" b="1" dirty="0" smtClean="0">
                <a:solidFill>
                  <a:schemeClr val="accent1">
                    <a:lumMod val="50000"/>
                  </a:schemeClr>
                </a:solidFill>
              </a:rPr>
              <a:t>2/3 </a:t>
            </a:r>
            <a:r>
              <a:rPr lang="ru-RU" sz="6400" b="1" dirty="0" err="1" smtClean="0">
                <a:solidFill>
                  <a:schemeClr val="accent1">
                    <a:lumMod val="50000"/>
                  </a:schemeClr>
                </a:solidFill>
              </a:rPr>
              <a:t>бөлігі жұмысқа жарамды</a:t>
            </a:r>
            <a:r>
              <a:rPr lang="ru-RU" sz="6400" b="1" dirty="0" smtClean="0">
                <a:solidFill>
                  <a:schemeClr val="accent1">
                    <a:lumMod val="50000"/>
                  </a:schemeClr>
                </a:solidFill>
              </a:rPr>
              <a:t>, </a:t>
            </a:r>
            <a:r>
              <a:rPr lang="ru-RU" sz="6400" b="1" dirty="0" err="1" smtClean="0">
                <a:solidFill>
                  <a:schemeClr val="accent1">
                    <a:lumMod val="50000"/>
                  </a:schemeClr>
                </a:solidFill>
              </a:rPr>
              <a:t>бірақ олар</a:t>
            </a:r>
            <a:r>
              <a:rPr lang="ru-RU" sz="6400" b="1" dirty="0" smtClean="0">
                <a:solidFill>
                  <a:schemeClr val="accent1">
                    <a:lumMod val="50000"/>
                  </a:schemeClr>
                </a:solidFill>
              </a:rPr>
              <a:t> </a:t>
            </a:r>
            <a:r>
              <a:rPr lang="ru-RU" sz="6400" b="1" dirty="0" err="1" smtClean="0">
                <a:solidFill>
                  <a:schemeClr val="accent1">
                    <a:lumMod val="50000"/>
                  </a:schemeClr>
                </a:solidFill>
              </a:rPr>
              <a:t>оз</a:t>
            </a:r>
            <a:r>
              <a:rPr lang="ru-RU" sz="6400" b="1" dirty="0" smtClean="0">
                <a:solidFill>
                  <a:schemeClr val="accent1">
                    <a:lumMod val="50000"/>
                  </a:schemeClr>
                </a:solidFill>
              </a:rPr>
              <a:t> </a:t>
            </a:r>
            <a:r>
              <a:rPr lang="ru-RU" sz="6400" b="1" dirty="0" err="1" smtClean="0">
                <a:solidFill>
                  <a:schemeClr val="accent1">
                    <a:lumMod val="50000"/>
                  </a:schemeClr>
                </a:solidFill>
              </a:rPr>
              <a:t>біліктілігіне</a:t>
            </a:r>
            <a:r>
              <a:rPr lang="ru-RU" sz="6400" b="1" dirty="0" smtClean="0">
                <a:solidFill>
                  <a:schemeClr val="accent1">
                    <a:lumMod val="50000"/>
                  </a:schemeClr>
                </a:solidFill>
              </a:rPr>
              <a:t> </a:t>
            </a:r>
            <a:r>
              <a:rPr lang="ru-RU" sz="6400" b="1" dirty="0" err="1" smtClean="0">
                <a:solidFill>
                  <a:schemeClr val="accent1">
                    <a:lumMod val="50000"/>
                  </a:schemeClr>
                </a:solidFill>
              </a:rPr>
              <a:t>сай</a:t>
            </a:r>
            <a:r>
              <a:rPr lang="ru-RU" sz="6400" b="1" dirty="0" smtClean="0">
                <a:solidFill>
                  <a:schemeClr val="accent1">
                    <a:lumMod val="50000"/>
                  </a:schemeClr>
                </a:solidFill>
              </a:rPr>
              <a:t>  </a:t>
            </a:r>
            <a:r>
              <a:rPr lang="ru-RU" sz="6400" b="1" dirty="0" err="1" smtClean="0">
                <a:solidFill>
                  <a:schemeClr val="accent1">
                    <a:lumMod val="50000"/>
                  </a:schemeClr>
                </a:solidFill>
              </a:rPr>
              <a:t>жұмыс орнын</a:t>
            </a:r>
            <a:r>
              <a:rPr lang="ru-RU" sz="6400" b="1" dirty="0" smtClean="0">
                <a:solidFill>
                  <a:schemeClr val="accent1">
                    <a:lumMod val="50000"/>
                  </a:schemeClr>
                </a:solidFill>
              </a:rPr>
              <a:t> </a:t>
            </a:r>
            <a:r>
              <a:rPr lang="ru-RU" sz="6400" b="1" dirty="0" err="1" smtClean="0">
                <a:solidFill>
                  <a:schemeClr val="accent1">
                    <a:lumMod val="50000"/>
                  </a:schemeClr>
                </a:solidFill>
              </a:rPr>
              <a:t>таба</a:t>
            </a:r>
            <a:r>
              <a:rPr lang="ru-RU" sz="6400" b="1" dirty="0" smtClean="0">
                <a:solidFill>
                  <a:schemeClr val="accent1">
                    <a:lumMod val="50000"/>
                  </a:schemeClr>
                </a:solidFill>
              </a:rPr>
              <a:t> </a:t>
            </a:r>
            <a:r>
              <a:rPr lang="ru-RU" sz="6400" b="1" dirty="0" err="1" smtClean="0">
                <a:solidFill>
                  <a:schemeClr val="accent1">
                    <a:lumMod val="50000"/>
                  </a:schemeClr>
                </a:solidFill>
              </a:rPr>
              <a:t>алмай</a:t>
            </a:r>
            <a:r>
              <a:rPr lang="ru-RU" sz="6400" b="1" dirty="0" smtClean="0">
                <a:solidFill>
                  <a:schemeClr val="accent1">
                    <a:lumMod val="50000"/>
                  </a:schemeClr>
                </a:solidFill>
              </a:rPr>
              <a:t> </a:t>
            </a:r>
            <a:r>
              <a:rPr lang="ru-RU" sz="6400" b="1" dirty="0" err="1" smtClean="0">
                <a:solidFill>
                  <a:schemeClr val="accent1">
                    <a:lumMod val="50000"/>
                  </a:schemeClr>
                </a:solidFill>
              </a:rPr>
              <a:t>жүр</a:t>
            </a:r>
            <a:r>
              <a:rPr lang="ru-RU" sz="6400" b="1" dirty="0" smtClean="0">
                <a:solidFill>
                  <a:schemeClr val="accent1">
                    <a:lumMod val="50000"/>
                  </a:schemeClr>
                </a:solidFill>
              </a:rPr>
              <a:t>, </a:t>
            </a:r>
            <a:r>
              <a:rPr lang="ru-RU" sz="6400" b="1" dirty="0" err="1" smtClean="0">
                <a:solidFill>
                  <a:schemeClr val="accent1">
                    <a:lumMod val="50000"/>
                  </a:schemeClr>
                </a:solidFill>
              </a:rPr>
              <a:t>сонымен</a:t>
            </a:r>
            <a:r>
              <a:rPr lang="ru-RU" sz="6400" b="1" dirty="0" smtClean="0">
                <a:solidFill>
                  <a:schemeClr val="accent1">
                    <a:lumMod val="50000"/>
                  </a:schemeClr>
                </a:solidFill>
              </a:rPr>
              <a:t> </a:t>
            </a:r>
            <a:r>
              <a:rPr lang="ru-RU" sz="6400" b="1" dirty="0" err="1" smtClean="0">
                <a:solidFill>
                  <a:schemeClr val="accent1">
                    <a:lumMod val="50000"/>
                  </a:schemeClr>
                </a:solidFill>
              </a:rPr>
              <a:t>қатар жұмыс берушілер</a:t>
            </a:r>
            <a:r>
              <a:rPr lang="ru-RU" sz="6400" b="1" dirty="0" smtClean="0">
                <a:solidFill>
                  <a:schemeClr val="accent1">
                    <a:lumMod val="50000"/>
                  </a:schemeClr>
                </a:solidFill>
              </a:rPr>
              <a:t> </a:t>
            </a:r>
            <a:r>
              <a:rPr lang="ru-RU" sz="6400" b="1" dirty="0" err="1" smtClean="0">
                <a:solidFill>
                  <a:schemeClr val="accent1">
                    <a:lumMod val="50000"/>
                  </a:schemeClr>
                </a:solidFill>
              </a:rPr>
              <a:t>санаты</a:t>
            </a:r>
            <a:r>
              <a:rPr lang="ru-RU" sz="6400" b="1" dirty="0" smtClean="0">
                <a:solidFill>
                  <a:schemeClr val="accent1">
                    <a:lumMod val="50000"/>
                  </a:schemeClr>
                </a:solidFill>
              </a:rPr>
              <a:t> </a:t>
            </a:r>
            <a:r>
              <a:rPr lang="ru-RU" sz="6400" b="1" dirty="0" err="1" smtClean="0">
                <a:solidFill>
                  <a:schemeClr val="accent1">
                    <a:lumMod val="50000"/>
                  </a:schemeClr>
                </a:solidFill>
              </a:rPr>
              <a:t>олардың құқықтарын елемей</a:t>
            </a:r>
            <a:r>
              <a:rPr lang="ru-RU" sz="6400" b="1" dirty="0" smtClean="0">
                <a:solidFill>
                  <a:schemeClr val="accent1">
                    <a:lumMod val="50000"/>
                  </a:schemeClr>
                </a:solidFill>
              </a:rPr>
              <a:t>,  </a:t>
            </a:r>
            <a:r>
              <a:rPr lang="ru-RU" sz="6400" b="1" dirty="0" err="1" smtClean="0">
                <a:solidFill>
                  <a:schemeClr val="accent1">
                    <a:lumMod val="50000"/>
                  </a:schemeClr>
                </a:solidFill>
              </a:rPr>
              <a:t>шеттетуде</a:t>
            </a:r>
            <a:r>
              <a:rPr lang="ru-RU" sz="6400" b="1" dirty="0" smtClean="0">
                <a:solidFill>
                  <a:schemeClr val="accent1">
                    <a:lumMod val="50000"/>
                  </a:schemeClr>
                </a:solidFill>
              </a:rPr>
              <a:t>.  </a:t>
            </a:r>
            <a:r>
              <a:rPr lang="ru-RU" sz="6400" b="1" dirty="0" err="1" smtClean="0">
                <a:solidFill>
                  <a:schemeClr val="accent1">
                    <a:lumMod val="50000"/>
                  </a:schemeClr>
                </a:solidFill>
              </a:rPr>
              <a:t>Мүмкіншіліктері шектеулі</a:t>
            </a:r>
            <a:r>
              <a:rPr lang="ru-RU" sz="6400" b="1" dirty="0" smtClean="0">
                <a:solidFill>
                  <a:schemeClr val="accent1">
                    <a:lumMod val="50000"/>
                  </a:schemeClr>
                </a:solidFill>
              </a:rPr>
              <a:t> </a:t>
            </a:r>
            <a:r>
              <a:rPr lang="ru-RU" sz="6400" b="1" dirty="0" err="1" smtClean="0">
                <a:solidFill>
                  <a:schemeClr val="accent1">
                    <a:lumMod val="50000"/>
                  </a:schemeClr>
                </a:solidFill>
              </a:rPr>
              <a:t>жандар</a:t>
            </a:r>
            <a:r>
              <a:rPr lang="ru-RU" sz="6400" b="1" dirty="0" smtClean="0">
                <a:solidFill>
                  <a:schemeClr val="accent1">
                    <a:lumMod val="50000"/>
                  </a:schemeClr>
                </a:solidFill>
              </a:rPr>
              <a:t> </a:t>
            </a:r>
            <a:r>
              <a:rPr lang="ru-RU" sz="6400" b="1" dirty="0" err="1" smtClean="0">
                <a:solidFill>
                  <a:schemeClr val="accent1">
                    <a:lumMod val="50000"/>
                  </a:schemeClr>
                </a:solidFill>
              </a:rPr>
              <a:t>жұмысқа орналасу</a:t>
            </a:r>
            <a:r>
              <a:rPr lang="ru-RU" sz="6400" b="1" dirty="0" smtClean="0">
                <a:solidFill>
                  <a:schemeClr val="accent1">
                    <a:lumMod val="50000"/>
                  </a:schemeClr>
                </a:solidFill>
              </a:rPr>
              <a:t> </a:t>
            </a:r>
            <a:r>
              <a:rPr lang="ru-RU" sz="6400" b="1" dirty="0" err="1" smtClean="0">
                <a:solidFill>
                  <a:schemeClr val="accent1">
                    <a:lumMod val="50000"/>
                  </a:schemeClr>
                </a:solidFill>
              </a:rPr>
              <a:t>барысында</a:t>
            </a:r>
            <a:r>
              <a:rPr lang="ru-RU" sz="6400" b="1" dirty="0" smtClean="0">
                <a:solidFill>
                  <a:schemeClr val="accent1">
                    <a:lumMod val="50000"/>
                  </a:schemeClr>
                </a:solidFill>
              </a:rPr>
              <a:t> </a:t>
            </a:r>
            <a:r>
              <a:rPr lang="ru-RU" sz="6400" b="1" dirty="0" err="1" smtClean="0">
                <a:solidFill>
                  <a:schemeClr val="accent1">
                    <a:lumMod val="50000"/>
                  </a:schemeClr>
                </a:solidFill>
              </a:rPr>
              <a:t>көптеген психологиялық қиындықтарға ұшырап жатады</a:t>
            </a:r>
            <a:r>
              <a:rPr lang="ru-RU" sz="6400" b="1" dirty="0" smtClean="0">
                <a:solidFill>
                  <a:schemeClr val="accent1">
                    <a:lumMod val="50000"/>
                  </a:schemeClr>
                </a:solidFill>
              </a:rPr>
              <a:t>: </a:t>
            </a:r>
          </a:p>
          <a:p>
            <a:pPr lvl="0">
              <a:buNone/>
            </a:pPr>
            <a:r>
              <a:rPr lang="ru-RU" sz="6400" b="1" dirty="0" smtClean="0">
                <a:solidFill>
                  <a:schemeClr val="accent1">
                    <a:lumMod val="50000"/>
                  </a:schemeClr>
                </a:solidFill>
              </a:rPr>
              <a:t>        </a:t>
            </a:r>
            <a:r>
              <a:rPr lang="ru-RU" sz="6400" b="1" dirty="0" err="1" smtClean="0">
                <a:solidFill>
                  <a:schemeClr val="accent1">
                    <a:lumMod val="50000"/>
                  </a:schemeClr>
                </a:solidFill>
              </a:rPr>
              <a:t>жиі</a:t>
            </a:r>
            <a:r>
              <a:rPr lang="ru-RU" sz="6400" b="1" dirty="0" smtClean="0">
                <a:solidFill>
                  <a:schemeClr val="accent1">
                    <a:lumMod val="50000"/>
                  </a:schemeClr>
                </a:solidFill>
              </a:rPr>
              <a:t> </a:t>
            </a:r>
            <a:r>
              <a:rPr lang="ru-RU" sz="6400" b="1" dirty="0" err="1" smtClean="0">
                <a:solidFill>
                  <a:schemeClr val="accent1">
                    <a:lumMod val="50000"/>
                  </a:schemeClr>
                </a:solidFill>
              </a:rPr>
              <a:t>кездесетін</a:t>
            </a:r>
            <a:r>
              <a:rPr lang="ru-RU" sz="6400" b="1" dirty="0" smtClean="0">
                <a:solidFill>
                  <a:schemeClr val="accent1">
                    <a:lumMod val="50000"/>
                  </a:schemeClr>
                </a:solidFill>
              </a:rPr>
              <a:t> </a:t>
            </a:r>
            <a:r>
              <a:rPr lang="ru-RU" sz="6400" b="1" dirty="0" err="1" smtClean="0">
                <a:solidFill>
                  <a:schemeClr val="accent1">
                    <a:lumMod val="50000"/>
                  </a:schemeClr>
                </a:solidFill>
              </a:rPr>
              <a:t>жағдайлардың бірі</a:t>
            </a:r>
            <a:r>
              <a:rPr lang="ru-RU" sz="6400" b="1" dirty="0" smtClean="0">
                <a:solidFill>
                  <a:schemeClr val="accent1">
                    <a:lumMod val="50000"/>
                  </a:schemeClr>
                </a:solidFill>
              </a:rPr>
              <a:t>, </a:t>
            </a:r>
            <a:r>
              <a:rPr lang="ru-RU" sz="6400" b="1" dirty="0" err="1" smtClean="0">
                <a:solidFill>
                  <a:schemeClr val="accent1">
                    <a:lumMod val="50000"/>
                  </a:schemeClr>
                </a:solidFill>
              </a:rPr>
              <a:t>ол</a:t>
            </a:r>
            <a:r>
              <a:rPr lang="ru-RU" sz="6400" b="1" dirty="0" smtClean="0">
                <a:solidFill>
                  <a:schemeClr val="accent1">
                    <a:lumMod val="50000"/>
                  </a:schemeClr>
                </a:solidFill>
              </a:rPr>
              <a:t> </a:t>
            </a:r>
            <a:r>
              <a:rPr lang="ru-RU" sz="6400" b="1" dirty="0" err="1" smtClean="0">
                <a:solidFill>
                  <a:schemeClr val="accent1">
                    <a:lumMod val="50000"/>
                  </a:schemeClr>
                </a:solidFill>
              </a:rPr>
              <a:t>белгілі</a:t>
            </a:r>
            <a:r>
              <a:rPr lang="ru-RU" sz="6400" b="1" dirty="0" smtClean="0">
                <a:solidFill>
                  <a:schemeClr val="accent1">
                    <a:lumMod val="50000"/>
                  </a:schemeClr>
                </a:solidFill>
              </a:rPr>
              <a:t> </a:t>
            </a:r>
            <a:r>
              <a:rPr lang="ru-RU" sz="6400" b="1" dirty="0" err="1" smtClean="0">
                <a:solidFill>
                  <a:schemeClr val="accent1">
                    <a:lumMod val="50000"/>
                  </a:schemeClr>
                </a:solidFill>
              </a:rPr>
              <a:t>бір</a:t>
            </a:r>
            <a:r>
              <a:rPr lang="ru-RU" sz="6400" b="1" dirty="0" smtClean="0">
                <a:solidFill>
                  <a:schemeClr val="accent1">
                    <a:lumMod val="50000"/>
                  </a:schemeClr>
                </a:solidFill>
              </a:rPr>
              <a:t> </a:t>
            </a:r>
            <a:r>
              <a:rPr lang="ru-RU" sz="6400" b="1" dirty="0" err="1" smtClean="0">
                <a:solidFill>
                  <a:schemeClr val="accent1">
                    <a:lumMod val="50000"/>
                  </a:schemeClr>
                </a:solidFill>
              </a:rPr>
              <a:t>қиындықтарға </a:t>
            </a:r>
            <a:r>
              <a:rPr lang="ru-RU" sz="6400" b="1" dirty="0" smtClean="0">
                <a:solidFill>
                  <a:schemeClr val="accent1">
                    <a:lumMod val="50000"/>
                  </a:schemeClr>
                </a:solidFill>
              </a:rPr>
              <a:t>тап </a:t>
            </a:r>
            <a:r>
              <a:rPr lang="ru-RU" sz="6400" b="1" dirty="0" err="1" smtClean="0">
                <a:solidFill>
                  <a:schemeClr val="accent1">
                    <a:lumMod val="50000"/>
                  </a:schemeClr>
                </a:solidFill>
              </a:rPr>
              <a:t>болғылары келмейтін</a:t>
            </a:r>
            <a:r>
              <a:rPr lang="ru-RU" sz="6400" b="1" dirty="0" smtClean="0">
                <a:solidFill>
                  <a:schemeClr val="accent1">
                    <a:lumMod val="50000"/>
                  </a:schemeClr>
                </a:solidFill>
              </a:rPr>
              <a:t> </a:t>
            </a:r>
            <a:r>
              <a:rPr lang="ru-RU" sz="6400" b="1" dirty="0" err="1" smtClean="0">
                <a:solidFill>
                  <a:schemeClr val="accent1">
                    <a:lumMod val="50000"/>
                  </a:schemeClr>
                </a:solidFill>
              </a:rPr>
              <a:t>жұмыс беруші</a:t>
            </a:r>
            <a:r>
              <a:rPr lang="ru-RU" sz="6400" b="1" dirty="0" smtClean="0">
                <a:solidFill>
                  <a:schemeClr val="accent1">
                    <a:lumMod val="50000"/>
                  </a:schemeClr>
                </a:solidFill>
              </a:rPr>
              <a:t> – </a:t>
            </a:r>
            <a:r>
              <a:rPr lang="ru-RU" sz="6400" b="1" dirty="0" err="1" smtClean="0">
                <a:solidFill>
                  <a:schemeClr val="accent1">
                    <a:lumMod val="50000"/>
                  </a:schemeClr>
                </a:solidFill>
              </a:rPr>
              <a:t>мүгедек жұмысшының ауырып</a:t>
            </a:r>
            <a:r>
              <a:rPr lang="ru-RU" sz="6400" b="1" dirty="0" smtClean="0">
                <a:solidFill>
                  <a:schemeClr val="accent1">
                    <a:lumMod val="50000"/>
                  </a:schemeClr>
                </a:solidFill>
              </a:rPr>
              <a:t> </a:t>
            </a:r>
            <a:r>
              <a:rPr lang="ru-RU" sz="6400" b="1" dirty="0" err="1" smtClean="0">
                <a:solidFill>
                  <a:schemeClr val="accent1">
                    <a:lumMod val="50000"/>
                  </a:schemeClr>
                </a:solidFill>
              </a:rPr>
              <a:t>қалу себептері</a:t>
            </a:r>
            <a:r>
              <a:rPr lang="ru-RU" sz="6400" b="1" dirty="0" smtClean="0">
                <a:solidFill>
                  <a:schemeClr val="accent1">
                    <a:lumMod val="50000"/>
                  </a:schemeClr>
                </a:solidFill>
              </a:rPr>
              <a:t>, </a:t>
            </a:r>
            <a:r>
              <a:rPr lang="ru-RU" sz="6400" b="1" dirty="0" err="1" smtClean="0">
                <a:solidFill>
                  <a:schemeClr val="accent1">
                    <a:lumMod val="50000"/>
                  </a:schemeClr>
                </a:solidFill>
              </a:rPr>
              <a:t>басқа жұмысшылармен тіл</a:t>
            </a:r>
            <a:r>
              <a:rPr lang="ru-RU" sz="6400" b="1" dirty="0" smtClean="0">
                <a:solidFill>
                  <a:schemeClr val="accent1">
                    <a:lumMod val="50000"/>
                  </a:schemeClr>
                </a:solidFill>
              </a:rPr>
              <a:t> </a:t>
            </a:r>
            <a:r>
              <a:rPr lang="ru-RU" sz="6400" b="1" dirty="0" err="1" smtClean="0">
                <a:solidFill>
                  <a:schemeClr val="accent1">
                    <a:lumMod val="50000"/>
                  </a:schemeClr>
                </a:solidFill>
              </a:rPr>
              <a:t>табыса</a:t>
            </a:r>
            <a:r>
              <a:rPr lang="ru-RU" sz="6400" b="1" dirty="0" smtClean="0">
                <a:solidFill>
                  <a:schemeClr val="accent1">
                    <a:lumMod val="50000"/>
                  </a:schemeClr>
                </a:solidFill>
              </a:rPr>
              <a:t> </a:t>
            </a:r>
            <a:r>
              <a:rPr lang="ru-RU" sz="6400" b="1" dirty="0" err="1" smtClean="0">
                <a:solidFill>
                  <a:schemeClr val="accent1">
                    <a:lumMod val="50000"/>
                  </a:schemeClr>
                </a:solidFill>
              </a:rPr>
              <a:t>алмау</a:t>
            </a:r>
            <a:r>
              <a:rPr lang="ru-RU" sz="6400" b="1" dirty="0" smtClean="0">
                <a:solidFill>
                  <a:schemeClr val="accent1">
                    <a:lumMod val="50000"/>
                  </a:schemeClr>
                </a:solidFill>
              </a:rPr>
              <a:t> </a:t>
            </a:r>
            <a:r>
              <a:rPr lang="ru-RU" sz="6400" b="1" dirty="0" err="1" smtClean="0">
                <a:solidFill>
                  <a:schemeClr val="accent1">
                    <a:lumMod val="50000"/>
                  </a:schemeClr>
                </a:solidFill>
              </a:rPr>
              <a:t>деген</a:t>
            </a:r>
            <a:r>
              <a:rPr lang="ru-RU" sz="6400" b="1" dirty="0" smtClean="0">
                <a:solidFill>
                  <a:schemeClr val="accent1">
                    <a:lumMod val="50000"/>
                  </a:schemeClr>
                </a:solidFill>
              </a:rPr>
              <a:t> </a:t>
            </a:r>
            <a:r>
              <a:rPr lang="ru-RU" sz="6400" b="1" dirty="0" err="1" smtClean="0">
                <a:solidFill>
                  <a:schemeClr val="accent1">
                    <a:lumMod val="50000"/>
                  </a:schemeClr>
                </a:solidFill>
              </a:rPr>
              <a:t>сиякты</a:t>
            </a:r>
            <a:r>
              <a:rPr lang="ru-RU" sz="6400" b="1" dirty="0" smtClean="0">
                <a:solidFill>
                  <a:schemeClr val="accent1">
                    <a:lumMod val="50000"/>
                  </a:schemeClr>
                </a:solidFill>
              </a:rPr>
              <a:t> </a:t>
            </a:r>
            <a:r>
              <a:rPr lang="ru-RU" sz="6400" b="1" dirty="0" err="1" smtClean="0">
                <a:solidFill>
                  <a:schemeClr val="accent1">
                    <a:lumMod val="50000"/>
                  </a:schemeClr>
                </a:solidFill>
              </a:rPr>
              <a:t>көптеген сылтаумен</a:t>
            </a:r>
            <a:r>
              <a:rPr lang="ru-RU" sz="6400" b="1" dirty="0" smtClean="0">
                <a:solidFill>
                  <a:schemeClr val="accent1">
                    <a:lumMod val="50000"/>
                  </a:schemeClr>
                </a:solidFill>
              </a:rPr>
              <a:t> </a:t>
            </a:r>
            <a:r>
              <a:rPr lang="ru-RU" sz="6400" b="1" dirty="0" err="1" smtClean="0">
                <a:solidFill>
                  <a:schemeClr val="accent1">
                    <a:lumMod val="50000"/>
                  </a:schemeClr>
                </a:solidFill>
              </a:rPr>
              <a:t>жұмысқа алмайды</a:t>
            </a:r>
            <a:r>
              <a:rPr lang="ru-RU" sz="6400" b="1" dirty="0" smtClean="0">
                <a:solidFill>
                  <a:schemeClr val="accent1">
                    <a:lumMod val="50000"/>
                  </a:schemeClr>
                </a:solidFill>
              </a:rPr>
              <a:t>, ал </a:t>
            </a:r>
            <a:r>
              <a:rPr lang="ru-RU" sz="6400" b="1" dirty="0" err="1" smtClean="0">
                <a:solidFill>
                  <a:schemeClr val="accent1">
                    <a:lumMod val="50000"/>
                  </a:schemeClr>
                </a:solidFill>
              </a:rPr>
              <a:t>ұсынатын жұмыс орындары</a:t>
            </a:r>
            <a:r>
              <a:rPr lang="ru-RU" sz="6400" b="1" dirty="0" smtClean="0">
                <a:solidFill>
                  <a:schemeClr val="accent1">
                    <a:lumMod val="50000"/>
                  </a:schemeClr>
                </a:solidFill>
              </a:rPr>
              <a:t> </a:t>
            </a:r>
            <a:r>
              <a:rPr lang="ru-RU" sz="6400" b="1" dirty="0" err="1" smtClean="0">
                <a:solidFill>
                  <a:schemeClr val="accent1">
                    <a:lumMod val="50000"/>
                  </a:schemeClr>
                </a:solidFill>
              </a:rPr>
              <a:t>мүгедектердің ден-саулығы көтермейді немесе</a:t>
            </a:r>
            <a:r>
              <a:rPr lang="ru-RU" sz="6400" b="1" dirty="0" smtClean="0">
                <a:solidFill>
                  <a:schemeClr val="accent1">
                    <a:lumMod val="50000"/>
                  </a:schemeClr>
                </a:solidFill>
              </a:rPr>
              <a:t> </a:t>
            </a:r>
            <a:r>
              <a:rPr lang="ru-RU" sz="6400" b="1" dirty="0" err="1" smtClean="0">
                <a:solidFill>
                  <a:schemeClr val="accent1">
                    <a:lumMod val="50000"/>
                  </a:schemeClr>
                </a:solidFill>
              </a:rPr>
              <a:t>оның біліктілігіне</a:t>
            </a:r>
            <a:r>
              <a:rPr lang="ru-RU" sz="6400" b="1" dirty="0" smtClean="0">
                <a:solidFill>
                  <a:schemeClr val="accent1">
                    <a:lumMod val="50000"/>
                  </a:schemeClr>
                </a:solidFill>
              </a:rPr>
              <a:t> </a:t>
            </a:r>
            <a:r>
              <a:rPr lang="ru-RU" sz="6400" b="1" dirty="0" err="1" smtClean="0">
                <a:solidFill>
                  <a:schemeClr val="accent1">
                    <a:lumMod val="50000"/>
                  </a:schemeClr>
                </a:solidFill>
              </a:rPr>
              <a:t>сәйкес келмей</a:t>
            </a:r>
            <a:r>
              <a:rPr lang="ru-RU" sz="6400" b="1" dirty="0" smtClean="0">
                <a:solidFill>
                  <a:schemeClr val="accent1">
                    <a:lumMod val="50000"/>
                  </a:schemeClr>
                </a:solidFill>
              </a:rPr>
              <a:t> </a:t>
            </a:r>
            <a:r>
              <a:rPr lang="ru-RU" sz="6400" b="1" dirty="0" err="1" smtClean="0">
                <a:solidFill>
                  <a:schemeClr val="accent1">
                    <a:lumMod val="50000"/>
                  </a:schemeClr>
                </a:solidFill>
              </a:rPr>
              <a:t>жатады</a:t>
            </a:r>
            <a:r>
              <a:rPr lang="ru-RU" sz="6400" b="1" dirty="0" smtClean="0">
                <a:solidFill>
                  <a:schemeClr val="accent1">
                    <a:lumMod val="50000"/>
                  </a:schemeClr>
                </a:solidFill>
              </a:rPr>
              <a:t>. </a:t>
            </a:r>
          </a:p>
          <a:p>
            <a:pPr>
              <a:buNone/>
            </a:pPr>
            <a:r>
              <a:rPr lang="ru-RU" sz="6400" b="1" dirty="0">
                <a:solidFill>
                  <a:schemeClr val="accent1">
                    <a:lumMod val="50000"/>
                  </a:schemeClr>
                </a:solidFill>
              </a:rPr>
              <a:t> </a:t>
            </a:r>
            <a:endParaRPr lang="ru-RU" sz="6400" b="1" dirty="0" smtClean="0">
              <a:solidFill>
                <a:schemeClr val="accent1">
                  <a:lumMod val="50000"/>
                </a:schemeClr>
              </a:solidFill>
            </a:endParaRPr>
          </a:p>
          <a:p>
            <a:pPr lvl="0">
              <a:buFont typeface="Wingdings" pitchFamily="2" charset="2"/>
              <a:buChar char="v"/>
            </a:pPr>
            <a:r>
              <a:rPr lang="ru-RU" sz="6400" b="1" dirty="0" err="1" smtClean="0">
                <a:solidFill>
                  <a:schemeClr val="accent1">
                    <a:lumMod val="50000"/>
                  </a:schemeClr>
                </a:solidFill>
              </a:rPr>
              <a:t>Мүгедектердің </a:t>
            </a:r>
            <a:r>
              <a:rPr lang="ru-RU" sz="6400" b="1" dirty="0" smtClean="0">
                <a:solidFill>
                  <a:schemeClr val="accent1">
                    <a:lumMod val="50000"/>
                  </a:schemeClr>
                </a:solidFill>
              </a:rPr>
              <a:t>2/3 </a:t>
            </a:r>
            <a:r>
              <a:rPr lang="ru-RU" sz="6400" b="1" dirty="0" err="1" smtClean="0">
                <a:solidFill>
                  <a:schemeClr val="accent1">
                    <a:lumMod val="50000"/>
                  </a:schemeClr>
                </a:solidFill>
              </a:rPr>
              <a:t>бөлігі Қазақстан Республикасының заңымен қарастырылған  өздеріне тиесілі</a:t>
            </a:r>
            <a:r>
              <a:rPr lang="ru-RU" sz="6400" b="1" dirty="0" smtClean="0">
                <a:solidFill>
                  <a:schemeClr val="accent1">
                    <a:lumMod val="50000"/>
                  </a:schemeClr>
                </a:solidFill>
              </a:rPr>
              <a:t> </a:t>
            </a:r>
            <a:r>
              <a:rPr lang="ru-RU" sz="6400" b="1" dirty="0" err="1" smtClean="0">
                <a:solidFill>
                  <a:schemeClr val="accent1">
                    <a:lumMod val="50000"/>
                  </a:schemeClr>
                </a:solidFill>
              </a:rPr>
              <a:t>құқықтар </a:t>
            </a:r>
            <a:r>
              <a:rPr lang="ru-RU" sz="6400" b="1" dirty="0" smtClean="0">
                <a:solidFill>
                  <a:schemeClr val="accent1">
                    <a:lumMod val="50000"/>
                  </a:schemeClr>
                </a:solidFill>
              </a:rPr>
              <a:t>мен </a:t>
            </a:r>
            <a:r>
              <a:rPr lang="ru-RU" sz="6400" b="1" dirty="0" err="1" smtClean="0">
                <a:solidFill>
                  <a:schemeClr val="accent1">
                    <a:lumMod val="50000"/>
                  </a:schemeClr>
                </a:solidFill>
              </a:rPr>
              <a:t>мүкіндіктерді білмейді</a:t>
            </a:r>
            <a:endParaRPr lang="ru-RU" sz="6400" b="1" dirty="0" smtClean="0">
              <a:solidFill>
                <a:schemeClr val="accent1">
                  <a:lumMod val="50000"/>
                </a:schemeClr>
              </a:solidFill>
            </a:endParaRPr>
          </a:p>
          <a:p>
            <a:pPr>
              <a:buFont typeface="Wingdings" pitchFamily="2" charset="2"/>
              <a:buChar char="v"/>
            </a:pPr>
            <a:endParaRPr lang="ru-RU" sz="6400" b="1" dirty="0">
              <a:solidFill>
                <a:schemeClr val="accent1">
                  <a:lumMod val="50000"/>
                </a:schemeClr>
              </a:solidFill>
            </a:endParaRPr>
          </a:p>
          <a:p>
            <a:pPr lvl="0">
              <a:buFont typeface="Wingdings" pitchFamily="2" charset="2"/>
              <a:buChar char="v"/>
            </a:pPr>
            <a:r>
              <a:rPr lang="ru-RU" sz="6400" b="1" dirty="0" err="1" smtClean="0">
                <a:solidFill>
                  <a:schemeClr val="accent1">
                    <a:lumMod val="50000"/>
                  </a:schemeClr>
                </a:solidFill>
              </a:rPr>
              <a:t>Мемлекеттік</a:t>
            </a:r>
            <a:r>
              <a:rPr lang="ru-RU" sz="6400" b="1" dirty="0" smtClean="0">
                <a:solidFill>
                  <a:schemeClr val="accent1">
                    <a:lumMod val="50000"/>
                  </a:schemeClr>
                </a:solidFill>
              </a:rPr>
              <a:t> </a:t>
            </a:r>
            <a:r>
              <a:rPr lang="ru-RU" sz="6400" b="1" dirty="0" err="1" smtClean="0">
                <a:solidFill>
                  <a:schemeClr val="accent1">
                    <a:lumMod val="50000"/>
                  </a:schemeClr>
                </a:solidFill>
              </a:rPr>
              <a:t>ұйымдар мүгедек тұлғалардың құқықтық мәліметтерден хабардар</a:t>
            </a:r>
            <a:r>
              <a:rPr lang="ru-RU" sz="6400" b="1" dirty="0" smtClean="0">
                <a:solidFill>
                  <a:schemeClr val="accent1">
                    <a:lumMod val="50000"/>
                  </a:schemeClr>
                </a:solidFill>
              </a:rPr>
              <a:t> </a:t>
            </a:r>
            <a:r>
              <a:rPr lang="ru-RU" sz="6400" b="1" dirty="0" err="1" smtClean="0">
                <a:solidFill>
                  <a:schemeClr val="accent1">
                    <a:lumMod val="50000"/>
                  </a:schemeClr>
                </a:solidFill>
              </a:rPr>
              <a:t>болуына</a:t>
            </a:r>
            <a:r>
              <a:rPr lang="ru-RU" sz="6400" b="1" dirty="0" smtClean="0">
                <a:solidFill>
                  <a:schemeClr val="accent1">
                    <a:lumMod val="50000"/>
                  </a:schemeClr>
                </a:solidFill>
              </a:rPr>
              <a:t> аса </a:t>
            </a:r>
            <a:r>
              <a:rPr lang="ru-RU" sz="6400" b="1" dirty="0" err="1" smtClean="0">
                <a:solidFill>
                  <a:schemeClr val="accent1">
                    <a:lumMod val="50000"/>
                  </a:schemeClr>
                </a:solidFill>
              </a:rPr>
              <a:t>қызығушылық танытып</a:t>
            </a:r>
            <a:r>
              <a:rPr lang="ru-RU" sz="6400" b="1" dirty="0" smtClean="0">
                <a:solidFill>
                  <a:schemeClr val="accent1">
                    <a:lumMod val="50000"/>
                  </a:schemeClr>
                </a:solidFill>
              </a:rPr>
              <a:t> </a:t>
            </a:r>
            <a:r>
              <a:rPr lang="ru-RU" sz="6400" b="1" dirty="0" err="1" smtClean="0">
                <a:solidFill>
                  <a:schemeClr val="accent1">
                    <a:lumMod val="50000"/>
                  </a:schemeClr>
                </a:solidFill>
              </a:rPr>
              <a:t>отырған жоқ</a:t>
            </a:r>
            <a:r>
              <a:rPr lang="ru-RU" sz="6400" b="1" dirty="0" smtClean="0">
                <a:solidFill>
                  <a:schemeClr val="accent1">
                    <a:lumMod val="50000"/>
                  </a:schemeClr>
                </a:solidFill>
              </a:rPr>
              <a:t> </a:t>
            </a:r>
          </a:p>
          <a:p>
            <a:pPr>
              <a:buNone/>
            </a:pPr>
            <a:endParaRPr lang="ru-RU" sz="6400" b="1" dirty="0">
              <a:solidFill>
                <a:schemeClr val="accent1">
                  <a:lumMod val="50000"/>
                </a:schemeClr>
              </a:solidFill>
            </a:endParaRPr>
          </a:p>
          <a:p>
            <a:pPr lvl="0">
              <a:buFont typeface="Wingdings" pitchFamily="2" charset="2"/>
              <a:buChar char="v"/>
            </a:pPr>
            <a:r>
              <a:rPr lang="ru-RU" sz="6400" b="1" dirty="0" err="1" smtClean="0">
                <a:solidFill>
                  <a:schemeClr val="accent1">
                    <a:lumMod val="50000"/>
                  </a:schemeClr>
                </a:solidFill>
              </a:rPr>
              <a:t>Жол</a:t>
            </a:r>
            <a:r>
              <a:rPr lang="ru-RU" sz="6400" b="1" dirty="0" smtClean="0">
                <a:solidFill>
                  <a:schemeClr val="accent1">
                    <a:lumMod val="50000"/>
                  </a:schemeClr>
                </a:solidFill>
              </a:rPr>
              <a:t> </a:t>
            </a:r>
            <a:r>
              <a:rPr lang="ru-RU" sz="6400" b="1" dirty="0" err="1" smtClean="0">
                <a:solidFill>
                  <a:schemeClr val="accent1">
                    <a:lumMod val="50000"/>
                  </a:schemeClr>
                </a:solidFill>
              </a:rPr>
              <a:t>картасында</a:t>
            </a:r>
            <a:r>
              <a:rPr lang="ru-RU" sz="6400" b="1" dirty="0" smtClean="0">
                <a:solidFill>
                  <a:schemeClr val="accent1">
                    <a:lumMod val="50000"/>
                  </a:schemeClr>
                </a:solidFill>
              </a:rPr>
              <a:t> </a:t>
            </a:r>
            <a:r>
              <a:rPr lang="ru-RU" sz="6400" b="1" dirty="0" err="1" smtClean="0">
                <a:solidFill>
                  <a:schemeClr val="accent1">
                    <a:lumMod val="50000"/>
                  </a:schemeClr>
                </a:solidFill>
              </a:rPr>
              <a:t>мумкіндігі</a:t>
            </a:r>
            <a:r>
              <a:rPr lang="ru-RU" sz="6400" b="1" dirty="0" smtClean="0">
                <a:solidFill>
                  <a:schemeClr val="accent1">
                    <a:lumMod val="50000"/>
                  </a:schemeClr>
                </a:solidFill>
              </a:rPr>
              <a:t> </a:t>
            </a:r>
            <a:r>
              <a:rPr lang="ru-RU" sz="6400" b="1" dirty="0" err="1" smtClean="0">
                <a:solidFill>
                  <a:schemeClr val="accent1">
                    <a:lumMod val="50000"/>
                  </a:schemeClr>
                </a:solidFill>
              </a:rPr>
              <a:t>шектеулі</a:t>
            </a:r>
            <a:r>
              <a:rPr lang="ru-RU" sz="6400" b="1" dirty="0" smtClean="0">
                <a:solidFill>
                  <a:schemeClr val="accent1">
                    <a:lumMod val="50000"/>
                  </a:schemeClr>
                </a:solidFill>
              </a:rPr>
              <a:t> </a:t>
            </a:r>
            <a:r>
              <a:rPr lang="ru-RU" sz="6400" b="1" dirty="0" err="1" smtClean="0">
                <a:solidFill>
                  <a:schemeClr val="accent1">
                    <a:lumMod val="50000"/>
                  </a:schemeClr>
                </a:solidFill>
              </a:rPr>
              <a:t>жандарға арналған жұмыс орны</a:t>
            </a:r>
            <a:r>
              <a:rPr lang="ru-RU" sz="6400" b="1" dirty="0" smtClean="0">
                <a:solidFill>
                  <a:schemeClr val="accent1">
                    <a:lumMod val="50000"/>
                  </a:schemeClr>
                </a:solidFill>
              </a:rPr>
              <a:t> </a:t>
            </a:r>
            <a:r>
              <a:rPr lang="ru-RU" sz="6400" b="1" dirty="0" err="1" smtClean="0">
                <a:solidFill>
                  <a:schemeClr val="accent1">
                    <a:lumMod val="50000"/>
                  </a:schemeClr>
                </a:solidFill>
              </a:rPr>
              <a:t>қарастырылмаған</a:t>
            </a:r>
            <a:endParaRPr lang="ru-RU" sz="6400" b="1" dirty="0" smtClean="0">
              <a:solidFill>
                <a:schemeClr val="accent1">
                  <a:lumMod val="50000"/>
                </a:schemeClr>
              </a:solidFill>
            </a:endParaRPr>
          </a:p>
          <a:p>
            <a:pPr lvl="0">
              <a:buFont typeface="Wingdings" pitchFamily="2" charset="2"/>
              <a:buChar char="v"/>
            </a:pPr>
            <a:endParaRPr lang="ru-RU" sz="6400" b="1" dirty="0" smtClean="0">
              <a:solidFill>
                <a:schemeClr val="accent1">
                  <a:lumMod val="50000"/>
                </a:schemeClr>
              </a:solidFill>
            </a:endParaRPr>
          </a:p>
          <a:p>
            <a:pPr lvl="0">
              <a:buFont typeface="Wingdings" pitchFamily="2" charset="2"/>
              <a:buChar char="v"/>
            </a:pPr>
            <a:r>
              <a:rPr lang="ru-RU" sz="6400" b="1" dirty="0" err="1" smtClean="0">
                <a:solidFill>
                  <a:schemeClr val="accent1">
                    <a:lumMod val="50000"/>
                  </a:schemeClr>
                </a:solidFill>
              </a:rPr>
              <a:t>Мүгедек жандар</a:t>
            </a:r>
            <a:r>
              <a:rPr lang="ru-RU" sz="6400" b="1" dirty="0" smtClean="0">
                <a:solidFill>
                  <a:schemeClr val="accent1">
                    <a:lumMod val="50000"/>
                  </a:schemeClr>
                </a:solidFill>
              </a:rPr>
              <a:t> </a:t>
            </a:r>
            <a:r>
              <a:rPr lang="ru-RU" sz="6400" b="1" dirty="0" err="1" smtClean="0">
                <a:solidFill>
                  <a:schemeClr val="accent1">
                    <a:lumMod val="50000"/>
                  </a:schemeClr>
                </a:solidFill>
              </a:rPr>
              <a:t>үшін мемлекеттік</a:t>
            </a:r>
            <a:r>
              <a:rPr lang="ru-RU" sz="6400" b="1" dirty="0" smtClean="0">
                <a:solidFill>
                  <a:schemeClr val="accent1">
                    <a:lumMod val="50000"/>
                  </a:schemeClr>
                </a:solidFill>
              </a:rPr>
              <a:t> </a:t>
            </a:r>
            <a:r>
              <a:rPr lang="ru-RU" sz="6400" b="1" dirty="0" err="1" smtClean="0">
                <a:solidFill>
                  <a:schemeClr val="accent1">
                    <a:lumMod val="50000"/>
                  </a:schemeClr>
                </a:solidFill>
              </a:rPr>
              <a:t>ұйымдар жұмыс орнымен</a:t>
            </a:r>
            <a:r>
              <a:rPr lang="ru-RU" sz="6400" b="1" dirty="0" smtClean="0">
                <a:solidFill>
                  <a:schemeClr val="accent1">
                    <a:lumMod val="50000"/>
                  </a:schemeClr>
                </a:solidFill>
              </a:rPr>
              <a:t> </a:t>
            </a:r>
            <a:r>
              <a:rPr lang="ru-RU" sz="6400" b="1" dirty="0" err="1" smtClean="0">
                <a:solidFill>
                  <a:schemeClr val="accent1">
                    <a:lumMod val="50000"/>
                  </a:schemeClr>
                </a:solidFill>
              </a:rPr>
              <a:t>қамтамас етіп</a:t>
            </a:r>
            <a:r>
              <a:rPr lang="ru-RU" sz="6400" b="1" dirty="0" smtClean="0">
                <a:solidFill>
                  <a:schemeClr val="accent1">
                    <a:lumMod val="50000"/>
                  </a:schemeClr>
                </a:solidFill>
              </a:rPr>
              <a:t> </a:t>
            </a:r>
            <a:r>
              <a:rPr lang="ru-RU" sz="6400" b="1" dirty="0" err="1" smtClean="0">
                <a:solidFill>
                  <a:schemeClr val="accent1">
                    <a:lumMod val="50000"/>
                  </a:schemeClr>
                </a:solidFill>
              </a:rPr>
              <a:t>отырған жоқ, сонымен</a:t>
            </a:r>
            <a:r>
              <a:rPr lang="ru-RU" sz="6400" b="1" dirty="0" smtClean="0">
                <a:solidFill>
                  <a:schemeClr val="accent1">
                    <a:lumMod val="50000"/>
                  </a:schemeClr>
                </a:solidFill>
              </a:rPr>
              <a:t> </a:t>
            </a:r>
            <a:r>
              <a:rPr lang="ru-RU" sz="6400" b="1" dirty="0" err="1" smtClean="0">
                <a:solidFill>
                  <a:schemeClr val="accent1">
                    <a:lumMod val="50000"/>
                  </a:schemeClr>
                </a:solidFill>
              </a:rPr>
              <a:t>қатар жұмыс берушілердің белгілі</a:t>
            </a:r>
            <a:r>
              <a:rPr lang="ru-RU" sz="6400" b="1" dirty="0" smtClean="0">
                <a:solidFill>
                  <a:schemeClr val="accent1">
                    <a:lumMod val="50000"/>
                  </a:schemeClr>
                </a:solidFill>
              </a:rPr>
              <a:t> </a:t>
            </a:r>
            <a:r>
              <a:rPr lang="ru-RU" sz="6400" b="1" dirty="0" err="1" smtClean="0">
                <a:solidFill>
                  <a:schemeClr val="accent1">
                    <a:lumMod val="50000"/>
                  </a:schemeClr>
                </a:solidFill>
              </a:rPr>
              <a:t>мүгедектерге арналған заңдардың толық орындалмайтындығы қадағаланып отырған жоқ, Сол</a:t>
            </a:r>
            <a:r>
              <a:rPr lang="ru-RU" sz="6400" b="1" dirty="0" smtClean="0">
                <a:solidFill>
                  <a:schemeClr val="accent1">
                    <a:lumMod val="50000"/>
                  </a:schemeClr>
                </a:solidFill>
              </a:rPr>
              <a:t> </a:t>
            </a:r>
            <a:r>
              <a:rPr lang="ru-RU" sz="6400" b="1" dirty="0" err="1" smtClean="0">
                <a:solidFill>
                  <a:schemeClr val="accent1">
                    <a:lumMod val="50000"/>
                  </a:schemeClr>
                </a:solidFill>
              </a:rPr>
              <a:t>заңның орындалуын</a:t>
            </a:r>
            <a:r>
              <a:rPr lang="ru-RU" sz="6400" b="1" dirty="0" smtClean="0">
                <a:solidFill>
                  <a:schemeClr val="accent1">
                    <a:lumMod val="50000"/>
                  </a:schemeClr>
                </a:solidFill>
              </a:rPr>
              <a:t> </a:t>
            </a:r>
            <a:r>
              <a:rPr lang="ru-RU" sz="6400" b="1" dirty="0" err="1" smtClean="0">
                <a:solidFill>
                  <a:schemeClr val="accent1">
                    <a:lumMod val="50000"/>
                  </a:schemeClr>
                </a:solidFill>
              </a:rPr>
              <a:t>қадағалайтын </a:t>
            </a:r>
            <a:r>
              <a:rPr lang="ru-RU" sz="6400" b="1" dirty="0" smtClean="0">
                <a:solidFill>
                  <a:schemeClr val="accent1">
                    <a:lumMod val="50000"/>
                  </a:schemeClr>
                </a:solidFill>
              </a:rPr>
              <a:t>механизм </a:t>
            </a:r>
            <a:r>
              <a:rPr lang="ru-RU" sz="6400" b="1" dirty="0" err="1" smtClean="0">
                <a:solidFill>
                  <a:schemeClr val="accent1">
                    <a:lumMod val="50000"/>
                  </a:schemeClr>
                </a:solidFill>
              </a:rPr>
              <a:t>құрылмаған</a:t>
            </a:r>
            <a:r>
              <a:rPr lang="ru-RU" sz="6400" b="1" dirty="0" smtClean="0">
                <a:solidFill>
                  <a:schemeClr val="accent1">
                    <a:lumMod val="50000"/>
                  </a:schemeClr>
                </a:solidFill>
              </a:rPr>
              <a:t>. </a:t>
            </a:r>
            <a:endParaRPr lang="ru-RU" sz="6400" b="1" dirty="0">
              <a:solidFill>
                <a:schemeClr val="accent1">
                  <a:lumMod val="50000"/>
                </a:schemeClr>
              </a:solidFill>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8229600" cy="990600"/>
          </a:xfrm>
        </p:spPr>
        <p:txBody>
          <a:bodyPr>
            <a:normAutofit fontScale="90000"/>
          </a:bodyPr>
          <a:lstStyle/>
          <a:p>
            <a:r>
              <a:rPr lang="ru-RU" b="1" dirty="0" smtClean="0">
                <a:solidFill>
                  <a:schemeClr val="accent6">
                    <a:lumMod val="50000"/>
                  </a:schemeClr>
                </a:solidFill>
              </a:rPr>
              <a:t> «</a:t>
            </a:r>
            <a:r>
              <a:rPr lang="ru-RU" b="1" dirty="0" err="1" smtClean="0">
                <a:solidFill>
                  <a:schemeClr val="accent6">
                    <a:lumMod val="50000"/>
                  </a:schemeClr>
                </a:solidFill>
              </a:rPr>
              <a:t>Біріге</a:t>
            </a:r>
            <a:r>
              <a:rPr lang="ru-RU" b="1" dirty="0" smtClean="0">
                <a:solidFill>
                  <a:schemeClr val="accent6">
                    <a:lumMod val="50000"/>
                  </a:schemeClr>
                </a:solidFill>
              </a:rPr>
              <a:t> </a:t>
            </a:r>
            <a:r>
              <a:rPr lang="ru-RU" b="1" dirty="0" err="1" smtClean="0">
                <a:solidFill>
                  <a:schemeClr val="accent6">
                    <a:lumMod val="50000"/>
                  </a:schemeClr>
                </a:solidFill>
              </a:rPr>
              <a:t>өмірді өзгертеміз» жобасының қорытындысы</a:t>
            </a:r>
            <a:r>
              <a:rPr lang="ru-RU" b="1" dirty="0" smtClean="0">
                <a:solidFill>
                  <a:schemeClr val="accent6">
                    <a:lumMod val="50000"/>
                  </a:schemeClr>
                </a:solidFill>
              </a:rPr>
              <a:t> </a:t>
            </a:r>
            <a:endParaRPr lang="ru-RU" dirty="0">
              <a:solidFill>
                <a:schemeClr val="accent6">
                  <a:lumMod val="50000"/>
                </a:schemeClr>
              </a:solidFill>
            </a:endParaRPr>
          </a:p>
        </p:txBody>
      </p:sp>
      <p:sp>
        <p:nvSpPr>
          <p:cNvPr id="3" name="Содержимое 2"/>
          <p:cNvSpPr>
            <a:spLocks noGrp="1"/>
          </p:cNvSpPr>
          <p:nvPr>
            <p:ph idx="1"/>
          </p:nvPr>
        </p:nvSpPr>
        <p:spPr>
          <a:xfrm>
            <a:off x="457200" y="1447800"/>
            <a:ext cx="8229600" cy="5029200"/>
          </a:xfrm>
        </p:spPr>
        <p:txBody>
          <a:bodyPr>
            <a:normAutofit fontScale="40000" lnSpcReduction="20000"/>
          </a:bodyPr>
          <a:lstStyle/>
          <a:p>
            <a:pPr lvl="0">
              <a:buFont typeface="Wingdings" pitchFamily="2" charset="2"/>
              <a:buChar char="v"/>
            </a:pPr>
            <a:r>
              <a:rPr lang="kk-KZ" sz="4200" b="1" dirty="0" smtClean="0">
                <a:solidFill>
                  <a:schemeClr val="accent1">
                    <a:lumMod val="50000"/>
                  </a:schemeClr>
                </a:solidFill>
              </a:rPr>
              <a:t>Шелек  ауылында </a:t>
            </a:r>
            <a:r>
              <a:rPr lang="ru-RU" sz="4200" b="1" dirty="0" err="1" smtClean="0">
                <a:solidFill>
                  <a:schemeClr val="accent1">
                    <a:lumMod val="50000"/>
                  </a:schemeClr>
                </a:solidFill>
              </a:rPr>
              <a:t>мүмкіндігі шектеулі</a:t>
            </a:r>
            <a:r>
              <a:rPr lang="ru-RU" sz="4200" b="1" dirty="0" smtClean="0">
                <a:solidFill>
                  <a:schemeClr val="accent1">
                    <a:lumMod val="50000"/>
                  </a:schemeClr>
                </a:solidFill>
              </a:rPr>
              <a:t> 117 </a:t>
            </a:r>
            <a:r>
              <a:rPr lang="ru-RU" sz="4200" b="1" dirty="0" err="1" smtClean="0">
                <a:solidFill>
                  <a:schemeClr val="accent1">
                    <a:lumMod val="50000"/>
                  </a:schemeClr>
                </a:solidFill>
              </a:rPr>
              <a:t>адамдары</a:t>
            </a:r>
            <a:r>
              <a:rPr lang="ru-RU" sz="4200" b="1" dirty="0" smtClean="0">
                <a:solidFill>
                  <a:schemeClr val="accent1">
                    <a:lumMod val="50000"/>
                  </a:schemeClr>
                </a:solidFill>
              </a:rPr>
              <a:t> </a:t>
            </a:r>
            <a:r>
              <a:rPr lang="ru-RU" sz="4200" b="1" dirty="0" err="1" smtClean="0">
                <a:solidFill>
                  <a:schemeClr val="accent1">
                    <a:lumMod val="50000"/>
                  </a:schemeClr>
                </a:solidFill>
              </a:rPr>
              <a:t>үшін Қазақстан Республикасының заңнамасында көзделген</a:t>
            </a:r>
            <a:r>
              <a:rPr lang="ru-RU" sz="4200" b="1" dirty="0" smtClean="0">
                <a:solidFill>
                  <a:schemeClr val="accent1">
                    <a:lumMod val="50000"/>
                  </a:schemeClr>
                </a:solidFill>
              </a:rPr>
              <a:t>, </a:t>
            </a:r>
            <a:r>
              <a:rPr lang="ru-RU" sz="4200" b="1" dirty="0" err="1" smtClean="0">
                <a:solidFill>
                  <a:schemeClr val="accent1">
                    <a:lumMod val="50000"/>
                  </a:schemeClr>
                </a:solidFill>
              </a:rPr>
              <a:t>мүгедектердің құқықтары </a:t>
            </a:r>
            <a:r>
              <a:rPr lang="ru-RU" sz="4200" b="1" dirty="0" smtClean="0">
                <a:solidFill>
                  <a:schemeClr val="accent1">
                    <a:lumMod val="50000"/>
                  </a:schemeClr>
                </a:solidFill>
              </a:rPr>
              <a:t>мен </a:t>
            </a:r>
            <a:r>
              <a:rPr lang="ru-RU" sz="4200" b="1" dirty="0" err="1" smtClean="0">
                <a:solidFill>
                  <a:schemeClr val="accent1">
                    <a:lumMod val="50000"/>
                  </a:schemeClr>
                </a:solidFill>
              </a:rPr>
              <a:t>артықшылықтары туралы</a:t>
            </a:r>
            <a:r>
              <a:rPr lang="ru-RU" sz="4200" b="1" dirty="0" smtClean="0">
                <a:solidFill>
                  <a:schemeClr val="accent1">
                    <a:lumMod val="50000"/>
                  </a:schemeClr>
                </a:solidFill>
              </a:rPr>
              <a:t> </a:t>
            </a:r>
            <a:r>
              <a:rPr lang="ru-RU" sz="4200" b="1" dirty="0" err="1" smtClean="0">
                <a:solidFill>
                  <a:schemeClr val="accent1">
                    <a:lumMod val="50000"/>
                  </a:schemeClr>
                </a:solidFill>
              </a:rPr>
              <a:t>түсіндірме ақпарат </a:t>
            </a:r>
            <a:r>
              <a:rPr lang="ru-RU" sz="4200" b="1" dirty="0" smtClean="0">
                <a:solidFill>
                  <a:schemeClr val="accent1">
                    <a:lumMod val="50000"/>
                  </a:schemeClr>
                </a:solidFill>
              </a:rPr>
              <a:t>ала </a:t>
            </a:r>
            <a:r>
              <a:rPr lang="ru-RU" sz="4200" b="1" dirty="0" err="1" smtClean="0">
                <a:solidFill>
                  <a:schemeClr val="accent1">
                    <a:lumMod val="50000"/>
                  </a:schemeClr>
                </a:solidFill>
              </a:rPr>
              <a:t>алатын</a:t>
            </a:r>
            <a:r>
              <a:rPr lang="ru-RU" sz="4200" b="1" dirty="0" smtClean="0">
                <a:solidFill>
                  <a:schemeClr val="accent1">
                    <a:lumMod val="50000"/>
                  </a:schemeClr>
                </a:solidFill>
              </a:rPr>
              <a:t> </a:t>
            </a:r>
            <a:r>
              <a:rPr lang="ru-RU" sz="4200" b="1" dirty="0" err="1" smtClean="0">
                <a:solidFill>
                  <a:schemeClr val="accent1">
                    <a:lumMod val="50000"/>
                  </a:schemeClr>
                </a:solidFill>
              </a:rPr>
              <a:t>кеңес орталығын ашылды</a:t>
            </a:r>
            <a:r>
              <a:rPr lang="ru-RU" sz="4200" b="1" dirty="0" smtClean="0">
                <a:solidFill>
                  <a:schemeClr val="accent1">
                    <a:lumMod val="50000"/>
                  </a:schemeClr>
                </a:solidFill>
              </a:rPr>
              <a:t>.</a:t>
            </a:r>
          </a:p>
          <a:p>
            <a:pPr>
              <a:buFont typeface="Wingdings" pitchFamily="2" charset="2"/>
              <a:buChar char="v"/>
            </a:pPr>
            <a:r>
              <a:rPr lang="ru-RU" sz="4200" b="1" dirty="0" err="1" smtClean="0">
                <a:solidFill>
                  <a:schemeClr val="accent1">
                    <a:lumMod val="50000"/>
                  </a:schemeClr>
                </a:solidFill>
              </a:rPr>
              <a:t>Жас</a:t>
            </a:r>
            <a:r>
              <a:rPr lang="ru-RU" sz="4200" b="1" dirty="0" smtClean="0">
                <a:solidFill>
                  <a:schemeClr val="accent1">
                    <a:lumMod val="50000"/>
                  </a:schemeClr>
                </a:solidFill>
              </a:rPr>
              <a:t> </a:t>
            </a:r>
            <a:r>
              <a:rPr lang="ru-RU" sz="4200" b="1" dirty="0" err="1" smtClean="0">
                <a:solidFill>
                  <a:schemeClr val="accent1">
                    <a:lumMod val="50000"/>
                  </a:schemeClr>
                </a:solidFill>
              </a:rPr>
              <a:t>өспірім мүгедек балдардың ата-аналары</a:t>
            </a:r>
            <a:r>
              <a:rPr lang="ru-RU" sz="4200" b="1" dirty="0" smtClean="0">
                <a:solidFill>
                  <a:schemeClr val="accent1">
                    <a:lumMod val="50000"/>
                  </a:schemeClr>
                </a:solidFill>
              </a:rPr>
              <a:t> </a:t>
            </a:r>
            <a:r>
              <a:rPr lang="ru-RU" sz="4200" b="1" dirty="0" err="1" smtClean="0">
                <a:solidFill>
                  <a:schemeClr val="accent1">
                    <a:lumMod val="50000"/>
                  </a:schemeClr>
                </a:solidFill>
              </a:rPr>
              <a:t>және әлеуметтік қызметкерлер олардың балдары</a:t>
            </a:r>
            <a:r>
              <a:rPr lang="ru-RU" sz="4200" b="1" dirty="0" smtClean="0">
                <a:solidFill>
                  <a:schemeClr val="accent1">
                    <a:lumMod val="50000"/>
                  </a:schemeClr>
                </a:solidFill>
              </a:rPr>
              <a:t> </a:t>
            </a:r>
            <a:r>
              <a:rPr lang="ru-RU" sz="4200" b="1" dirty="0" err="1" smtClean="0">
                <a:solidFill>
                  <a:schemeClr val="accent1">
                    <a:lumMod val="50000"/>
                  </a:schemeClr>
                </a:solidFill>
              </a:rPr>
              <a:t>қалай білім</a:t>
            </a:r>
            <a:r>
              <a:rPr lang="ru-RU" sz="4200" b="1" dirty="0" smtClean="0">
                <a:solidFill>
                  <a:schemeClr val="accent1">
                    <a:lumMod val="50000"/>
                  </a:schemeClr>
                </a:solidFill>
              </a:rPr>
              <a:t> ала </a:t>
            </a:r>
            <a:r>
              <a:rPr lang="ru-RU" sz="4200" b="1" dirty="0" err="1" smtClean="0">
                <a:solidFill>
                  <a:schemeClr val="accent1">
                    <a:lumMod val="50000"/>
                  </a:schemeClr>
                </a:solidFill>
              </a:rPr>
              <a:t>алатындығы жөніндегі семинар-тренигкке</a:t>
            </a:r>
            <a:r>
              <a:rPr lang="ru-RU" sz="4200" b="1" dirty="0" smtClean="0">
                <a:solidFill>
                  <a:schemeClr val="accent1">
                    <a:lumMod val="50000"/>
                  </a:schemeClr>
                </a:solidFill>
              </a:rPr>
              <a:t> </a:t>
            </a:r>
            <a:r>
              <a:rPr lang="ru-RU" sz="4200" b="1" dirty="0" err="1" smtClean="0">
                <a:solidFill>
                  <a:schemeClr val="accent1">
                    <a:lumMod val="50000"/>
                  </a:schemeClr>
                </a:solidFill>
              </a:rPr>
              <a:t>қатысып білімдерін</a:t>
            </a:r>
            <a:r>
              <a:rPr lang="ru-RU" sz="4200" b="1" dirty="0" smtClean="0">
                <a:solidFill>
                  <a:schemeClr val="accent1">
                    <a:lumMod val="50000"/>
                  </a:schemeClr>
                </a:solidFill>
              </a:rPr>
              <a:t> </a:t>
            </a:r>
            <a:r>
              <a:rPr lang="ru-RU" sz="4200" b="1" dirty="0" err="1" smtClean="0">
                <a:solidFill>
                  <a:schemeClr val="accent1">
                    <a:lumMod val="50000"/>
                  </a:schemeClr>
                </a:solidFill>
              </a:rPr>
              <a:t>арттырды</a:t>
            </a:r>
            <a:r>
              <a:rPr lang="ru-RU" sz="4200" b="1" dirty="0" smtClean="0">
                <a:solidFill>
                  <a:schemeClr val="accent1">
                    <a:lumMod val="50000"/>
                  </a:schemeClr>
                </a:solidFill>
              </a:rPr>
              <a:t>. </a:t>
            </a:r>
          </a:p>
          <a:p>
            <a:pPr lvl="0">
              <a:buFont typeface="Wingdings" pitchFamily="2" charset="2"/>
              <a:buChar char="v"/>
            </a:pPr>
            <a:r>
              <a:rPr lang="ru-RU" sz="4200" b="1" dirty="0" smtClean="0">
                <a:solidFill>
                  <a:schemeClr val="accent1">
                    <a:lumMod val="50000"/>
                  </a:schemeClr>
                </a:solidFill>
              </a:rPr>
              <a:t>20 </a:t>
            </a:r>
            <a:r>
              <a:rPr lang="ru-RU" sz="4200" b="1" dirty="0" err="1" smtClean="0">
                <a:solidFill>
                  <a:schemeClr val="accent1">
                    <a:lumMod val="50000"/>
                  </a:schemeClr>
                </a:solidFill>
              </a:rPr>
              <a:t>мүгедектер </a:t>
            </a:r>
            <a:r>
              <a:rPr lang="ru-RU" sz="4200" b="1" dirty="0" smtClean="0">
                <a:solidFill>
                  <a:schemeClr val="accent1">
                    <a:lumMod val="50000"/>
                  </a:schemeClr>
                </a:solidFill>
              </a:rPr>
              <a:t>орта </a:t>
            </a:r>
            <a:r>
              <a:rPr lang="ru-RU" sz="4200" b="1" dirty="0" err="1" smtClean="0">
                <a:solidFill>
                  <a:schemeClr val="accent1">
                    <a:lumMod val="50000"/>
                  </a:schemeClr>
                </a:solidFill>
              </a:rPr>
              <a:t>және кіші</a:t>
            </a:r>
            <a:r>
              <a:rPr lang="ru-RU" sz="4200" b="1" dirty="0" smtClean="0">
                <a:solidFill>
                  <a:schemeClr val="accent1">
                    <a:lumMod val="50000"/>
                  </a:schemeClr>
                </a:solidFill>
              </a:rPr>
              <a:t> бизнес </a:t>
            </a:r>
            <a:r>
              <a:rPr lang="ru-RU" sz="4200" b="1" dirty="0" err="1" smtClean="0">
                <a:solidFill>
                  <a:schemeClr val="accent1">
                    <a:lumMod val="50000"/>
                  </a:schemeClr>
                </a:solidFill>
              </a:rPr>
              <a:t>сонымен</a:t>
            </a:r>
            <a:r>
              <a:rPr lang="ru-RU" sz="4200" b="1" dirty="0" smtClean="0">
                <a:solidFill>
                  <a:schemeClr val="accent1">
                    <a:lumMod val="50000"/>
                  </a:schemeClr>
                </a:solidFill>
              </a:rPr>
              <a:t> </a:t>
            </a:r>
            <a:r>
              <a:rPr lang="ru-RU" sz="4200" b="1" dirty="0" err="1" smtClean="0">
                <a:solidFill>
                  <a:schemeClr val="accent1">
                    <a:lumMod val="50000"/>
                  </a:schemeClr>
                </a:solidFill>
              </a:rPr>
              <a:t>қатар жеке</a:t>
            </a:r>
            <a:r>
              <a:rPr lang="ru-RU" sz="4200" b="1" dirty="0" smtClean="0">
                <a:solidFill>
                  <a:schemeClr val="accent1">
                    <a:lumMod val="50000"/>
                  </a:schemeClr>
                </a:solidFill>
              </a:rPr>
              <a:t> </a:t>
            </a:r>
            <a:r>
              <a:rPr lang="ru-RU" sz="4200" b="1" dirty="0" err="1" smtClean="0">
                <a:solidFill>
                  <a:schemeClr val="accent1">
                    <a:lumMod val="50000"/>
                  </a:schemeClr>
                </a:solidFill>
              </a:rPr>
              <a:t>кәсіпкерлік тақырыбында өткен тренингкке</a:t>
            </a:r>
            <a:r>
              <a:rPr lang="ru-RU" sz="4200" b="1" dirty="0" smtClean="0">
                <a:solidFill>
                  <a:schemeClr val="accent1">
                    <a:lumMod val="50000"/>
                  </a:schemeClr>
                </a:solidFill>
              </a:rPr>
              <a:t> </a:t>
            </a:r>
            <a:r>
              <a:rPr lang="ru-RU" sz="4200" b="1" dirty="0" err="1" smtClean="0">
                <a:solidFill>
                  <a:schemeClr val="accent1">
                    <a:lumMod val="50000"/>
                  </a:schemeClr>
                </a:solidFill>
              </a:rPr>
              <a:t>қатысып білімдерін</a:t>
            </a:r>
            <a:r>
              <a:rPr lang="ru-RU" sz="4200" b="1" dirty="0" smtClean="0">
                <a:solidFill>
                  <a:schemeClr val="accent1">
                    <a:lumMod val="50000"/>
                  </a:schemeClr>
                </a:solidFill>
              </a:rPr>
              <a:t> </a:t>
            </a:r>
            <a:r>
              <a:rPr lang="ru-RU" sz="4200" b="1" dirty="0" err="1" smtClean="0">
                <a:solidFill>
                  <a:schemeClr val="accent1">
                    <a:lumMod val="50000"/>
                  </a:schemeClr>
                </a:solidFill>
              </a:rPr>
              <a:t>арттырды</a:t>
            </a:r>
            <a:r>
              <a:rPr lang="ru-RU" sz="4200" b="1" dirty="0" smtClean="0">
                <a:solidFill>
                  <a:schemeClr val="accent1">
                    <a:lumMod val="50000"/>
                  </a:schemeClr>
                </a:solidFill>
              </a:rPr>
              <a:t>.</a:t>
            </a:r>
            <a:endParaRPr lang="ru-RU" sz="4200" b="1" dirty="0">
              <a:solidFill>
                <a:schemeClr val="accent1">
                  <a:lumMod val="50000"/>
                </a:schemeClr>
              </a:solidFill>
            </a:endParaRPr>
          </a:p>
          <a:p>
            <a:pPr lvl="0">
              <a:buFont typeface="Wingdings" pitchFamily="2" charset="2"/>
              <a:buChar char="v"/>
            </a:pPr>
            <a:r>
              <a:rPr lang="ru-RU" sz="4200" b="1" dirty="0" err="1" smtClean="0">
                <a:solidFill>
                  <a:schemeClr val="accent1">
                    <a:lumMod val="50000"/>
                  </a:schemeClr>
                </a:solidFill>
              </a:rPr>
              <a:t>Мүгедектердің құқықтары </a:t>
            </a:r>
            <a:r>
              <a:rPr lang="ru-RU" sz="4200" b="1" dirty="0" smtClean="0">
                <a:solidFill>
                  <a:schemeClr val="accent1">
                    <a:lumMod val="50000"/>
                  </a:schemeClr>
                </a:solidFill>
              </a:rPr>
              <a:t>мен </a:t>
            </a:r>
            <a:r>
              <a:rPr lang="ru-RU" sz="4200" b="1" dirty="0" err="1" smtClean="0">
                <a:solidFill>
                  <a:schemeClr val="accent1">
                    <a:lumMod val="50000"/>
                  </a:schemeClr>
                </a:solidFill>
              </a:rPr>
              <a:t>жіңілдіктері жөнінде даярланған </a:t>
            </a:r>
            <a:r>
              <a:rPr lang="ru-RU" sz="4200" b="1" dirty="0" smtClean="0">
                <a:solidFill>
                  <a:schemeClr val="accent1">
                    <a:lumMod val="50000"/>
                  </a:schemeClr>
                </a:solidFill>
              </a:rPr>
              <a:t>200 буклет </a:t>
            </a:r>
            <a:r>
              <a:rPr lang="ru-RU" sz="4200" b="1" dirty="0" err="1" smtClean="0">
                <a:solidFill>
                  <a:schemeClr val="accent1">
                    <a:lumMod val="50000"/>
                  </a:schemeClr>
                </a:solidFill>
              </a:rPr>
              <a:t>әзірленіп жарыққа шығарылды</a:t>
            </a:r>
            <a:r>
              <a:rPr lang="ru-RU" sz="4200" b="1" dirty="0" smtClean="0">
                <a:solidFill>
                  <a:schemeClr val="accent1">
                    <a:lumMod val="50000"/>
                  </a:schemeClr>
                </a:solidFill>
              </a:rPr>
              <a:t>. </a:t>
            </a:r>
            <a:endParaRPr lang="ru-RU" sz="4200" b="1" dirty="0">
              <a:solidFill>
                <a:schemeClr val="accent1">
                  <a:lumMod val="50000"/>
                </a:schemeClr>
              </a:solidFill>
            </a:endParaRPr>
          </a:p>
          <a:p>
            <a:pPr lvl="0">
              <a:buFont typeface="Wingdings" pitchFamily="2" charset="2"/>
              <a:buChar char="v"/>
            </a:pPr>
            <a:r>
              <a:rPr lang="ru-RU" sz="4200" b="1" dirty="0" smtClean="0">
                <a:solidFill>
                  <a:schemeClr val="accent1">
                    <a:lumMod val="50000"/>
                  </a:schemeClr>
                </a:solidFill>
              </a:rPr>
              <a:t>20 </a:t>
            </a:r>
            <a:r>
              <a:rPr lang="ru-RU" sz="4200" b="1" dirty="0" err="1" smtClean="0">
                <a:solidFill>
                  <a:schemeClr val="accent1">
                    <a:lumMod val="50000"/>
                  </a:schemeClr>
                </a:solidFill>
              </a:rPr>
              <a:t>мүгедек балалардың ата-аналары</a:t>
            </a:r>
            <a:r>
              <a:rPr lang="ru-RU" sz="4200" b="1" dirty="0" smtClean="0">
                <a:solidFill>
                  <a:schemeClr val="accent1">
                    <a:lumMod val="50000"/>
                  </a:schemeClr>
                </a:solidFill>
              </a:rPr>
              <a:t> </a:t>
            </a:r>
            <a:r>
              <a:rPr lang="ru-RU" sz="4200" b="1" dirty="0" err="1" smtClean="0">
                <a:solidFill>
                  <a:schemeClr val="accent1">
                    <a:lumMod val="50000"/>
                  </a:schemeClr>
                </a:solidFill>
              </a:rPr>
              <a:t>өз жеңілдіктері </a:t>
            </a:r>
            <a:r>
              <a:rPr lang="ru-RU" sz="4200" b="1" dirty="0" smtClean="0">
                <a:solidFill>
                  <a:schemeClr val="accent1">
                    <a:lumMod val="50000"/>
                  </a:schemeClr>
                </a:solidFill>
              </a:rPr>
              <a:t>мен </a:t>
            </a:r>
            <a:r>
              <a:rPr lang="ru-RU" sz="4200" b="1" dirty="0" err="1" smtClean="0">
                <a:solidFill>
                  <a:schemeClr val="accent1">
                    <a:lumMod val="50000"/>
                  </a:schemeClr>
                </a:solidFill>
              </a:rPr>
              <a:t>құқықтары тақырыбында өткен тренингкке</a:t>
            </a:r>
            <a:r>
              <a:rPr lang="ru-RU" sz="4200" b="1" dirty="0" smtClean="0">
                <a:solidFill>
                  <a:schemeClr val="accent1">
                    <a:lumMod val="50000"/>
                  </a:schemeClr>
                </a:solidFill>
              </a:rPr>
              <a:t> </a:t>
            </a:r>
            <a:r>
              <a:rPr lang="ru-RU" sz="4200" b="1" dirty="0" err="1" smtClean="0">
                <a:solidFill>
                  <a:schemeClr val="accent1">
                    <a:lumMod val="50000"/>
                  </a:schemeClr>
                </a:solidFill>
              </a:rPr>
              <a:t>қатысты</a:t>
            </a:r>
            <a:r>
              <a:rPr lang="ru-RU" sz="4200" b="1" dirty="0" smtClean="0">
                <a:solidFill>
                  <a:schemeClr val="accent1">
                    <a:lumMod val="50000"/>
                  </a:schemeClr>
                </a:solidFill>
              </a:rPr>
              <a:t>. </a:t>
            </a:r>
            <a:endParaRPr lang="ru-RU" sz="4200" b="1" dirty="0">
              <a:solidFill>
                <a:schemeClr val="accent1">
                  <a:lumMod val="50000"/>
                </a:schemeClr>
              </a:solidFill>
            </a:endParaRPr>
          </a:p>
          <a:p>
            <a:pPr lvl="0">
              <a:buFont typeface="Wingdings" pitchFamily="2" charset="2"/>
              <a:buChar char="v"/>
            </a:pPr>
            <a:r>
              <a:rPr lang="ru-RU" sz="4200" b="1" dirty="0" err="1" smtClean="0">
                <a:solidFill>
                  <a:schemeClr val="accent1">
                    <a:lumMod val="50000"/>
                  </a:schemeClr>
                </a:solidFill>
              </a:rPr>
              <a:t>Мемлекеттік</a:t>
            </a:r>
            <a:r>
              <a:rPr lang="ru-RU" sz="4200" b="1" dirty="0" smtClean="0">
                <a:solidFill>
                  <a:schemeClr val="accent1">
                    <a:lumMod val="50000"/>
                  </a:schemeClr>
                </a:solidFill>
              </a:rPr>
              <a:t> </a:t>
            </a:r>
            <a:r>
              <a:rPr lang="ru-RU" sz="4200" b="1" dirty="0" err="1" smtClean="0">
                <a:solidFill>
                  <a:schemeClr val="accent1">
                    <a:lumMod val="50000"/>
                  </a:schemeClr>
                </a:solidFill>
              </a:rPr>
              <a:t>органдардың және мүгедектердің өкілдерінің қатысуымен мүмкіншілігі шектеулі</a:t>
            </a:r>
            <a:r>
              <a:rPr lang="ru-RU" sz="4200" b="1" dirty="0" smtClean="0">
                <a:solidFill>
                  <a:schemeClr val="accent1">
                    <a:lumMod val="50000"/>
                  </a:schemeClr>
                </a:solidFill>
              </a:rPr>
              <a:t> </a:t>
            </a:r>
            <a:r>
              <a:rPr lang="ru-RU" sz="4200" b="1" dirty="0" err="1" smtClean="0">
                <a:solidFill>
                  <a:schemeClr val="accent1">
                    <a:lumMod val="50000"/>
                  </a:schemeClr>
                </a:solidFill>
              </a:rPr>
              <a:t>жандардың маңызды сұрақтары талқыланған «Дөңгелек үстел» өткізілді.</a:t>
            </a:r>
            <a:r>
              <a:rPr lang="ru-RU" sz="4200" b="1" dirty="0" smtClean="0">
                <a:solidFill>
                  <a:schemeClr val="accent1">
                    <a:lumMod val="50000"/>
                  </a:schemeClr>
                </a:solidFill>
              </a:rPr>
              <a:t> </a:t>
            </a:r>
          </a:p>
          <a:p>
            <a:pPr lvl="0">
              <a:buFont typeface="Wingdings" pitchFamily="2" charset="2"/>
              <a:buChar char="v"/>
            </a:pPr>
            <a:r>
              <a:rPr lang="ru-RU" sz="4200" b="1" dirty="0" err="1" smtClean="0">
                <a:solidFill>
                  <a:schemeClr val="accent1">
                    <a:lumMod val="50000"/>
                  </a:schemeClr>
                </a:solidFill>
              </a:rPr>
              <a:t>Мүгедектердің  негізгі</a:t>
            </a:r>
            <a:r>
              <a:rPr lang="ru-RU" sz="4200" b="1" dirty="0" smtClean="0">
                <a:solidFill>
                  <a:schemeClr val="accent1">
                    <a:lumMod val="50000"/>
                  </a:schemeClr>
                </a:solidFill>
              </a:rPr>
              <a:t> </a:t>
            </a:r>
            <a:r>
              <a:rPr lang="ru-RU" sz="4200" b="1" dirty="0" err="1" smtClean="0">
                <a:solidFill>
                  <a:schemeClr val="accent1">
                    <a:lumMod val="50000"/>
                  </a:schemeClr>
                </a:solidFill>
              </a:rPr>
              <a:t>құқықтары </a:t>
            </a:r>
            <a:r>
              <a:rPr lang="ru-RU" sz="4200" b="1" dirty="0" smtClean="0">
                <a:solidFill>
                  <a:schemeClr val="accent1">
                    <a:lumMod val="50000"/>
                  </a:schemeClr>
                </a:solidFill>
              </a:rPr>
              <a:t>мен </a:t>
            </a:r>
            <a:r>
              <a:rPr lang="ru-RU" sz="4200" b="1" dirty="0" err="1" smtClean="0">
                <a:solidFill>
                  <a:schemeClr val="accent1">
                    <a:lumMod val="50000"/>
                  </a:schemeClr>
                </a:solidFill>
              </a:rPr>
              <a:t>жеңілдіктері жөнінде </a:t>
            </a:r>
            <a:r>
              <a:rPr lang="ru-RU" sz="4200" b="1" dirty="0" smtClean="0">
                <a:solidFill>
                  <a:schemeClr val="accent1">
                    <a:lumMod val="50000"/>
                  </a:schemeClr>
                </a:solidFill>
              </a:rPr>
              <a:t>400 дана буклет </a:t>
            </a:r>
            <a:r>
              <a:rPr lang="ru-RU" sz="4200" b="1" dirty="0" err="1" smtClean="0">
                <a:solidFill>
                  <a:schemeClr val="accent1">
                    <a:lumMod val="50000"/>
                  </a:schemeClr>
                </a:solidFill>
              </a:rPr>
              <a:t>басып</a:t>
            </a:r>
            <a:r>
              <a:rPr lang="ru-RU" sz="4200" b="1" dirty="0" smtClean="0">
                <a:solidFill>
                  <a:schemeClr val="accent1">
                    <a:lumMod val="50000"/>
                  </a:schemeClr>
                </a:solidFill>
              </a:rPr>
              <a:t> </a:t>
            </a:r>
            <a:r>
              <a:rPr lang="ru-RU" sz="4200" b="1" dirty="0" err="1" smtClean="0">
                <a:solidFill>
                  <a:schemeClr val="accent1">
                    <a:lumMod val="50000"/>
                  </a:schemeClr>
                </a:solidFill>
              </a:rPr>
              <a:t>шығарылып</a:t>
            </a:r>
            <a:r>
              <a:rPr lang="ru-RU" sz="4200" b="1" dirty="0" smtClean="0">
                <a:solidFill>
                  <a:schemeClr val="accent1">
                    <a:lumMod val="50000"/>
                  </a:schemeClr>
                </a:solidFill>
              </a:rPr>
              <a:t>, </a:t>
            </a:r>
            <a:r>
              <a:rPr lang="ru-RU" sz="4200" b="1" dirty="0" err="1" smtClean="0">
                <a:solidFill>
                  <a:schemeClr val="accent1">
                    <a:lumMod val="50000"/>
                  </a:schemeClr>
                </a:solidFill>
              </a:rPr>
              <a:t>таратылды</a:t>
            </a:r>
            <a:r>
              <a:rPr lang="ru-RU" sz="4200" b="1" dirty="0" smtClean="0">
                <a:solidFill>
                  <a:schemeClr val="accent1">
                    <a:lumMod val="50000"/>
                  </a:schemeClr>
                </a:solidFill>
              </a:rPr>
              <a:t>.  </a:t>
            </a:r>
            <a:endParaRPr lang="ru-RU" sz="4200"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47800"/>
            <a:ext cx="4343400" cy="1676400"/>
          </a:xfrm>
        </p:spPr>
        <p:txBody>
          <a:bodyPr>
            <a:normAutofit fontScale="90000"/>
          </a:bodyPr>
          <a:lstStyle/>
          <a:p>
            <a:r>
              <a:rPr lang="ru-RU" sz="2700" b="1" dirty="0" smtClean="0">
                <a:solidFill>
                  <a:schemeClr val="accent1">
                    <a:lumMod val="50000"/>
                  </a:schemeClr>
                </a:solidFill>
              </a:rPr>
              <a:t>29 </a:t>
            </a:r>
            <a:r>
              <a:rPr lang="ru-RU" sz="2700" b="1" dirty="0" err="1" smtClean="0">
                <a:solidFill>
                  <a:schemeClr val="accent1">
                    <a:lumMod val="50000"/>
                  </a:schemeClr>
                </a:solidFill>
              </a:rPr>
              <a:t>қазан </a:t>
            </a:r>
            <a:r>
              <a:rPr lang="ru-RU" sz="2700" b="1" dirty="0" smtClean="0">
                <a:solidFill>
                  <a:schemeClr val="accent1">
                    <a:lumMod val="50000"/>
                  </a:schemeClr>
                </a:solidFill>
              </a:rPr>
              <a:t>2014 </a:t>
            </a:r>
            <a:r>
              <a:rPr lang="ru-RU" sz="2700" b="1" dirty="0" err="1" smtClean="0">
                <a:solidFill>
                  <a:schemeClr val="accent1">
                    <a:lumMod val="50000"/>
                  </a:schemeClr>
                </a:solidFill>
              </a:rPr>
              <a:t>жыл</a:t>
            </a:r>
            <a:r>
              <a:rPr lang="ru-RU" sz="2700" b="1" dirty="0" smtClean="0">
                <a:solidFill>
                  <a:schemeClr val="accent1">
                    <a:lumMod val="50000"/>
                  </a:schemeClr>
                </a:solidFill>
              </a:rPr>
              <a:t> </a:t>
            </a:r>
            <a:br>
              <a:rPr lang="ru-RU" sz="2700" b="1" dirty="0" smtClean="0">
                <a:solidFill>
                  <a:schemeClr val="accent1">
                    <a:lumMod val="50000"/>
                  </a:schemeClr>
                </a:solidFill>
              </a:rPr>
            </a:br>
            <a:r>
              <a:rPr lang="ru-RU" sz="2700" b="1" dirty="0" err="1" smtClean="0">
                <a:solidFill>
                  <a:schemeClr val="accent1">
                    <a:lumMod val="50000"/>
                  </a:schemeClr>
                </a:solidFill>
              </a:rPr>
              <a:t>Шағын </a:t>
            </a:r>
            <a:r>
              <a:rPr lang="ru-RU" sz="2700" b="1" dirty="0" smtClean="0">
                <a:solidFill>
                  <a:schemeClr val="accent1">
                    <a:lumMod val="50000"/>
                  </a:schemeClr>
                </a:solidFill>
              </a:rPr>
              <a:t>бизнес </a:t>
            </a:r>
            <a:r>
              <a:rPr lang="ru-RU" sz="2700" b="1" dirty="0" err="1" smtClean="0">
                <a:solidFill>
                  <a:schemeClr val="accent1">
                    <a:lumMod val="50000"/>
                  </a:schemeClr>
                </a:solidFill>
              </a:rPr>
              <a:t>субъектілері</a:t>
            </a:r>
            <a:r>
              <a:rPr lang="ru-RU" sz="2700" b="1" dirty="0" smtClean="0">
                <a:solidFill>
                  <a:schemeClr val="accent1">
                    <a:lumMod val="50000"/>
                  </a:schemeClr>
                </a:solidFill>
              </a:rPr>
              <a:t> мен </a:t>
            </a:r>
            <a:r>
              <a:rPr lang="ru-RU" sz="2700" b="1" dirty="0" err="1" smtClean="0">
                <a:solidFill>
                  <a:schemeClr val="accent1">
                    <a:lumMod val="50000"/>
                  </a:schemeClr>
                </a:solidFill>
              </a:rPr>
              <a:t>жеке</a:t>
            </a:r>
            <a:r>
              <a:rPr lang="ru-RU" sz="2700" b="1" dirty="0" smtClean="0">
                <a:solidFill>
                  <a:schemeClr val="accent1">
                    <a:lumMod val="50000"/>
                  </a:schemeClr>
                </a:solidFill>
              </a:rPr>
              <a:t> </a:t>
            </a:r>
            <a:r>
              <a:rPr lang="ru-RU" sz="2700" b="1" dirty="0" err="1" smtClean="0">
                <a:solidFill>
                  <a:schemeClr val="accent1">
                    <a:lumMod val="50000"/>
                  </a:schemeClr>
                </a:solidFill>
              </a:rPr>
              <a:t>кәсіпкерлік негіздері</a:t>
            </a:r>
            <a:r>
              <a:rPr lang="ru-RU" sz="2700" b="1" dirty="0" smtClean="0">
                <a:solidFill>
                  <a:schemeClr val="accent1">
                    <a:lumMod val="50000"/>
                  </a:schemeClr>
                </a:solidFill>
              </a:rPr>
              <a:t> </a:t>
            </a:r>
            <a:r>
              <a:rPr lang="ru-RU" sz="2700" b="1" dirty="0" err="1" smtClean="0">
                <a:solidFill>
                  <a:schemeClr val="accent1">
                    <a:lumMod val="50000"/>
                  </a:schemeClr>
                </a:solidFill>
              </a:rPr>
              <a:t>тақырыбындағы </a:t>
            </a:r>
            <a:r>
              <a:rPr lang="ru-RU" sz="2700" b="1" dirty="0" smtClean="0">
                <a:solidFill>
                  <a:schemeClr val="accent1">
                    <a:lumMod val="50000"/>
                  </a:schemeClr>
                </a:solidFill>
              </a:rPr>
              <a:t>тренинг </a:t>
            </a:r>
            <a:br>
              <a:rPr lang="ru-RU" sz="2700" b="1" dirty="0" smtClean="0">
                <a:solidFill>
                  <a:schemeClr val="accent1">
                    <a:lumMod val="50000"/>
                  </a:schemeClr>
                </a:solidFill>
              </a:rPr>
            </a:br>
            <a:r>
              <a:rPr lang="ru-RU" sz="2700" b="1" dirty="0" smtClean="0">
                <a:solidFill>
                  <a:schemeClr val="accent1">
                    <a:lumMod val="50000"/>
                  </a:schemeClr>
                </a:solidFill>
              </a:rPr>
              <a:t> </a:t>
            </a:r>
            <a:endParaRPr lang="ru-RU" dirty="0"/>
          </a:p>
        </p:txBody>
      </p:sp>
      <p:pic>
        <p:nvPicPr>
          <p:cNvPr id="5" name="Рисунок 4" descr="C:\Users\Иван\Desktop\Проект Изменим жизнь вместе\Семинар 29.10.2014\фото семинар 29.10.14\Семинар с.Шелек 29.10.2014г. тренер Захира Бегалиева.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953000" y="838200"/>
            <a:ext cx="3810000" cy="2754086"/>
          </a:xfrm>
          <a:prstGeom prst="rect">
            <a:avLst/>
          </a:prstGeom>
          <a:noFill/>
          <a:ln>
            <a:noFill/>
          </a:ln>
        </p:spPr>
      </p:pic>
      <p:pic>
        <p:nvPicPr>
          <p:cNvPr id="6" name="Рисунок 5" descr="C:\Users\Иван\Desktop\ФМК\Проект Меняем жизнь вместе\Фото для отчета ФЕЦА\Семинар 13.11.2014г\DSC02446.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76800" y="3810000"/>
            <a:ext cx="3962400" cy="2819400"/>
          </a:xfrm>
          <a:prstGeom prst="rect">
            <a:avLst/>
          </a:prstGeom>
          <a:noFill/>
          <a:ln>
            <a:noFill/>
          </a:ln>
        </p:spPr>
      </p:pic>
      <p:sp>
        <p:nvSpPr>
          <p:cNvPr id="7" name="Заголовок 1"/>
          <p:cNvSpPr txBox="1">
            <a:spLocks/>
          </p:cNvSpPr>
          <p:nvPr/>
        </p:nvSpPr>
        <p:spPr>
          <a:xfrm>
            <a:off x="381000" y="4343400"/>
            <a:ext cx="4191000" cy="1295400"/>
          </a:xfrm>
          <a:prstGeom prst="rect">
            <a:avLst/>
          </a:prstGeom>
        </p:spPr>
        <p:txBody>
          <a:bodyPr vert="horz" lIns="91440" tIns="45720" rIns="91440" bIns="45720" rtlCol="0" anchor="ctr">
            <a:noAutofit/>
          </a:bodyPr>
          <a:lstStyle/>
          <a:p>
            <a:pPr algn="ctr"/>
            <a:r>
              <a:rPr lang="ru-RU" b="1" dirty="0" smtClean="0">
                <a:solidFill>
                  <a:schemeClr val="accent6">
                    <a:lumMod val="50000"/>
                  </a:schemeClr>
                </a:solidFill>
                <a:latin typeface="+mj-lt"/>
              </a:rPr>
              <a:t>        </a:t>
            </a:r>
          </a:p>
          <a:p>
            <a:pPr algn="ctr"/>
            <a:r>
              <a:rPr lang="ru-RU" sz="2400" b="1" dirty="0" smtClean="0">
                <a:solidFill>
                  <a:schemeClr val="accent1">
                    <a:lumMod val="50000"/>
                  </a:schemeClr>
                </a:solidFill>
                <a:latin typeface="+mj-lt"/>
              </a:rPr>
              <a:t>13 </a:t>
            </a:r>
            <a:r>
              <a:rPr lang="ru-RU" sz="2400" b="1" dirty="0" err="1" smtClean="0">
                <a:solidFill>
                  <a:schemeClr val="accent1">
                    <a:lumMod val="50000"/>
                  </a:schemeClr>
                </a:solidFill>
                <a:latin typeface="+mj-lt"/>
              </a:rPr>
              <a:t>қараша </a:t>
            </a:r>
            <a:r>
              <a:rPr lang="ru-RU" sz="2400" b="1" dirty="0" smtClean="0">
                <a:solidFill>
                  <a:schemeClr val="accent1">
                    <a:lumMod val="50000"/>
                  </a:schemeClr>
                </a:solidFill>
                <a:latin typeface="+mj-lt"/>
              </a:rPr>
              <a:t>2014 </a:t>
            </a:r>
            <a:r>
              <a:rPr lang="ru-RU" sz="2400" b="1" dirty="0" err="1" smtClean="0">
                <a:solidFill>
                  <a:schemeClr val="accent1">
                    <a:lumMod val="50000"/>
                  </a:schemeClr>
                </a:solidFill>
                <a:latin typeface="+mj-lt"/>
              </a:rPr>
              <a:t>жыл</a:t>
            </a:r>
            <a:endParaRPr lang="ru-RU" sz="2400" b="1" dirty="0" smtClean="0">
              <a:solidFill>
                <a:schemeClr val="accent1">
                  <a:lumMod val="50000"/>
                </a:schemeClr>
              </a:solidFill>
              <a:latin typeface="+mj-lt"/>
            </a:endParaRPr>
          </a:p>
          <a:p>
            <a:pPr algn="ctr"/>
            <a:r>
              <a:rPr lang="ru-RU" sz="2400" b="1" dirty="0" err="1" smtClean="0">
                <a:solidFill>
                  <a:schemeClr val="accent1">
                    <a:lumMod val="50000"/>
                  </a:schemeClr>
                </a:solidFill>
                <a:latin typeface="+mj-lt"/>
              </a:rPr>
              <a:t>Мүмкіндігі шектеулі</a:t>
            </a:r>
            <a:r>
              <a:rPr lang="ru-RU" sz="2400" b="1" dirty="0" smtClean="0">
                <a:solidFill>
                  <a:schemeClr val="accent1">
                    <a:lumMod val="50000"/>
                  </a:schemeClr>
                </a:solidFill>
                <a:latin typeface="+mj-lt"/>
              </a:rPr>
              <a:t> </a:t>
            </a:r>
            <a:r>
              <a:rPr lang="ru-RU" sz="2400" b="1" dirty="0" err="1" smtClean="0">
                <a:solidFill>
                  <a:schemeClr val="accent1">
                    <a:lumMod val="50000"/>
                  </a:schemeClr>
                </a:solidFill>
                <a:latin typeface="+mj-lt"/>
              </a:rPr>
              <a:t>балалардың ата-аналарының қатысуымен, олардың  білім</a:t>
            </a:r>
            <a:r>
              <a:rPr lang="ru-RU" sz="2400" b="1" dirty="0" smtClean="0">
                <a:solidFill>
                  <a:schemeClr val="accent1">
                    <a:lumMod val="50000"/>
                  </a:schemeClr>
                </a:solidFill>
                <a:latin typeface="+mj-lt"/>
              </a:rPr>
              <a:t> </a:t>
            </a:r>
            <a:r>
              <a:rPr lang="ru-RU" sz="2400" b="1" dirty="0" err="1" smtClean="0">
                <a:solidFill>
                  <a:schemeClr val="accent1">
                    <a:lumMod val="50000"/>
                  </a:schemeClr>
                </a:solidFill>
                <a:latin typeface="+mj-lt"/>
              </a:rPr>
              <a:t>алуымен</a:t>
            </a:r>
            <a:r>
              <a:rPr lang="ru-RU" sz="2400" b="1" dirty="0" smtClean="0">
                <a:solidFill>
                  <a:schemeClr val="accent1">
                    <a:lumMod val="50000"/>
                  </a:schemeClr>
                </a:solidFill>
                <a:latin typeface="+mj-lt"/>
              </a:rPr>
              <a:t> </a:t>
            </a:r>
            <a:r>
              <a:rPr lang="ru-RU" sz="2400" b="1" dirty="0" err="1" smtClean="0">
                <a:solidFill>
                  <a:schemeClr val="accent1">
                    <a:lumMod val="50000"/>
                  </a:schemeClr>
                </a:solidFill>
                <a:latin typeface="+mj-lt"/>
              </a:rPr>
              <a:t>профессионалды</a:t>
            </a:r>
            <a:r>
              <a:rPr lang="ru-RU" sz="2400" b="1" dirty="0" smtClean="0">
                <a:solidFill>
                  <a:schemeClr val="accent1">
                    <a:lumMod val="50000"/>
                  </a:schemeClr>
                </a:solidFill>
                <a:latin typeface="+mj-lt"/>
              </a:rPr>
              <a:t> </a:t>
            </a:r>
            <a:r>
              <a:rPr lang="ru-RU" sz="2400" b="1" dirty="0" err="1" smtClean="0">
                <a:solidFill>
                  <a:schemeClr val="accent1">
                    <a:lumMod val="50000"/>
                  </a:schemeClr>
                </a:solidFill>
                <a:latin typeface="+mj-lt"/>
              </a:rPr>
              <a:t>дайындалу</a:t>
            </a:r>
            <a:r>
              <a:rPr lang="ru-RU" sz="2400" b="1" dirty="0" smtClean="0">
                <a:solidFill>
                  <a:schemeClr val="accent1">
                    <a:lumMod val="50000"/>
                  </a:schemeClr>
                </a:solidFill>
                <a:latin typeface="+mj-lt"/>
              </a:rPr>
              <a:t> </a:t>
            </a:r>
            <a:r>
              <a:rPr lang="ru-RU" sz="2400" b="1" dirty="0" err="1" smtClean="0">
                <a:solidFill>
                  <a:schemeClr val="accent1">
                    <a:lumMod val="50000"/>
                  </a:schemeClr>
                </a:solidFill>
                <a:latin typeface="+mj-lt"/>
              </a:rPr>
              <a:t>мүмкіншіліктері тақырыбында </a:t>
            </a:r>
            <a:r>
              <a:rPr lang="ru-RU" sz="2400" b="1" dirty="0" smtClean="0">
                <a:solidFill>
                  <a:schemeClr val="accent1">
                    <a:lumMod val="50000"/>
                  </a:schemeClr>
                </a:solidFill>
                <a:latin typeface="+mj-lt"/>
              </a:rPr>
              <a:t>тренинг </a:t>
            </a:r>
            <a:r>
              <a:rPr lang="ru-RU" sz="2400" b="1" dirty="0" err="1" smtClean="0">
                <a:solidFill>
                  <a:schemeClr val="accent1">
                    <a:lumMod val="50000"/>
                  </a:schemeClr>
                </a:solidFill>
                <a:latin typeface="+mj-lt"/>
              </a:rPr>
              <a:t>өтті</a:t>
            </a:r>
            <a:r>
              <a:rPr lang="ru-RU" sz="2400" b="1" dirty="0" smtClean="0">
                <a:solidFill>
                  <a:schemeClr val="accent1">
                    <a:lumMod val="50000"/>
                  </a:schemeClr>
                </a:solidFill>
                <a:latin typeface="+mj-lt"/>
              </a:rPr>
              <a:t> </a:t>
            </a:r>
            <a:endParaRPr lang="ru-RU" sz="2400" b="1" dirty="0">
              <a:solidFill>
                <a:schemeClr val="accent1">
                  <a:lumMod val="50000"/>
                </a:schemeClr>
              </a:solidFill>
              <a:latin typeface="+mj-lt"/>
            </a:endParaRPr>
          </a:p>
        </p:txBody>
      </p:sp>
      <p:sp>
        <p:nvSpPr>
          <p:cNvPr id="8" name="Заголовок 1"/>
          <p:cNvSpPr txBox="1">
            <a:spLocks/>
          </p:cNvSpPr>
          <p:nvPr/>
        </p:nvSpPr>
        <p:spPr>
          <a:xfrm>
            <a:off x="457200" y="0"/>
            <a:ext cx="83820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err="1" smtClean="0">
                <a:ln>
                  <a:noFill/>
                </a:ln>
                <a:solidFill>
                  <a:schemeClr val="accent6">
                    <a:lumMod val="50000"/>
                  </a:schemeClr>
                </a:solidFill>
                <a:effectLst/>
                <a:uLnTx/>
                <a:uFillTx/>
                <a:latin typeface="+mj-lt"/>
                <a:ea typeface="+mj-ea"/>
                <a:cs typeface="+mj-cs"/>
              </a:rPr>
              <a:t>Жобаның</a:t>
            </a:r>
            <a:r>
              <a:rPr kumimoji="0" lang="ru-RU" sz="4400" b="1" i="0" u="none" strike="noStrike" kern="1200" cap="none" spc="0" normalizeH="0" noProof="0" dirty="0" err="1" smtClean="0">
                <a:ln>
                  <a:noFill/>
                </a:ln>
                <a:solidFill>
                  <a:schemeClr val="accent6">
                    <a:lumMod val="50000"/>
                  </a:schemeClr>
                </a:solidFill>
                <a:effectLst/>
                <a:uLnTx/>
                <a:uFillTx/>
                <a:latin typeface="+mj-lt"/>
                <a:ea typeface="+mj-ea"/>
                <a:cs typeface="+mj-cs"/>
              </a:rPr>
              <a:t> іс-шаралары</a:t>
            </a:r>
            <a:r>
              <a:rPr kumimoji="0" lang="ru-RU" sz="4400" b="1" i="0" u="none" strike="noStrike" kern="1200" cap="none" spc="0" normalizeH="0" baseline="0" noProof="0" dirty="0" smtClean="0">
                <a:ln>
                  <a:noFill/>
                </a:ln>
                <a:solidFill>
                  <a:schemeClr val="accent6">
                    <a:lumMod val="50000"/>
                  </a:schemeClr>
                </a:solidFill>
                <a:effectLst/>
                <a:uLnTx/>
                <a:uFillTx/>
                <a:latin typeface="+mj-lt"/>
                <a:ea typeface="+mj-ea"/>
                <a:cs typeface="+mj-c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Иван\Desktop\ФМК\Проект Меняем жизнь вместе\Фото для отчета ФЕЦА\Фото консультаций на 14.11.2014 г\На приеме мама ребенка инвалида Власова Елена.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257800" y="762000"/>
            <a:ext cx="3352800" cy="1905000"/>
          </a:xfrm>
          <a:prstGeom prst="rect">
            <a:avLst/>
          </a:prstGeom>
          <a:noFill/>
          <a:ln>
            <a:noFill/>
          </a:ln>
        </p:spPr>
      </p:pic>
      <p:sp>
        <p:nvSpPr>
          <p:cNvPr id="5" name="Заголовок 1"/>
          <p:cNvSpPr txBox="1">
            <a:spLocks/>
          </p:cNvSpPr>
          <p:nvPr/>
        </p:nvSpPr>
        <p:spPr>
          <a:xfrm>
            <a:off x="457200" y="1143000"/>
            <a:ext cx="3124200" cy="1143000"/>
          </a:xfrm>
          <a:prstGeom prst="rect">
            <a:avLst/>
          </a:prstGeom>
        </p:spPr>
        <p:txBody>
          <a:bodyPr vert="horz" lIns="91440" tIns="45720" rIns="91440" bIns="45720" rtlCol="0" anchor="ctr">
            <a:noAutofit/>
          </a:bodyPr>
          <a:lstStyle/>
          <a:p>
            <a:r>
              <a:rPr lang="ru-RU" sz="2000" b="1" dirty="0" smtClean="0">
                <a:solidFill>
                  <a:schemeClr val="accent1">
                    <a:lumMod val="50000"/>
                  </a:schemeClr>
                </a:solidFill>
              </a:rPr>
              <a:t>Елена Власова, </a:t>
            </a:r>
            <a:r>
              <a:rPr lang="ru-RU" sz="2000" b="1" dirty="0" err="1" smtClean="0">
                <a:solidFill>
                  <a:schemeClr val="accent1">
                    <a:lumMod val="50000"/>
                  </a:schemeClr>
                </a:solidFill>
              </a:rPr>
              <a:t>мүгедек баланың анасы</a:t>
            </a:r>
            <a:r>
              <a:rPr lang="ru-RU" sz="2000" b="1" dirty="0" smtClean="0">
                <a:solidFill>
                  <a:schemeClr val="accent1">
                    <a:lumMod val="50000"/>
                  </a:schemeClr>
                </a:solidFill>
              </a:rPr>
              <a:t> </a:t>
            </a:r>
            <a:r>
              <a:rPr lang="ru-RU" sz="2000" b="1" dirty="0" err="1" smtClean="0">
                <a:solidFill>
                  <a:schemeClr val="accent1">
                    <a:lumMod val="50000"/>
                  </a:schemeClr>
                </a:solidFill>
              </a:rPr>
              <a:t>заңдық кеңес алуда</a:t>
            </a:r>
            <a:r>
              <a:rPr lang="ru-RU" sz="2000" b="1" dirty="0" smtClean="0">
                <a:solidFill>
                  <a:schemeClr val="accent1">
                    <a:lumMod val="50000"/>
                  </a:schemeClr>
                </a:solidFill>
              </a:rPr>
              <a:t> </a:t>
            </a:r>
            <a:endParaRPr lang="ru-RU" b="1" dirty="0">
              <a:solidFill>
                <a:schemeClr val="accent6">
                  <a:lumMod val="50000"/>
                </a:schemeClr>
              </a:solidFill>
              <a:latin typeface="+mj-lt"/>
            </a:endParaRPr>
          </a:p>
        </p:txBody>
      </p:sp>
      <p:pic>
        <p:nvPicPr>
          <p:cNvPr id="6" name="Рисунок 5" descr="C:\Users\Иван\Desktop\ФМК\Проект Меняем жизнь вместе\Фото для отчета ФЕЦА\Фото консультаций на 14.11.2014 г\На консультации инвалид 2 гр. Анисова А..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257800" y="2819400"/>
            <a:ext cx="3352800" cy="1905000"/>
          </a:xfrm>
          <a:prstGeom prst="rect">
            <a:avLst/>
          </a:prstGeom>
          <a:noFill/>
          <a:ln>
            <a:noFill/>
          </a:ln>
        </p:spPr>
      </p:pic>
      <p:sp>
        <p:nvSpPr>
          <p:cNvPr id="1025" name="Rectangle 1"/>
          <p:cNvSpPr>
            <a:spLocks noChangeArrowheads="1"/>
          </p:cNvSpPr>
          <p:nvPr/>
        </p:nvSpPr>
        <p:spPr bwMode="auto">
          <a:xfrm>
            <a:off x="381000" y="3278088"/>
            <a:ext cx="3657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А. </a:t>
            </a:r>
            <a:r>
              <a:rPr kumimoji="0" lang="ru-RU" sz="2000" b="1"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Анисова</a:t>
            </a: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ru-RU" sz="2000" b="1"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екінші</a:t>
            </a: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ru-RU" sz="2000" b="1"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топтағы мүгедек заңды кеңес алуды</a:t>
            </a:r>
            <a:endParaRPr kumimoji="0" lang="ru-RU" sz="20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8" name="Заголовок 1"/>
          <p:cNvSpPr>
            <a:spLocks noGrp="1"/>
          </p:cNvSpPr>
          <p:nvPr>
            <p:ph type="title"/>
          </p:nvPr>
        </p:nvSpPr>
        <p:spPr>
          <a:xfrm>
            <a:off x="457200" y="0"/>
            <a:ext cx="8382000" cy="639762"/>
          </a:xfrm>
        </p:spPr>
        <p:txBody>
          <a:bodyPr>
            <a:normAutofit fontScale="90000"/>
          </a:bodyPr>
          <a:lstStyle/>
          <a:p>
            <a:r>
              <a:rPr lang="ru-RU" b="1" dirty="0" err="1" smtClean="0">
                <a:solidFill>
                  <a:schemeClr val="accent6">
                    <a:lumMod val="50000"/>
                  </a:schemeClr>
                </a:solidFill>
              </a:rPr>
              <a:t>Жобаның </a:t>
            </a:r>
            <a:r>
              <a:rPr lang="ru-RU" b="1" dirty="0" smtClean="0">
                <a:solidFill>
                  <a:schemeClr val="accent6">
                    <a:lumMod val="50000"/>
                  </a:schemeClr>
                </a:solidFill>
              </a:rPr>
              <a:t>бенефициары</a:t>
            </a:r>
            <a:endParaRPr lang="ru-RU" b="1" dirty="0">
              <a:solidFill>
                <a:schemeClr val="accent6">
                  <a:lumMod val="50000"/>
                </a:schemeClr>
              </a:solidFill>
            </a:endParaRPr>
          </a:p>
        </p:txBody>
      </p:sp>
      <p:pic>
        <p:nvPicPr>
          <p:cNvPr id="9" name="Рисунок 8" descr="C:\Users\Иван\Desktop\ФМК\Проект Меняем жизнь вместе\Фото для отчета ФЕЦА\Фото консультаций на 14.11.2014 г\На консультации мама 2х инвалидов с детства Шарипова З..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257800" y="4876800"/>
            <a:ext cx="3377083" cy="1752600"/>
          </a:xfrm>
          <a:prstGeom prst="rect">
            <a:avLst/>
          </a:prstGeom>
          <a:noFill/>
          <a:ln>
            <a:noFill/>
          </a:ln>
        </p:spPr>
      </p:pic>
      <p:sp>
        <p:nvSpPr>
          <p:cNvPr id="1026" name="Rectangle 2"/>
          <p:cNvSpPr>
            <a:spLocks noChangeArrowheads="1"/>
          </p:cNvSpPr>
          <p:nvPr/>
        </p:nvSpPr>
        <p:spPr bwMode="auto">
          <a:xfrm>
            <a:off x="381000" y="5334000"/>
            <a:ext cx="457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А. </a:t>
            </a: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Шарипова</a:t>
            </a: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 2мүгедек </a:t>
            </a: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баласы</a:t>
            </a: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 бар </a:t>
            </a: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ана</a:t>
            </a: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 </a:t>
            </a: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заңдық кеңес алуда</a:t>
            </a:r>
            <a:endParaRPr kumimoji="0" lang="ru-RU" sz="1800" b="1" i="0" u="none" strike="noStrike" cap="none" normalizeH="0" baseline="0" dirty="0" smtClean="0">
              <a:ln>
                <a:noFill/>
              </a:ln>
              <a:solidFill>
                <a:schemeClr val="accent1">
                  <a:lumMod val="50000"/>
                </a:schemeClr>
              </a:solidFill>
              <a:effectLst/>
              <a:latin typeface="+mj-l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457200" y="0"/>
            <a:ext cx="8382000" cy="639762"/>
          </a:xfrm>
        </p:spPr>
        <p:txBody>
          <a:bodyPr>
            <a:normAutofit fontScale="90000"/>
          </a:bodyPr>
          <a:lstStyle/>
          <a:p>
            <a:r>
              <a:rPr lang="ru-RU" b="1" dirty="0" err="1" smtClean="0">
                <a:solidFill>
                  <a:schemeClr val="accent6">
                    <a:lumMod val="50000"/>
                  </a:schemeClr>
                </a:solidFill>
              </a:rPr>
              <a:t>Жоба</a:t>
            </a:r>
            <a:r>
              <a:rPr lang="ru-RU" b="1" dirty="0" smtClean="0">
                <a:solidFill>
                  <a:schemeClr val="accent6">
                    <a:lumMod val="50000"/>
                  </a:schemeClr>
                </a:solidFill>
              </a:rPr>
              <a:t> </a:t>
            </a:r>
            <a:r>
              <a:rPr lang="ru-RU" b="1" dirty="0" err="1" smtClean="0">
                <a:solidFill>
                  <a:schemeClr val="accent6">
                    <a:lumMod val="50000"/>
                  </a:schemeClr>
                </a:solidFill>
              </a:rPr>
              <a:t>әріптестері</a:t>
            </a:r>
            <a:r>
              <a:rPr lang="ru-RU" b="1" dirty="0" smtClean="0">
                <a:solidFill>
                  <a:schemeClr val="accent6">
                    <a:lumMod val="50000"/>
                  </a:schemeClr>
                </a:solidFill>
              </a:rPr>
              <a:t>  </a:t>
            </a:r>
            <a:endParaRPr lang="ru-RU" b="1" dirty="0">
              <a:solidFill>
                <a:schemeClr val="accent6">
                  <a:lumMod val="50000"/>
                </a:schemeClr>
              </a:solidFill>
            </a:endParaRPr>
          </a:p>
        </p:txBody>
      </p:sp>
      <p:pic>
        <p:nvPicPr>
          <p:cNvPr id="10" name="Рисунок 9" descr="C:\Users\Иван\Desktop\ФМК\Проект Меняем жизнь вместе\Фото для отчета ФЕЦА\Тренинг 18 декабря 2014\Мать ребенка инвалида Тухтахунова Надира.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638800" y="685800"/>
            <a:ext cx="2971800" cy="1889090"/>
          </a:xfrm>
          <a:prstGeom prst="rect">
            <a:avLst/>
          </a:prstGeom>
          <a:noFill/>
          <a:ln>
            <a:noFill/>
          </a:ln>
        </p:spPr>
      </p:pic>
      <p:sp>
        <p:nvSpPr>
          <p:cNvPr id="22529" name="Rectangle 1"/>
          <p:cNvSpPr>
            <a:spLocks noChangeArrowheads="1"/>
          </p:cNvSpPr>
          <p:nvPr/>
        </p:nvSpPr>
        <p:spPr bwMode="auto">
          <a:xfrm>
            <a:off x="152400" y="684312"/>
            <a:ext cx="5181599"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18 желтоқсан 2014 жыл</a:t>
            </a:r>
          </a:p>
          <a:p>
            <a:pPr lvl="0" fontAlgn="base">
              <a:spcBef>
                <a:spcPct val="0"/>
              </a:spcBef>
              <a:spcAft>
                <a:spcPct val="0"/>
              </a:spcAft>
            </a:pPr>
            <a:r>
              <a:rPr lang="ru-RU" sz="2000" b="1" dirty="0" smtClean="0">
                <a:solidFill>
                  <a:schemeClr val="accent1">
                    <a:lumMod val="50000"/>
                  </a:schemeClr>
                </a:solidFill>
                <a:latin typeface="+mj-lt"/>
                <a:ea typeface="Calibri" pitchFamily="34" charset="0"/>
                <a:cs typeface="Times New Roman" pitchFamily="18" charset="0"/>
              </a:rPr>
              <a:t>«</a:t>
            </a:r>
            <a:r>
              <a:rPr lang="kk-KZ" sz="2000" b="1" dirty="0" smtClean="0">
                <a:solidFill>
                  <a:schemeClr val="accent1">
                    <a:lumMod val="50000"/>
                  </a:schemeClr>
                </a:solidFill>
                <a:latin typeface="+mj-lt"/>
                <a:ea typeface="Calibri" pitchFamily="34" charset="0"/>
                <a:cs typeface="Times New Roman" pitchFamily="18" charset="0"/>
              </a:rPr>
              <a:t>Үй жағдайында күту. Мүмкіндігі шектеулі балалардың ата-аналарына мен тәрбиешілерінің құқықтары және жеңілдіктері</a:t>
            </a:r>
            <a:r>
              <a:rPr lang="ru-RU" sz="2000" b="1" dirty="0" smtClean="0">
                <a:solidFill>
                  <a:schemeClr val="accent1">
                    <a:lumMod val="50000"/>
                  </a:schemeClr>
                </a:solidFill>
                <a:latin typeface="+mj-lt"/>
                <a:ea typeface="Calibri" pitchFamily="34" charset="0"/>
                <a:cs typeface="Times New Roman" pitchFamily="18" charset="0"/>
              </a:rPr>
              <a:t>» </a:t>
            </a:r>
            <a:r>
              <a:rPr lang="ru-RU" sz="2000" b="1" dirty="0" err="1" smtClean="0">
                <a:solidFill>
                  <a:schemeClr val="accent1">
                    <a:lumMod val="50000"/>
                  </a:schemeClr>
                </a:solidFill>
                <a:latin typeface="+mj-lt"/>
                <a:ea typeface="Calibri" pitchFamily="34" charset="0"/>
                <a:cs typeface="Times New Roman" pitchFamily="18" charset="0"/>
              </a:rPr>
              <a:t>тақырыбындағы </a:t>
            </a:r>
            <a:r>
              <a:rPr lang="ru-RU" sz="2000" b="1" dirty="0" smtClean="0">
                <a:solidFill>
                  <a:schemeClr val="accent1">
                    <a:lumMod val="50000"/>
                  </a:schemeClr>
                </a:solidFill>
                <a:latin typeface="+mj-lt"/>
                <a:ea typeface="Calibri" pitchFamily="34" charset="0"/>
                <a:cs typeface="Times New Roman" pitchFamily="18" charset="0"/>
              </a:rPr>
              <a:t>тренинг</a:t>
            </a:r>
            <a:endPar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endParaRPr>
          </a:p>
        </p:txBody>
      </p:sp>
      <p:pic>
        <p:nvPicPr>
          <p:cNvPr id="11" name="Рисунок 10" descr="C:\Users\Иван\Desktop\ФМК\Проект Меняем жизнь вместе\Фото для отчета ФЕЦА\Фото Круглый стол 8.12.14г\Зам.акима Шелекского акимата Бектасов М..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562600" y="2743200"/>
            <a:ext cx="3048000" cy="1981200"/>
          </a:xfrm>
          <a:prstGeom prst="rect">
            <a:avLst/>
          </a:prstGeom>
          <a:noFill/>
          <a:ln>
            <a:noFill/>
          </a:ln>
        </p:spPr>
      </p:pic>
      <p:sp>
        <p:nvSpPr>
          <p:cNvPr id="22530" name="Rectangle 2"/>
          <p:cNvSpPr>
            <a:spLocks noChangeArrowheads="1"/>
          </p:cNvSpPr>
          <p:nvPr/>
        </p:nvSpPr>
        <p:spPr bwMode="auto">
          <a:xfrm>
            <a:off x="304800" y="2995881"/>
            <a:ext cx="548533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8 </a:t>
            </a: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желтоқсан </a:t>
            </a: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2014 </a:t>
            </a: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жыл</a:t>
            </a:r>
            <a:endPar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Шелек</a:t>
            </a: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 </a:t>
            </a:r>
            <a:r>
              <a:rPr kumimoji="0" lang="ru-RU" sz="2000" b="1" i="0" u="none" strike="noStrike" cap="none" normalizeH="0" baseline="0" dirty="0" err="1" smtClean="0">
                <a:ln>
                  <a:noFill/>
                </a:ln>
                <a:solidFill>
                  <a:schemeClr val="accent1">
                    <a:lumMod val="50000"/>
                  </a:schemeClr>
                </a:solidFill>
                <a:effectLst/>
                <a:latin typeface="+mj-lt"/>
                <a:ea typeface="Calibri" pitchFamily="34" charset="0"/>
                <a:cs typeface="Times New Roman" pitchFamily="18" charset="0"/>
              </a:rPr>
              <a:t>ауылдық округының әкімінің орынбасары</a:t>
            </a:r>
            <a:r>
              <a:rPr kumimoji="0" lang="ru-RU"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 М</a:t>
            </a:r>
            <a:r>
              <a:rPr kumimoji="0" lang="kk-KZ" sz="20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a:t>
            </a:r>
            <a:r>
              <a:rPr kumimoji="0" lang="kk-KZ" sz="20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Бектасовтың</a:t>
            </a:r>
            <a:r>
              <a:rPr kumimoji="0" lang="ru-RU" sz="2000" b="1" i="0" u="none" strike="noStrike" cap="none" normalizeH="0" dirty="0" smtClean="0">
                <a:ln>
                  <a:noFill/>
                </a:ln>
                <a:solidFill>
                  <a:schemeClr val="accent1">
                    <a:lumMod val="50000"/>
                  </a:schemeClr>
                </a:solidFill>
                <a:effectLst/>
                <a:latin typeface="+mj-lt"/>
                <a:ea typeface="Calibri" pitchFamily="34" charset="0"/>
                <a:cs typeface="Times New Roman" pitchFamily="18" charset="0"/>
              </a:rPr>
              <a:t> </a:t>
            </a:r>
            <a:r>
              <a:rPr kumimoji="0" lang="ru-RU" sz="2000" b="1" i="0" u="none" strike="noStrike" cap="none" normalizeH="0" dirty="0" err="1" smtClean="0">
                <a:ln>
                  <a:noFill/>
                </a:ln>
                <a:solidFill>
                  <a:schemeClr val="accent1">
                    <a:lumMod val="50000"/>
                  </a:schemeClr>
                </a:solidFill>
                <a:effectLst/>
                <a:latin typeface="+mj-lt"/>
                <a:ea typeface="Calibri" pitchFamily="34" charset="0"/>
                <a:cs typeface="Times New Roman" pitchFamily="18" charset="0"/>
              </a:rPr>
              <a:t>қатысуымен өткен </a:t>
            </a:r>
            <a:r>
              <a:rPr lang="ru-RU" sz="2000" b="1" dirty="0" err="1" smtClean="0">
                <a:solidFill>
                  <a:schemeClr val="accent1">
                    <a:lumMod val="50000"/>
                  </a:schemeClr>
                </a:solidFill>
                <a:latin typeface="+mj-lt"/>
                <a:ea typeface="Calibri" pitchFamily="34" charset="0"/>
                <a:cs typeface="Times New Roman" pitchFamily="18" charset="0"/>
              </a:rPr>
              <a:t>«Дөңгелек үстел»</a:t>
            </a:r>
            <a:endParaRPr kumimoji="0" lang="ru-RU" sz="1800" b="1" i="0" u="none" strike="noStrike" cap="none" normalizeH="0" baseline="0" dirty="0" smtClean="0">
              <a:ln>
                <a:noFill/>
              </a:ln>
              <a:solidFill>
                <a:schemeClr val="accent1">
                  <a:lumMod val="50000"/>
                </a:schemeClr>
              </a:solidFill>
              <a:effectLst/>
              <a:latin typeface="+mj-lt"/>
              <a:cs typeface="Arial" pitchFamily="34" charset="0"/>
            </a:endParaRPr>
          </a:p>
        </p:txBody>
      </p:sp>
      <p:pic>
        <p:nvPicPr>
          <p:cNvPr id="13" name="Рисунок 12" descr="C:\Users\Иван\Desktop\ФМК\Проект Меняем жизнь вместе\Фото для отчета ФЕЦА\Фото Круглый стол 8.12.14г\DSC02531.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486400" y="4876800"/>
            <a:ext cx="3124200" cy="1792472"/>
          </a:xfrm>
          <a:prstGeom prst="rect">
            <a:avLst/>
          </a:prstGeom>
          <a:noFill/>
          <a:ln>
            <a:noFill/>
          </a:ln>
        </p:spPr>
      </p:pic>
      <p:sp>
        <p:nvSpPr>
          <p:cNvPr id="22531" name="Rectangle 3"/>
          <p:cNvSpPr>
            <a:spLocks noChangeArrowheads="1"/>
          </p:cNvSpPr>
          <p:nvPr/>
        </p:nvSpPr>
        <p:spPr bwMode="auto">
          <a:xfrm>
            <a:off x="228600" y="5334000"/>
            <a:ext cx="478348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ru-RU" sz="2000" b="1" dirty="0" err="1" smtClean="0">
                <a:solidFill>
                  <a:schemeClr val="accent1">
                    <a:lumMod val="50000"/>
                  </a:schemeClr>
                </a:solidFill>
                <a:ea typeface="Calibri" pitchFamily="34" charset="0"/>
                <a:cs typeface="Times New Roman" pitchFamily="18" charset="0"/>
              </a:rPr>
              <a:t>Мемлекеттік</a:t>
            </a:r>
            <a:r>
              <a:rPr lang="ru-RU" sz="2000" b="1" dirty="0" smtClean="0">
                <a:solidFill>
                  <a:schemeClr val="accent1">
                    <a:lumMod val="50000"/>
                  </a:schemeClr>
                </a:solidFill>
                <a:ea typeface="Calibri" pitchFamily="34" charset="0"/>
                <a:cs typeface="Times New Roman" pitchFamily="18" charset="0"/>
              </a:rPr>
              <a:t> </a:t>
            </a:r>
            <a:r>
              <a:rPr lang="ru-RU" sz="2000" b="1" dirty="0" err="1" smtClean="0">
                <a:solidFill>
                  <a:schemeClr val="accent1">
                    <a:lumMod val="50000"/>
                  </a:schemeClr>
                </a:solidFill>
                <a:ea typeface="Calibri" pitchFamily="34" charset="0"/>
                <a:cs typeface="Times New Roman" pitchFamily="18" charset="0"/>
              </a:rPr>
              <a:t>органдарының өкілдерінің</a:t>
            </a:r>
            <a:r>
              <a:rPr lang="ru-RU" sz="2000" b="1" dirty="0" smtClean="0">
                <a:solidFill>
                  <a:schemeClr val="accent1">
                    <a:lumMod val="50000"/>
                  </a:schemeClr>
                </a:solidFill>
                <a:ea typeface="Calibri" pitchFamily="34" charset="0"/>
                <a:cs typeface="Times New Roman" pitchFamily="18" charset="0"/>
              </a:rPr>
              <a:t> </a:t>
            </a:r>
          </a:p>
          <a:p>
            <a:pPr lvl="0" fontAlgn="base">
              <a:spcBef>
                <a:spcPct val="0"/>
              </a:spcBef>
              <a:spcAft>
                <a:spcPct val="0"/>
              </a:spcAft>
            </a:pPr>
            <a:r>
              <a:rPr lang="ru-RU" sz="2000" b="1" dirty="0" err="1" smtClean="0">
                <a:solidFill>
                  <a:schemeClr val="accent1">
                    <a:lumMod val="50000"/>
                  </a:schemeClr>
                </a:solidFill>
                <a:ea typeface="Calibri" pitchFamily="34" charset="0"/>
                <a:cs typeface="Times New Roman" pitchFamily="18" charset="0"/>
              </a:rPr>
              <a:t>қатысуымен өткен «Дөңгелек үстел»</a:t>
            </a:r>
            <a:r>
              <a:rPr lang="ru-RU" sz="2000" b="1" dirty="0" smtClean="0">
                <a:solidFill>
                  <a:schemeClr val="accent1">
                    <a:lumMod val="50000"/>
                  </a:schemeClr>
                </a:solidFill>
                <a:ea typeface="Calibri" pitchFamily="34" charset="0"/>
                <a:cs typeface="Times New Roman" pitchFamily="18" charset="0"/>
              </a:rPr>
              <a:t>  </a:t>
            </a:r>
            <a:endParaRPr kumimoji="0" lang="ru-RU" sz="2000" b="1" i="0" u="none" strike="noStrike" cap="none" normalizeH="0" baseline="0" dirty="0" smtClean="0">
              <a:ln>
                <a:noFill/>
              </a:ln>
              <a:solidFill>
                <a:schemeClr val="accent1">
                  <a:lumMod val="50000"/>
                </a:schemeClr>
              </a:solidFill>
              <a:effectLst/>
              <a:latin typeface="+mj-lt"/>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944</Words>
  <Application>Microsoft Office PowerPoint</Application>
  <PresentationFormat>Экран (4:3)</PresentationFormat>
  <Paragraphs>95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Алматы облысы, Есік қаласы  Еңбекшіқазақ ауданы бойынша  «Фонд местных сообществ»           Қоғамдық қоры     </vt:lpstr>
      <vt:lpstr>Ұйым жөнінде</vt:lpstr>
      <vt:lpstr>2010 – 2014 жылдар аралығындағы жалпы нәтижелер</vt:lpstr>
      <vt:lpstr>Кіші-жоба «Біріге өмірді өзгертеміз»</vt:lpstr>
      <vt:lpstr>Аналитикалық зертеу  </vt:lpstr>
      <vt:lpstr> «Біріге өмірді өзгертеміз» жобасының қорытындысы </vt:lpstr>
      <vt:lpstr>29 қазан 2014 жыл  Шағын бизнес субъектілері мен жеке кәсіпкерлік негіздері тақырыбындағы тренинг   </vt:lpstr>
      <vt:lpstr>Жобаның бенефициары</vt:lpstr>
      <vt:lpstr>Жоба әріптестері  </vt:lpstr>
      <vt:lpstr>Раушангүл Хихизахунова: “Өмірімді жаңаша бастаймын”</vt:lpstr>
      <vt:lpstr>Г. Ибрагимова, 1-ші топтағы көру қабілеті төмен санатындағы  мүгедек </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Общественный фонд       «Фонд местных сообществ          Енбекшиказахского района»       Алматинской  области г. Иссык</dc:title>
  <dc:creator>rkenzhetayeva</dc:creator>
  <cp:lastModifiedBy>rkenzhetayeva</cp:lastModifiedBy>
  <cp:revision>57</cp:revision>
  <dcterms:created xsi:type="dcterms:W3CDTF">2015-03-18T20:51:33Z</dcterms:created>
  <dcterms:modified xsi:type="dcterms:W3CDTF">2015-03-19T12:42:47Z</dcterms:modified>
</cp:coreProperties>
</file>