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61" r:id="rId4"/>
    <p:sldId id="260" r:id="rId5"/>
    <p:sldId id="283" r:id="rId6"/>
    <p:sldId id="284" r:id="rId7"/>
    <p:sldId id="285" r:id="rId8"/>
    <p:sldId id="273" r:id="rId9"/>
    <p:sldId id="295" r:id="rId10"/>
    <p:sldId id="288" r:id="rId11"/>
    <p:sldId id="289" r:id="rId12"/>
    <p:sldId id="290" r:id="rId13"/>
    <p:sldId id="287" r:id="rId14"/>
    <p:sldId id="279" r:id="rId15"/>
    <p:sldId id="294" r:id="rId16"/>
    <p:sldId id="265" r:id="rId17"/>
    <p:sldId id="29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A1262"/>
    <a:srgbClr val="6D1D2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94660"/>
  </p:normalViewPr>
  <p:slideViewPr>
    <p:cSldViewPr>
      <p:cViewPr>
        <p:scale>
          <a:sx n="69" d="100"/>
          <a:sy n="69" d="100"/>
        </p:scale>
        <p:origin x="-1446" y="-78"/>
      </p:cViewPr>
      <p:guideLst>
        <p:guide orient="horz" pos="2160"/>
        <p:guide pos="2880"/>
      </p:guideLst>
    </p:cSldViewPr>
  </p:slideViewPr>
  <p:notesTextViewPr>
    <p:cViewPr>
      <p:scale>
        <a:sx n="200" d="100"/>
        <a:sy n="2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2.xml.rels><?xml version="1.0" encoding="UTF-8" standalone="yes"?>
<Relationships xmlns="http://schemas.openxmlformats.org/package/2006/relationships"><Relationship Id="rId1" Type="http://schemas.openxmlformats.org/officeDocument/2006/relationships/hyperlink" Target="http://www.ngoexpert.kz/"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www.ngoexpert.kz/" TargetMode="Externa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2337E0-38F1-4F14-B893-FB2F36CFFC5D}" type="doc">
      <dgm:prSet loTypeId="urn:microsoft.com/office/officeart/2005/8/layout/venn1" loCatId="relationship" qsTypeId="urn:microsoft.com/office/officeart/2005/8/quickstyle/simple1" qsCatId="simple" csTypeId="urn:microsoft.com/office/officeart/2005/8/colors/accent3_5" csCatId="accent3" phldr="1"/>
      <dgm:spPr/>
    </dgm:pt>
    <dgm:pt modelId="{1895B787-1F03-48D6-954E-523551A5B631}">
      <dgm:prSet phldrT="[Texto]" custT="1">
        <dgm:style>
          <a:lnRef idx="3">
            <a:schemeClr val="lt1"/>
          </a:lnRef>
          <a:fillRef idx="1">
            <a:schemeClr val="accent5"/>
          </a:fillRef>
          <a:effectRef idx="1">
            <a:schemeClr val="accent5"/>
          </a:effectRef>
          <a:fontRef idx="minor">
            <a:schemeClr val="lt1"/>
          </a:fontRef>
        </dgm:style>
      </dgm:prSet>
      <dgm:spPr/>
      <dgm:t>
        <a:bodyPr/>
        <a:lstStyle/>
        <a:p>
          <a:r>
            <a:rPr lang="ru-RU" sz="2000" dirty="0" smtClean="0">
              <a:latin typeface="Times New Roman" pitchFamily="18" charset="0"/>
              <a:cs typeface="Times New Roman" pitchFamily="18" charset="0"/>
            </a:rPr>
            <a:t>Улучшение работы сектора НПО через усиление институционального развития для оказания более качественных услуг населению</a:t>
          </a:r>
          <a:endParaRPr lang="pt-PT" sz="20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EE1D83EC-48C4-457E-8FA8-DD40D619D061}" type="parTrans" cxnId="{D2D9E5C1-5101-43B8-9AF6-953CF0DF7B85}">
      <dgm:prSet/>
      <dgm:spPr/>
      <dgm:t>
        <a:bodyPr/>
        <a:lstStyle/>
        <a:p>
          <a:endParaRPr lang="pt-PT" b="1">
            <a:solidFill>
              <a:schemeClr val="bg1"/>
            </a:solidFill>
            <a:effectLst>
              <a:outerShdw blurRad="38100" dist="38100" dir="2700000" algn="tl">
                <a:srgbClr val="000000">
                  <a:alpha val="43137"/>
                </a:srgbClr>
              </a:outerShdw>
            </a:effectLst>
          </a:endParaRPr>
        </a:p>
      </dgm:t>
    </dgm:pt>
    <dgm:pt modelId="{E79EDEE4-C18A-40D6-B250-5D73C5442BE1}" type="sibTrans" cxnId="{D2D9E5C1-5101-43B8-9AF6-953CF0DF7B85}">
      <dgm:prSet/>
      <dgm:spPr/>
      <dgm:t>
        <a:bodyPr/>
        <a:lstStyle/>
        <a:p>
          <a:endParaRPr lang="pt-PT" b="1">
            <a:solidFill>
              <a:schemeClr val="bg1"/>
            </a:solidFill>
            <a:effectLst>
              <a:outerShdw blurRad="38100" dist="38100" dir="2700000" algn="tl">
                <a:srgbClr val="000000">
                  <a:alpha val="43137"/>
                </a:srgbClr>
              </a:outerShdw>
            </a:effectLst>
          </a:endParaRPr>
        </a:p>
      </dgm:t>
    </dgm:pt>
    <dgm:pt modelId="{0F1DE280-1FAA-43DB-B336-C692BB37AAA9}" type="pres">
      <dgm:prSet presAssocID="{622337E0-38F1-4F14-B893-FB2F36CFFC5D}" presName="compositeShape" presStyleCnt="0">
        <dgm:presLayoutVars>
          <dgm:chMax val="7"/>
          <dgm:dir/>
          <dgm:resizeHandles val="exact"/>
        </dgm:presLayoutVars>
      </dgm:prSet>
      <dgm:spPr/>
    </dgm:pt>
    <dgm:pt modelId="{DA8CE215-491D-4FBE-AF95-F7518A199B87}" type="pres">
      <dgm:prSet presAssocID="{1895B787-1F03-48D6-954E-523551A5B631}" presName="circ1TxSh" presStyleLbl="vennNode1" presStyleIdx="0" presStyleCnt="1" custLinFactNeighborX="-713" custLinFactNeighborY="2254"/>
      <dgm:spPr/>
      <dgm:t>
        <a:bodyPr/>
        <a:lstStyle/>
        <a:p>
          <a:endParaRPr lang="ru-RU"/>
        </a:p>
      </dgm:t>
    </dgm:pt>
  </dgm:ptLst>
  <dgm:cxnLst>
    <dgm:cxn modelId="{D40F9FE5-D5A6-452A-9FEE-E4415A6FBAB7}" type="presOf" srcId="{622337E0-38F1-4F14-B893-FB2F36CFFC5D}" destId="{0F1DE280-1FAA-43DB-B336-C692BB37AAA9}" srcOrd="0" destOrd="0" presId="urn:microsoft.com/office/officeart/2005/8/layout/venn1"/>
    <dgm:cxn modelId="{D2D9E5C1-5101-43B8-9AF6-953CF0DF7B85}" srcId="{622337E0-38F1-4F14-B893-FB2F36CFFC5D}" destId="{1895B787-1F03-48D6-954E-523551A5B631}" srcOrd="0" destOrd="0" parTransId="{EE1D83EC-48C4-457E-8FA8-DD40D619D061}" sibTransId="{E79EDEE4-C18A-40D6-B250-5D73C5442BE1}"/>
    <dgm:cxn modelId="{7A835DD5-96F5-4C5D-8A6B-C0548FB43881}" type="presOf" srcId="{1895B787-1F03-48D6-954E-523551A5B631}" destId="{DA8CE215-491D-4FBE-AF95-F7518A199B87}" srcOrd="0" destOrd="0" presId="urn:microsoft.com/office/officeart/2005/8/layout/venn1"/>
    <dgm:cxn modelId="{C3592774-5054-45FB-BE1D-BC8BD463ABBA}" type="presParOf" srcId="{0F1DE280-1FAA-43DB-B336-C692BB37AAA9}" destId="{DA8CE215-491D-4FBE-AF95-F7518A199B87}" srcOrd="0"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02C93C-C1D1-4A35-B058-305E4C114508}" type="doc">
      <dgm:prSet loTypeId="urn:microsoft.com/office/officeart/2005/8/layout/vProcess5" loCatId="process" qsTypeId="urn:microsoft.com/office/officeart/2005/8/quickstyle/simple5" qsCatId="simple" csTypeId="urn:microsoft.com/office/officeart/2005/8/colors/accent3_5" csCatId="accent3" phldr="1"/>
      <dgm:spPr/>
      <dgm:t>
        <a:bodyPr/>
        <a:lstStyle/>
        <a:p>
          <a:endParaRPr lang="pt-PT"/>
        </a:p>
      </dgm:t>
    </dgm:pt>
    <dgm:pt modelId="{8D42DCA4-722A-4A63-BCB8-1A150D6DB9C3}">
      <dgm:prSet phldrT="[Texto]" custT="1">
        <dgm:style>
          <a:lnRef idx="1">
            <a:schemeClr val="accent5"/>
          </a:lnRef>
          <a:fillRef idx="2">
            <a:schemeClr val="accent5"/>
          </a:fillRef>
          <a:effectRef idx="1">
            <a:schemeClr val="accent5"/>
          </a:effectRef>
          <a:fontRef idx="minor">
            <a:schemeClr val="dk1"/>
          </a:fontRef>
        </dgm:style>
      </dgm:prSet>
      <dgm:spPr/>
      <dgm:t>
        <a:bodyPr/>
        <a:lstStyle/>
        <a:p>
          <a:pPr marL="0" marR="0" indent="0" algn="just" defTabSz="914400" eaLnBrk="1" fontAlgn="auto" latinLnBrk="0" hangingPunct="1">
            <a:lnSpc>
              <a:spcPct val="100000"/>
            </a:lnSpc>
            <a:spcBef>
              <a:spcPts val="0"/>
            </a:spcBef>
            <a:spcAft>
              <a:spcPts val="0"/>
            </a:spcAft>
            <a:buClrTx/>
            <a:buSzTx/>
            <a:buFontTx/>
            <a:buNone/>
            <a:tabLst/>
            <a:defRPr/>
          </a:pPr>
          <a:endParaRPr lang="ru-RU" sz="1400" b="1" dirty="0" smtClean="0">
            <a:solidFill>
              <a:schemeClr val="tx1"/>
            </a:solidFill>
            <a:latin typeface="Times New Roman" pitchFamily="18" charset="0"/>
            <a:cs typeface="Times New Roman" pitchFamily="18" charset="0"/>
          </a:endParaRPr>
        </a:p>
        <a:p>
          <a:pPr marL="0" marR="0" indent="0" algn="just" defTabSz="914400" eaLnBrk="1" fontAlgn="auto" latinLnBrk="0" hangingPunct="1">
            <a:lnSpc>
              <a:spcPct val="100000"/>
            </a:lnSpc>
            <a:spcBef>
              <a:spcPts val="0"/>
            </a:spcBef>
            <a:spcAft>
              <a:spcPts val="0"/>
            </a:spcAft>
            <a:buClrTx/>
            <a:buSzTx/>
            <a:buFontTx/>
            <a:buNone/>
            <a:tabLst/>
            <a:defRPr/>
          </a:pPr>
          <a:r>
            <a:rPr lang="ru-RU" sz="1400" b="1" dirty="0" smtClean="0">
              <a:solidFill>
                <a:schemeClr val="tx1"/>
              </a:solidFill>
              <a:latin typeface="Times New Roman" pitchFamily="18" charset="0"/>
              <a:cs typeface="Times New Roman" pitchFamily="18" charset="0"/>
            </a:rPr>
            <a:t>Создание Экспертного Центра НПО, который будет </a:t>
          </a:r>
        </a:p>
        <a:p>
          <a:pPr marL="0" marR="0" indent="0" algn="just" defTabSz="914400" eaLnBrk="1" fontAlgn="auto" latinLnBrk="0" hangingPunct="1">
            <a:lnSpc>
              <a:spcPct val="100000"/>
            </a:lnSpc>
            <a:spcBef>
              <a:spcPts val="0"/>
            </a:spcBef>
            <a:spcAft>
              <a:spcPts val="0"/>
            </a:spcAft>
            <a:buClrTx/>
            <a:buSzTx/>
            <a:buFontTx/>
            <a:buNone/>
            <a:tabLst/>
            <a:defRPr/>
          </a:pPr>
          <a:r>
            <a:rPr lang="ru-RU" sz="1400" b="1" dirty="0" smtClean="0">
              <a:solidFill>
                <a:schemeClr val="tx1"/>
              </a:solidFill>
              <a:latin typeface="Times New Roman" pitchFamily="18" charset="0"/>
              <a:cs typeface="Times New Roman" pitchFamily="18" charset="0"/>
            </a:rPr>
            <a:t>служить эффективной платформой для обмена опытом, получения новых знаний и использования ресурсов</a:t>
          </a:r>
        </a:p>
        <a:p>
          <a:pPr marL="0" marR="0" indent="0" algn="l" defTabSz="914400" eaLnBrk="1" fontAlgn="auto" latinLnBrk="0" hangingPunct="1">
            <a:lnSpc>
              <a:spcPct val="100000"/>
            </a:lnSpc>
            <a:spcBef>
              <a:spcPts val="0"/>
            </a:spcBef>
            <a:spcAft>
              <a:spcPts val="0"/>
            </a:spcAft>
            <a:buClrTx/>
            <a:buSzTx/>
            <a:buFontTx/>
            <a:buNone/>
            <a:tabLst/>
            <a:defRPr/>
          </a:pPr>
          <a:endParaRPr lang="pt-PT" sz="1800" dirty="0">
            <a:solidFill>
              <a:schemeClr val="tx1"/>
            </a:solidFill>
          </a:endParaRPr>
        </a:p>
      </dgm:t>
    </dgm:pt>
    <dgm:pt modelId="{DD3F6618-7CE1-4F5D-8220-D66EF3548629}" type="parTrans" cxnId="{BA9FE98B-F83D-4A96-93AA-CB9619953512}">
      <dgm:prSet/>
      <dgm:spPr/>
      <dgm:t>
        <a:bodyPr/>
        <a:lstStyle/>
        <a:p>
          <a:endParaRPr lang="pt-PT" sz="1800"/>
        </a:p>
      </dgm:t>
    </dgm:pt>
    <dgm:pt modelId="{A3668B06-4069-4B32-A117-843ADB99C1B3}" type="sibTrans" cxnId="{BA9FE98B-F83D-4A96-93AA-CB9619953512}">
      <dgm:prSet custT="1"/>
      <dgm:spPr/>
      <dgm:t>
        <a:bodyPr/>
        <a:lstStyle/>
        <a:p>
          <a:endParaRPr lang="pt-PT" sz="1800"/>
        </a:p>
      </dgm:t>
    </dgm:pt>
    <dgm:pt modelId="{BD22DDB6-6880-4042-97B5-11E584CEA4DC}">
      <dgm:prSet custT="1">
        <dgm:style>
          <a:lnRef idx="1">
            <a:schemeClr val="accent5"/>
          </a:lnRef>
          <a:fillRef idx="2">
            <a:schemeClr val="accent5"/>
          </a:fillRef>
          <a:effectRef idx="1">
            <a:schemeClr val="accent5"/>
          </a:effectRef>
          <a:fontRef idx="minor">
            <a:schemeClr val="dk1"/>
          </a:fontRef>
        </dgm:style>
      </dgm:prSet>
      <dgm:spPr/>
      <dgm:t>
        <a:bodyPr/>
        <a:lstStyle/>
        <a:p>
          <a:r>
            <a:rPr lang="ru-RU" sz="1400" b="1" dirty="0" smtClean="0">
              <a:solidFill>
                <a:schemeClr val="tx1"/>
              </a:solidFill>
              <a:latin typeface="Times New Roman" pitchFamily="18" charset="0"/>
              <a:cs typeface="Times New Roman" pitchFamily="18" charset="0"/>
            </a:rPr>
            <a:t>Создание  сайта НПО центра для доступа информации и обмена опытом </a:t>
          </a:r>
          <a:r>
            <a:rPr lang="ru-RU" sz="1400" b="1" dirty="0" err="1" smtClean="0">
              <a:solidFill>
                <a:schemeClr val="tx1"/>
              </a:solidFill>
              <a:latin typeface="Times New Roman" pitchFamily="18" charset="0"/>
              <a:cs typeface="Times New Roman" pitchFamily="18" charset="0"/>
            </a:rPr>
            <a:t>онлайн</a:t>
          </a:r>
          <a:r>
            <a:rPr lang="en-US" sz="1400" b="1" dirty="0" smtClean="0">
              <a:solidFill>
                <a:schemeClr val="tx1"/>
              </a:solidFill>
              <a:latin typeface="Times New Roman" pitchFamily="18" charset="0"/>
              <a:cs typeface="Times New Roman" pitchFamily="18" charset="0"/>
            </a:rPr>
            <a:t>   </a:t>
          </a:r>
          <a:r>
            <a:rPr lang="en-US" sz="1400" b="1" dirty="0" smtClean="0">
              <a:solidFill>
                <a:schemeClr val="tx1"/>
              </a:solidFill>
              <a:latin typeface="Times New Roman" pitchFamily="18" charset="0"/>
              <a:cs typeface="Times New Roman" pitchFamily="18" charset="0"/>
              <a:hlinkClick xmlns:r="http://schemas.openxmlformats.org/officeDocument/2006/relationships" r:id="rId1"/>
            </a:rPr>
            <a:t>www.ngoexpert.kz</a:t>
          </a:r>
          <a:endParaRPr lang="ru-RU" sz="1400" b="1" dirty="0" smtClean="0">
            <a:solidFill>
              <a:schemeClr val="tx1"/>
            </a:solidFill>
            <a:latin typeface="Times New Roman" pitchFamily="18" charset="0"/>
            <a:cs typeface="Times New Roman" pitchFamily="18" charset="0"/>
          </a:endParaRPr>
        </a:p>
      </dgm:t>
    </dgm:pt>
    <dgm:pt modelId="{1E4A1D42-AB54-4EBA-8815-24AC8689662C}" type="parTrans" cxnId="{6E95D6D6-BDC8-41BF-94EA-2E91925B6A17}">
      <dgm:prSet/>
      <dgm:spPr/>
      <dgm:t>
        <a:bodyPr/>
        <a:lstStyle/>
        <a:p>
          <a:endParaRPr lang="ru-RU"/>
        </a:p>
      </dgm:t>
    </dgm:pt>
    <dgm:pt modelId="{BA7279EC-9907-4A14-A595-739D1B5BC0B4}" type="sibTrans" cxnId="{6E95D6D6-BDC8-41BF-94EA-2E91925B6A17}">
      <dgm:prSet/>
      <dgm:spPr/>
      <dgm:t>
        <a:bodyPr/>
        <a:lstStyle/>
        <a:p>
          <a:endParaRPr lang="ru-RU"/>
        </a:p>
      </dgm:t>
    </dgm:pt>
    <dgm:pt modelId="{3D3FB1CA-7986-489F-A1CD-A23BB6217A5D}">
      <dgm:prSet custT="1">
        <dgm:style>
          <a:lnRef idx="1">
            <a:schemeClr val="accent5"/>
          </a:lnRef>
          <a:fillRef idx="2">
            <a:schemeClr val="accent5"/>
          </a:fillRef>
          <a:effectRef idx="1">
            <a:schemeClr val="accent5"/>
          </a:effectRef>
          <a:fontRef idx="minor">
            <a:schemeClr val="dk1"/>
          </a:fontRef>
        </dgm:style>
      </dgm:prSet>
      <dgm:spPr/>
      <dgm:t>
        <a:bodyPr/>
        <a:lstStyle/>
        <a:p>
          <a:r>
            <a:rPr lang="ru-RU" sz="1400" b="1" dirty="0" smtClean="0">
              <a:solidFill>
                <a:schemeClr val="tx1"/>
              </a:solidFill>
              <a:latin typeface="Times New Roman" pitchFamily="18" charset="0"/>
              <a:cs typeface="Times New Roman" pitchFamily="18" charset="0"/>
            </a:rPr>
            <a:t>Улучшение качества тренингов для тренеров и лидеров НПО с целью развития потенциала экспертов НПО.</a:t>
          </a:r>
          <a:endParaRPr lang="ru-RU" sz="1400" b="1" dirty="0">
            <a:solidFill>
              <a:schemeClr val="tx1"/>
            </a:solidFill>
            <a:latin typeface="Times New Roman" pitchFamily="18" charset="0"/>
            <a:cs typeface="Times New Roman" pitchFamily="18" charset="0"/>
          </a:endParaRPr>
        </a:p>
      </dgm:t>
    </dgm:pt>
    <dgm:pt modelId="{1934B808-D7DA-4941-BA48-C74109181613}" type="parTrans" cxnId="{DB5DC3F9-2DC6-4F68-87D2-A3115609466C}">
      <dgm:prSet/>
      <dgm:spPr/>
      <dgm:t>
        <a:bodyPr/>
        <a:lstStyle/>
        <a:p>
          <a:endParaRPr lang="ru-RU"/>
        </a:p>
      </dgm:t>
    </dgm:pt>
    <dgm:pt modelId="{F68CFF28-9D1B-4EA3-98EB-EFEF1F6205AD}" type="sibTrans" cxnId="{DB5DC3F9-2DC6-4F68-87D2-A3115609466C}">
      <dgm:prSet/>
      <dgm:spPr/>
      <dgm:t>
        <a:bodyPr/>
        <a:lstStyle/>
        <a:p>
          <a:endParaRPr lang="ru-RU"/>
        </a:p>
      </dgm:t>
    </dgm:pt>
    <dgm:pt modelId="{25294B37-2A13-4C57-AA00-549801EFA7F7}" type="pres">
      <dgm:prSet presAssocID="{0B02C93C-C1D1-4A35-B058-305E4C114508}" presName="outerComposite" presStyleCnt="0">
        <dgm:presLayoutVars>
          <dgm:chMax val="5"/>
          <dgm:dir/>
          <dgm:resizeHandles val="exact"/>
        </dgm:presLayoutVars>
      </dgm:prSet>
      <dgm:spPr/>
      <dgm:t>
        <a:bodyPr/>
        <a:lstStyle/>
        <a:p>
          <a:endParaRPr lang="pt-PT"/>
        </a:p>
      </dgm:t>
    </dgm:pt>
    <dgm:pt modelId="{BC9CF579-6790-4853-959E-BBADA8A58AE6}" type="pres">
      <dgm:prSet presAssocID="{0B02C93C-C1D1-4A35-B058-305E4C114508}" presName="dummyMaxCanvas" presStyleCnt="0">
        <dgm:presLayoutVars/>
      </dgm:prSet>
      <dgm:spPr/>
      <dgm:t>
        <a:bodyPr/>
        <a:lstStyle/>
        <a:p>
          <a:endParaRPr lang="ru-RU"/>
        </a:p>
      </dgm:t>
    </dgm:pt>
    <dgm:pt modelId="{7D216C5A-06C1-4763-8764-4F38AA200C26}" type="pres">
      <dgm:prSet presAssocID="{0B02C93C-C1D1-4A35-B058-305E4C114508}" presName="ThreeNodes_1" presStyleLbl="node1" presStyleIdx="0" presStyleCnt="3" custScaleX="117647" custScaleY="121228" custLinFactNeighborX="5560" custLinFactNeighborY="9298">
        <dgm:presLayoutVars>
          <dgm:bulletEnabled val="1"/>
        </dgm:presLayoutVars>
      </dgm:prSet>
      <dgm:spPr/>
      <dgm:t>
        <a:bodyPr/>
        <a:lstStyle/>
        <a:p>
          <a:endParaRPr lang="ru-RU"/>
        </a:p>
      </dgm:t>
    </dgm:pt>
    <dgm:pt modelId="{84CC7334-B4DE-4400-A25F-6DB7E3A351F6}" type="pres">
      <dgm:prSet presAssocID="{0B02C93C-C1D1-4A35-B058-305E4C114508}" presName="ThreeNodes_2" presStyleLbl="node1" presStyleIdx="1" presStyleCnt="3" custScaleX="109509" custLinFactNeighborX="726" custLinFactNeighborY="6863">
        <dgm:presLayoutVars>
          <dgm:bulletEnabled val="1"/>
        </dgm:presLayoutVars>
      </dgm:prSet>
      <dgm:spPr/>
      <dgm:t>
        <a:bodyPr/>
        <a:lstStyle/>
        <a:p>
          <a:endParaRPr lang="ru-RU"/>
        </a:p>
      </dgm:t>
    </dgm:pt>
    <dgm:pt modelId="{FF9DB70C-D0DE-4BDE-8240-24B1F453FFFA}" type="pres">
      <dgm:prSet presAssocID="{0B02C93C-C1D1-4A35-B058-305E4C114508}" presName="ThreeNodes_3" presStyleLbl="node1" presStyleIdx="2" presStyleCnt="3" custScaleX="104594" custLinFactNeighborX="-4109" custLinFactNeighborY="-1961">
        <dgm:presLayoutVars>
          <dgm:bulletEnabled val="1"/>
        </dgm:presLayoutVars>
      </dgm:prSet>
      <dgm:spPr/>
      <dgm:t>
        <a:bodyPr/>
        <a:lstStyle/>
        <a:p>
          <a:endParaRPr lang="ru-RU"/>
        </a:p>
      </dgm:t>
    </dgm:pt>
    <dgm:pt modelId="{E37E591E-5A45-48A1-BE7A-25125F15BFFD}" type="pres">
      <dgm:prSet presAssocID="{0B02C93C-C1D1-4A35-B058-305E4C114508}" presName="ThreeConn_1-2" presStyleLbl="fgAccFollowNode1" presStyleIdx="0" presStyleCnt="2">
        <dgm:presLayoutVars>
          <dgm:bulletEnabled val="1"/>
        </dgm:presLayoutVars>
      </dgm:prSet>
      <dgm:spPr/>
      <dgm:t>
        <a:bodyPr/>
        <a:lstStyle/>
        <a:p>
          <a:endParaRPr lang="ru-RU"/>
        </a:p>
      </dgm:t>
    </dgm:pt>
    <dgm:pt modelId="{E7FE02B2-9148-4AB5-B3F0-5779C5DFF007}" type="pres">
      <dgm:prSet presAssocID="{0B02C93C-C1D1-4A35-B058-305E4C114508}" presName="ThreeConn_2-3" presStyleLbl="fgAccFollowNode1" presStyleIdx="1" presStyleCnt="2">
        <dgm:presLayoutVars>
          <dgm:bulletEnabled val="1"/>
        </dgm:presLayoutVars>
      </dgm:prSet>
      <dgm:spPr/>
      <dgm:t>
        <a:bodyPr/>
        <a:lstStyle/>
        <a:p>
          <a:endParaRPr lang="ru-RU"/>
        </a:p>
      </dgm:t>
    </dgm:pt>
    <dgm:pt modelId="{5C6060B3-7745-4BCA-B0CE-43B5C366B72D}" type="pres">
      <dgm:prSet presAssocID="{0B02C93C-C1D1-4A35-B058-305E4C114508}" presName="ThreeNodes_1_text" presStyleLbl="node1" presStyleIdx="2" presStyleCnt="3">
        <dgm:presLayoutVars>
          <dgm:bulletEnabled val="1"/>
        </dgm:presLayoutVars>
      </dgm:prSet>
      <dgm:spPr/>
      <dgm:t>
        <a:bodyPr/>
        <a:lstStyle/>
        <a:p>
          <a:endParaRPr lang="ru-RU"/>
        </a:p>
      </dgm:t>
    </dgm:pt>
    <dgm:pt modelId="{D772A368-DAE5-4485-B75B-5D4BAC7F2DA9}" type="pres">
      <dgm:prSet presAssocID="{0B02C93C-C1D1-4A35-B058-305E4C114508}" presName="ThreeNodes_2_text" presStyleLbl="node1" presStyleIdx="2" presStyleCnt="3">
        <dgm:presLayoutVars>
          <dgm:bulletEnabled val="1"/>
        </dgm:presLayoutVars>
      </dgm:prSet>
      <dgm:spPr/>
      <dgm:t>
        <a:bodyPr/>
        <a:lstStyle/>
        <a:p>
          <a:endParaRPr lang="ru-RU"/>
        </a:p>
      </dgm:t>
    </dgm:pt>
    <dgm:pt modelId="{1D8974E5-E8C4-4EAE-BFCB-5551CAFFD2FE}" type="pres">
      <dgm:prSet presAssocID="{0B02C93C-C1D1-4A35-B058-305E4C114508}" presName="ThreeNodes_3_text" presStyleLbl="node1" presStyleIdx="2" presStyleCnt="3">
        <dgm:presLayoutVars>
          <dgm:bulletEnabled val="1"/>
        </dgm:presLayoutVars>
      </dgm:prSet>
      <dgm:spPr/>
      <dgm:t>
        <a:bodyPr/>
        <a:lstStyle/>
        <a:p>
          <a:endParaRPr lang="ru-RU"/>
        </a:p>
      </dgm:t>
    </dgm:pt>
  </dgm:ptLst>
  <dgm:cxnLst>
    <dgm:cxn modelId="{BA9FE98B-F83D-4A96-93AA-CB9619953512}" srcId="{0B02C93C-C1D1-4A35-B058-305E4C114508}" destId="{8D42DCA4-722A-4A63-BCB8-1A150D6DB9C3}" srcOrd="0" destOrd="0" parTransId="{DD3F6618-7CE1-4F5D-8220-D66EF3548629}" sibTransId="{A3668B06-4069-4B32-A117-843ADB99C1B3}"/>
    <dgm:cxn modelId="{B73568B9-96A1-40B1-BF5F-B2C2B31342D9}" type="presOf" srcId="{A3668B06-4069-4B32-A117-843ADB99C1B3}" destId="{E37E591E-5A45-48A1-BE7A-25125F15BFFD}" srcOrd="0" destOrd="0" presId="urn:microsoft.com/office/officeart/2005/8/layout/vProcess5"/>
    <dgm:cxn modelId="{87D33C08-2BE7-4748-B08B-3220131B6E75}" type="presOf" srcId="{BD22DDB6-6880-4042-97B5-11E584CEA4DC}" destId="{D772A368-DAE5-4485-B75B-5D4BAC7F2DA9}" srcOrd="1" destOrd="0" presId="urn:microsoft.com/office/officeart/2005/8/layout/vProcess5"/>
    <dgm:cxn modelId="{154A70BA-5B9C-4374-BE34-A1031E4F206E}" type="presOf" srcId="{3D3FB1CA-7986-489F-A1CD-A23BB6217A5D}" destId="{1D8974E5-E8C4-4EAE-BFCB-5551CAFFD2FE}" srcOrd="1" destOrd="0" presId="urn:microsoft.com/office/officeart/2005/8/layout/vProcess5"/>
    <dgm:cxn modelId="{BFFD5083-E3D7-4EEA-9BFC-2CCCA775959A}" type="presOf" srcId="{0B02C93C-C1D1-4A35-B058-305E4C114508}" destId="{25294B37-2A13-4C57-AA00-549801EFA7F7}" srcOrd="0" destOrd="0" presId="urn:microsoft.com/office/officeart/2005/8/layout/vProcess5"/>
    <dgm:cxn modelId="{7B3327CD-CF71-4991-B390-494354B1F3B4}" type="presOf" srcId="{8D42DCA4-722A-4A63-BCB8-1A150D6DB9C3}" destId="{7D216C5A-06C1-4763-8764-4F38AA200C26}" srcOrd="0" destOrd="0" presId="urn:microsoft.com/office/officeart/2005/8/layout/vProcess5"/>
    <dgm:cxn modelId="{CE497540-C3AE-4AC5-9DF5-BFD01F1B4000}" type="presOf" srcId="{8D42DCA4-722A-4A63-BCB8-1A150D6DB9C3}" destId="{5C6060B3-7745-4BCA-B0CE-43B5C366B72D}" srcOrd="1" destOrd="0" presId="urn:microsoft.com/office/officeart/2005/8/layout/vProcess5"/>
    <dgm:cxn modelId="{0BCC3D70-71AA-4292-9720-916F687447C0}" type="presOf" srcId="{3D3FB1CA-7986-489F-A1CD-A23BB6217A5D}" destId="{FF9DB70C-D0DE-4BDE-8240-24B1F453FFFA}" srcOrd="0" destOrd="0" presId="urn:microsoft.com/office/officeart/2005/8/layout/vProcess5"/>
    <dgm:cxn modelId="{6E95D6D6-BDC8-41BF-94EA-2E91925B6A17}" srcId="{0B02C93C-C1D1-4A35-B058-305E4C114508}" destId="{BD22DDB6-6880-4042-97B5-11E584CEA4DC}" srcOrd="1" destOrd="0" parTransId="{1E4A1D42-AB54-4EBA-8815-24AC8689662C}" sibTransId="{BA7279EC-9907-4A14-A595-739D1B5BC0B4}"/>
    <dgm:cxn modelId="{4F5E085E-EF4E-4AD9-856D-01C8C66D0C24}" type="presOf" srcId="{BD22DDB6-6880-4042-97B5-11E584CEA4DC}" destId="{84CC7334-B4DE-4400-A25F-6DB7E3A351F6}" srcOrd="0" destOrd="0" presId="urn:microsoft.com/office/officeart/2005/8/layout/vProcess5"/>
    <dgm:cxn modelId="{DB5DC3F9-2DC6-4F68-87D2-A3115609466C}" srcId="{0B02C93C-C1D1-4A35-B058-305E4C114508}" destId="{3D3FB1CA-7986-489F-A1CD-A23BB6217A5D}" srcOrd="2" destOrd="0" parTransId="{1934B808-D7DA-4941-BA48-C74109181613}" sibTransId="{F68CFF28-9D1B-4EA3-98EB-EFEF1F6205AD}"/>
    <dgm:cxn modelId="{DC460AE5-2111-4E0D-BE9D-51FE242B294B}" type="presOf" srcId="{BA7279EC-9907-4A14-A595-739D1B5BC0B4}" destId="{E7FE02B2-9148-4AB5-B3F0-5779C5DFF007}" srcOrd="0" destOrd="0" presId="urn:microsoft.com/office/officeart/2005/8/layout/vProcess5"/>
    <dgm:cxn modelId="{9D102641-DDA9-48F6-9554-005FB600F7B3}" type="presParOf" srcId="{25294B37-2A13-4C57-AA00-549801EFA7F7}" destId="{BC9CF579-6790-4853-959E-BBADA8A58AE6}" srcOrd="0" destOrd="0" presId="urn:microsoft.com/office/officeart/2005/8/layout/vProcess5"/>
    <dgm:cxn modelId="{2F39E45E-BE9B-4E95-82A8-A49181B6AA7A}" type="presParOf" srcId="{25294B37-2A13-4C57-AA00-549801EFA7F7}" destId="{7D216C5A-06C1-4763-8764-4F38AA200C26}" srcOrd="1" destOrd="0" presId="urn:microsoft.com/office/officeart/2005/8/layout/vProcess5"/>
    <dgm:cxn modelId="{293EC74D-0D47-4E8A-91F6-8331E81520E0}" type="presParOf" srcId="{25294B37-2A13-4C57-AA00-549801EFA7F7}" destId="{84CC7334-B4DE-4400-A25F-6DB7E3A351F6}" srcOrd="2" destOrd="0" presId="urn:microsoft.com/office/officeart/2005/8/layout/vProcess5"/>
    <dgm:cxn modelId="{A1DE283A-894D-48E1-8D45-B86D7BEBFF6D}" type="presParOf" srcId="{25294B37-2A13-4C57-AA00-549801EFA7F7}" destId="{FF9DB70C-D0DE-4BDE-8240-24B1F453FFFA}" srcOrd="3" destOrd="0" presId="urn:microsoft.com/office/officeart/2005/8/layout/vProcess5"/>
    <dgm:cxn modelId="{E450FA24-51B1-46D6-ABF3-16A0842F1A47}" type="presParOf" srcId="{25294B37-2A13-4C57-AA00-549801EFA7F7}" destId="{E37E591E-5A45-48A1-BE7A-25125F15BFFD}" srcOrd="4" destOrd="0" presId="urn:microsoft.com/office/officeart/2005/8/layout/vProcess5"/>
    <dgm:cxn modelId="{C31A607F-3A68-4105-AB83-38E5D18B7B4C}" type="presParOf" srcId="{25294B37-2A13-4C57-AA00-549801EFA7F7}" destId="{E7FE02B2-9148-4AB5-B3F0-5779C5DFF007}" srcOrd="5" destOrd="0" presId="urn:microsoft.com/office/officeart/2005/8/layout/vProcess5"/>
    <dgm:cxn modelId="{91FE7845-6B65-47B9-9162-DFB347EDF2FA}" type="presParOf" srcId="{25294B37-2A13-4C57-AA00-549801EFA7F7}" destId="{5C6060B3-7745-4BCA-B0CE-43B5C366B72D}" srcOrd="6" destOrd="0" presId="urn:microsoft.com/office/officeart/2005/8/layout/vProcess5"/>
    <dgm:cxn modelId="{887A9997-7CA8-4715-ABCE-48AE0B82A1DF}" type="presParOf" srcId="{25294B37-2A13-4C57-AA00-549801EFA7F7}" destId="{D772A368-DAE5-4485-B75B-5D4BAC7F2DA9}" srcOrd="7" destOrd="0" presId="urn:microsoft.com/office/officeart/2005/8/layout/vProcess5"/>
    <dgm:cxn modelId="{8C8A3ED6-9D2D-4F7E-B093-D958099812F3}" type="presParOf" srcId="{25294B37-2A13-4C57-AA00-549801EFA7F7}" destId="{1D8974E5-E8C4-4EAE-BFCB-5551CAFFD2FE}" srcOrd="8" destOrd="0" presId="urn:microsoft.com/office/officeart/2005/8/layout/vProcess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07A4D6-441C-48C6-B00A-AA43516F32F8}"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A352B787-E90F-4851-814C-6028DC80AF04}">
      <dgm:prSet phldrT="[Текст]"/>
      <dgm:spPr/>
      <dgm:t>
        <a:bodyPr/>
        <a:lstStyle/>
        <a:p>
          <a:r>
            <a:rPr lang="ru-RU" dirty="0" smtClean="0"/>
            <a:t>1</a:t>
          </a:r>
          <a:endParaRPr lang="ru-RU" dirty="0"/>
        </a:p>
      </dgm:t>
    </dgm:pt>
    <dgm:pt modelId="{EAC88A70-7E0B-4524-B295-EC287F58A1E0}" type="parTrans" cxnId="{5F8AC75F-896F-43F2-875C-4BB2F9A7F907}">
      <dgm:prSet/>
      <dgm:spPr/>
      <dgm:t>
        <a:bodyPr/>
        <a:lstStyle/>
        <a:p>
          <a:endParaRPr lang="ru-RU"/>
        </a:p>
      </dgm:t>
    </dgm:pt>
    <dgm:pt modelId="{71500D48-4DB2-4977-A3C1-4FE089B126C2}" type="sibTrans" cxnId="{5F8AC75F-896F-43F2-875C-4BB2F9A7F907}">
      <dgm:prSet/>
      <dgm:spPr/>
      <dgm:t>
        <a:bodyPr/>
        <a:lstStyle/>
        <a:p>
          <a:endParaRPr lang="ru-RU"/>
        </a:p>
      </dgm:t>
    </dgm:pt>
    <dgm:pt modelId="{B931A16E-AD5F-43F3-B837-8E7675F9D2F7}">
      <dgm:prSet phldrT="[Текст]" custT="1"/>
      <dgm:spPr/>
      <dgm:t>
        <a:bodyPr/>
        <a:lstStyle/>
        <a:p>
          <a:r>
            <a:rPr lang="ru-RU" sz="1600" dirty="0" smtClean="0"/>
            <a:t>На сайте зарегистрировано:</a:t>
          </a:r>
          <a:endParaRPr lang="ru-RU" sz="1600" dirty="0"/>
        </a:p>
      </dgm:t>
    </dgm:pt>
    <dgm:pt modelId="{19122217-90E3-441E-AFCA-7A15A8DC93B6}" type="parTrans" cxnId="{FC542A48-8998-43C6-A9C7-1CFDDB6900AB}">
      <dgm:prSet/>
      <dgm:spPr/>
      <dgm:t>
        <a:bodyPr/>
        <a:lstStyle/>
        <a:p>
          <a:endParaRPr lang="ru-RU"/>
        </a:p>
      </dgm:t>
    </dgm:pt>
    <dgm:pt modelId="{02F9FDAB-73A8-427D-A2EA-6280534F40EA}" type="sibTrans" cxnId="{FC542A48-8998-43C6-A9C7-1CFDDB6900AB}">
      <dgm:prSet/>
      <dgm:spPr/>
      <dgm:t>
        <a:bodyPr/>
        <a:lstStyle/>
        <a:p>
          <a:endParaRPr lang="ru-RU"/>
        </a:p>
      </dgm:t>
    </dgm:pt>
    <dgm:pt modelId="{8A19D034-E86A-427F-83A5-6F4806301E41}">
      <dgm:prSet phldrT="[Текст]"/>
      <dgm:spPr/>
      <dgm:t>
        <a:bodyPr/>
        <a:lstStyle/>
        <a:p>
          <a:r>
            <a:rPr lang="ru-RU" dirty="0" smtClean="0"/>
            <a:t>2</a:t>
          </a:r>
          <a:endParaRPr lang="ru-RU" dirty="0"/>
        </a:p>
      </dgm:t>
    </dgm:pt>
    <dgm:pt modelId="{CCE0E2D6-B256-4E79-80D5-7167BC027D21}" type="parTrans" cxnId="{E7BF9E77-EE7B-4155-B27B-486F9D0716A9}">
      <dgm:prSet/>
      <dgm:spPr/>
      <dgm:t>
        <a:bodyPr/>
        <a:lstStyle/>
        <a:p>
          <a:endParaRPr lang="ru-RU"/>
        </a:p>
      </dgm:t>
    </dgm:pt>
    <dgm:pt modelId="{4745E3A6-B672-4ACB-AEC4-FB2729F55D81}" type="sibTrans" cxnId="{E7BF9E77-EE7B-4155-B27B-486F9D0716A9}">
      <dgm:prSet/>
      <dgm:spPr/>
      <dgm:t>
        <a:bodyPr/>
        <a:lstStyle/>
        <a:p>
          <a:endParaRPr lang="ru-RU"/>
        </a:p>
      </dgm:t>
    </dgm:pt>
    <dgm:pt modelId="{0FF16A8E-4D18-45D9-A020-CB637AC132F1}">
      <dgm:prSet phldrT="[Текст]"/>
      <dgm:spPr/>
      <dgm:t>
        <a:bodyPr/>
        <a:lstStyle/>
        <a:p>
          <a:endParaRPr lang="ru-RU" dirty="0"/>
        </a:p>
      </dgm:t>
    </dgm:pt>
    <dgm:pt modelId="{33B29A01-41B2-4212-BC7A-D2B1A495C105}" type="parTrans" cxnId="{58C86675-9F31-43C9-83FA-F0043DC4A672}">
      <dgm:prSet/>
      <dgm:spPr/>
      <dgm:t>
        <a:bodyPr/>
        <a:lstStyle/>
        <a:p>
          <a:endParaRPr lang="ru-RU"/>
        </a:p>
      </dgm:t>
    </dgm:pt>
    <dgm:pt modelId="{108929E2-384B-4476-8823-DFDAE4103C5A}" type="sibTrans" cxnId="{58C86675-9F31-43C9-83FA-F0043DC4A672}">
      <dgm:prSet/>
      <dgm:spPr/>
      <dgm:t>
        <a:bodyPr/>
        <a:lstStyle/>
        <a:p>
          <a:endParaRPr lang="ru-RU"/>
        </a:p>
      </dgm:t>
    </dgm:pt>
    <dgm:pt modelId="{9067B46E-669D-4DE3-9FB2-82736203854D}">
      <dgm:prSet phldrT="[Текст]"/>
      <dgm:spPr/>
      <dgm:t>
        <a:bodyPr/>
        <a:lstStyle/>
        <a:p>
          <a:r>
            <a:rPr lang="ru-RU" dirty="0" smtClean="0"/>
            <a:t>3</a:t>
          </a:r>
          <a:endParaRPr lang="ru-RU" dirty="0"/>
        </a:p>
      </dgm:t>
    </dgm:pt>
    <dgm:pt modelId="{6E72EEBE-E0C1-4B13-B8C2-C3A1D95CCDC2}" type="parTrans" cxnId="{9C97F77C-9976-4F66-9066-9475A8474B5A}">
      <dgm:prSet/>
      <dgm:spPr/>
      <dgm:t>
        <a:bodyPr/>
        <a:lstStyle/>
        <a:p>
          <a:endParaRPr lang="ru-RU"/>
        </a:p>
      </dgm:t>
    </dgm:pt>
    <dgm:pt modelId="{4AD37F10-1CBE-430B-AA0B-0005754FA379}" type="sibTrans" cxnId="{9C97F77C-9976-4F66-9066-9475A8474B5A}">
      <dgm:prSet/>
      <dgm:spPr/>
      <dgm:t>
        <a:bodyPr/>
        <a:lstStyle/>
        <a:p>
          <a:endParaRPr lang="ru-RU"/>
        </a:p>
      </dgm:t>
    </dgm:pt>
    <dgm:pt modelId="{D5579691-60A6-41CE-BFDE-61D3304E7EE8}">
      <dgm:prSet phldrT="[Текст]"/>
      <dgm:spPr/>
      <dgm:t>
        <a:bodyPr/>
        <a:lstStyle/>
        <a:p>
          <a:r>
            <a:rPr lang="ru-RU" dirty="0" smtClean="0"/>
            <a:t>На сайт загрузили 15 </a:t>
          </a:r>
          <a:r>
            <a:rPr lang="ru-RU" dirty="0" err="1" smtClean="0"/>
            <a:t>тренинговых</a:t>
          </a:r>
          <a:r>
            <a:rPr lang="ru-RU" dirty="0" smtClean="0"/>
            <a:t> материалов </a:t>
          </a:r>
          <a:endParaRPr lang="ru-RU" dirty="0"/>
        </a:p>
      </dgm:t>
    </dgm:pt>
    <dgm:pt modelId="{C81436F5-8E05-4A03-B9B8-D55850364361}" type="parTrans" cxnId="{040F9EC0-1739-48F8-8ADF-597087082942}">
      <dgm:prSet/>
      <dgm:spPr/>
      <dgm:t>
        <a:bodyPr/>
        <a:lstStyle/>
        <a:p>
          <a:endParaRPr lang="ru-RU"/>
        </a:p>
      </dgm:t>
    </dgm:pt>
    <dgm:pt modelId="{B2EB700A-9895-4F27-8E17-77C11DCBE4E2}" type="sibTrans" cxnId="{040F9EC0-1739-48F8-8ADF-597087082942}">
      <dgm:prSet/>
      <dgm:spPr/>
      <dgm:t>
        <a:bodyPr/>
        <a:lstStyle/>
        <a:p>
          <a:endParaRPr lang="ru-RU"/>
        </a:p>
      </dgm:t>
    </dgm:pt>
    <dgm:pt modelId="{89D3740C-6BE3-41C7-BA3E-E6FF3CD951A3}">
      <dgm:prSet phldrT="[Текст]"/>
      <dgm:spPr/>
      <dgm:t>
        <a:bodyPr/>
        <a:lstStyle/>
        <a:p>
          <a:r>
            <a:rPr lang="ru-RU" dirty="0" smtClean="0"/>
            <a:t>Глоссарий для </a:t>
          </a:r>
          <a:r>
            <a:rPr lang="ru-RU" dirty="0" err="1" smtClean="0"/>
            <a:t>казахоязычных</a:t>
          </a:r>
          <a:r>
            <a:rPr lang="ru-RU" dirty="0" smtClean="0"/>
            <a:t> тренеров и др.пособия и материалы.</a:t>
          </a:r>
          <a:endParaRPr lang="ru-RU" dirty="0"/>
        </a:p>
      </dgm:t>
    </dgm:pt>
    <dgm:pt modelId="{F8021D8B-B651-4FF6-98A9-3C304CBD5E2B}" type="parTrans" cxnId="{5A6AC257-27AF-4B08-971C-48D566B07DD7}">
      <dgm:prSet/>
      <dgm:spPr/>
      <dgm:t>
        <a:bodyPr/>
        <a:lstStyle/>
        <a:p>
          <a:endParaRPr lang="ru-RU"/>
        </a:p>
      </dgm:t>
    </dgm:pt>
    <dgm:pt modelId="{35CCA9A2-EEAF-4913-AC62-8EADF0404273}" type="sibTrans" cxnId="{5A6AC257-27AF-4B08-971C-48D566B07DD7}">
      <dgm:prSet/>
      <dgm:spPr/>
      <dgm:t>
        <a:bodyPr/>
        <a:lstStyle/>
        <a:p>
          <a:endParaRPr lang="ru-RU"/>
        </a:p>
      </dgm:t>
    </dgm:pt>
    <dgm:pt modelId="{8903BBD5-F95B-4517-925F-4A450CAB6CEC}">
      <dgm:prSet/>
      <dgm:spPr/>
      <dgm:t>
        <a:bodyPr/>
        <a:lstStyle/>
        <a:p>
          <a:r>
            <a:rPr lang="ru-RU" dirty="0" smtClean="0"/>
            <a:t>На сайте за 2014 г. Было опубликовано 110 новостей на 3 языках.</a:t>
          </a:r>
          <a:endParaRPr lang="ru-RU" dirty="0"/>
        </a:p>
      </dgm:t>
    </dgm:pt>
    <dgm:pt modelId="{8B4AF791-C40C-4696-82C7-821B5DCB71FA}" type="parTrans" cxnId="{1669C182-E282-4E91-82CC-6D59135A5223}">
      <dgm:prSet/>
      <dgm:spPr/>
      <dgm:t>
        <a:bodyPr/>
        <a:lstStyle/>
        <a:p>
          <a:endParaRPr lang="ru-RU"/>
        </a:p>
      </dgm:t>
    </dgm:pt>
    <dgm:pt modelId="{ECE62B88-F447-44D0-A12B-9974BCE19942}" type="sibTrans" cxnId="{1669C182-E282-4E91-82CC-6D59135A5223}">
      <dgm:prSet/>
      <dgm:spPr/>
      <dgm:t>
        <a:bodyPr/>
        <a:lstStyle/>
        <a:p>
          <a:endParaRPr lang="ru-RU"/>
        </a:p>
      </dgm:t>
    </dgm:pt>
    <dgm:pt modelId="{71F9E550-189A-4FA8-BFAB-44B8032D7AF2}">
      <dgm:prSet phldrT="[Текст]" custT="1"/>
      <dgm:spPr/>
      <dgm:t>
        <a:bodyPr/>
        <a:lstStyle/>
        <a:p>
          <a:r>
            <a:rPr lang="ru-RU" sz="1600" dirty="0" smtClean="0"/>
            <a:t> 8 883 посетителей, 74 тренеров и лидеров НПО,  а также стало возможным  без  регистрации просматривать на сайте учебные материалы.</a:t>
          </a:r>
          <a:endParaRPr lang="ru-RU" sz="1600" dirty="0"/>
        </a:p>
      </dgm:t>
    </dgm:pt>
    <dgm:pt modelId="{D2B559FD-3E9B-4FD7-8344-2C124291787E}" type="parTrans" cxnId="{B12A1770-766E-432B-8EC7-3EAD8BC56913}">
      <dgm:prSet/>
      <dgm:spPr/>
    </dgm:pt>
    <dgm:pt modelId="{526CE492-24E5-4DF2-BE2A-CBA43F87F0BF}" type="sibTrans" cxnId="{B12A1770-766E-432B-8EC7-3EAD8BC56913}">
      <dgm:prSet/>
      <dgm:spPr/>
    </dgm:pt>
    <dgm:pt modelId="{4B72217B-519E-4A80-93FB-A83164D15BAB}" type="pres">
      <dgm:prSet presAssocID="{1407A4D6-441C-48C6-B00A-AA43516F32F8}" presName="linearFlow" presStyleCnt="0">
        <dgm:presLayoutVars>
          <dgm:dir/>
          <dgm:animLvl val="lvl"/>
          <dgm:resizeHandles val="exact"/>
        </dgm:presLayoutVars>
      </dgm:prSet>
      <dgm:spPr/>
      <dgm:t>
        <a:bodyPr/>
        <a:lstStyle/>
        <a:p>
          <a:endParaRPr lang="ru-RU"/>
        </a:p>
      </dgm:t>
    </dgm:pt>
    <dgm:pt modelId="{65575C73-089F-4D8F-8AE0-FFAF924A75FE}" type="pres">
      <dgm:prSet presAssocID="{A352B787-E90F-4851-814C-6028DC80AF04}" presName="composite" presStyleCnt="0"/>
      <dgm:spPr/>
    </dgm:pt>
    <dgm:pt modelId="{035BB5AC-1DCE-4448-9660-413FC4EBF6E6}" type="pres">
      <dgm:prSet presAssocID="{A352B787-E90F-4851-814C-6028DC80AF04}" presName="parentText" presStyleLbl="alignNode1" presStyleIdx="0" presStyleCnt="3">
        <dgm:presLayoutVars>
          <dgm:chMax val="1"/>
          <dgm:bulletEnabled val="1"/>
        </dgm:presLayoutVars>
      </dgm:prSet>
      <dgm:spPr/>
      <dgm:t>
        <a:bodyPr/>
        <a:lstStyle/>
        <a:p>
          <a:endParaRPr lang="ru-RU"/>
        </a:p>
      </dgm:t>
    </dgm:pt>
    <dgm:pt modelId="{EF926ED0-CCB2-426D-B95F-88F293806AC9}" type="pres">
      <dgm:prSet presAssocID="{A352B787-E90F-4851-814C-6028DC80AF04}" presName="descendantText" presStyleLbl="alignAcc1" presStyleIdx="0" presStyleCnt="3" custScaleY="110537">
        <dgm:presLayoutVars>
          <dgm:bulletEnabled val="1"/>
        </dgm:presLayoutVars>
      </dgm:prSet>
      <dgm:spPr/>
      <dgm:t>
        <a:bodyPr/>
        <a:lstStyle/>
        <a:p>
          <a:endParaRPr lang="ru-RU"/>
        </a:p>
      </dgm:t>
    </dgm:pt>
    <dgm:pt modelId="{D9CB919B-8B92-4A5D-AE58-897E3DD23F75}" type="pres">
      <dgm:prSet presAssocID="{71500D48-4DB2-4977-A3C1-4FE089B126C2}" presName="sp" presStyleCnt="0"/>
      <dgm:spPr/>
    </dgm:pt>
    <dgm:pt modelId="{AD6CEFCC-6EFF-4C37-A73B-3D9D276EF6F5}" type="pres">
      <dgm:prSet presAssocID="{8A19D034-E86A-427F-83A5-6F4806301E41}" presName="composite" presStyleCnt="0"/>
      <dgm:spPr/>
    </dgm:pt>
    <dgm:pt modelId="{9D88AF5F-2946-4154-88B6-34A736AB2AC8}" type="pres">
      <dgm:prSet presAssocID="{8A19D034-E86A-427F-83A5-6F4806301E41}" presName="parentText" presStyleLbl="alignNode1" presStyleIdx="1" presStyleCnt="3">
        <dgm:presLayoutVars>
          <dgm:chMax val="1"/>
          <dgm:bulletEnabled val="1"/>
        </dgm:presLayoutVars>
      </dgm:prSet>
      <dgm:spPr/>
      <dgm:t>
        <a:bodyPr/>
        <a:lstStyle/>
        <a:p>
          <a:endParaRPr lang="ru-RU"/>
        </a:p>
      </dgm:t>
    </dgm:pt>
    <dgm:pt modelId="{881E8062-640D-46E7-A664-6E31B926153D}" type="pres">
      <dgm:prSet presAssocID="{8A19D034-E86A-427F-83A5-6F4806301E41}" presName="descendantText" presStyleLbl="alignAcc1" presStyleIdx="1" presStyleCnt="3" custLinFactNeighborX="558" custLinFactNeighborY="-4136">
        <dgm:presLayoutVars>
          <dgm:bulletEnabled val="1"/>
        </dgm:presLayoutVars>
      </dgm:prSet>
      <dgm:spPr/>
      <dgm:t>
        <a:bodyPr/>
        <a:lstStyle/>
        <a:p>
          <a:endParaRPr lang="ru-RU"/>
        </a:p>
      </dgm:t>
    </dgm:pt>
    <dgm:pt modelId="{39C8BEA6-388F-4141-974B-F0DD1D96B6A0}" type="pres">
      <dgm:prSet presAssocID="{4745E3A6-B672-4ACB-AEC4-FB2729F55D81}" presName="sp" presStyleCnt="0"/>
      <dgm:spPr/>
    </dgm:pt>
    <dgm:pt modelId="{CE4A4B71-7C8B-4A47-A7C6-34C79E00A13C}" type="pres">
      <dgm:prSet presAssocID="{9067B46E-669D-4DE3-9FB2-82736203854D}" presName="composite" presStyleCnt="0"/>
      <dgm:spPr/>
    </dgm:pt>
    <dgm:pt modelId="{E8A5E13F-6D5C-4E31-B8A5-D3EFA89CF7F1}" type="pres">
      <dgm:prSet presAssocID="{9067B46E-669D-4DE3-9FB2-82736203854D}" presName="parentText" presStyleLbl="alignNode1" presStyleIdx="2" presStyleCnt="3">
        <dgm:presLayoutVars>
          <dgm:chMax val="1"/>
          <dgm:bulletEnabled val="1"/>
        </dgm:presLayoutVars>
      </dgm:prSet>
      <dgm:spPr/>
      <dgm:t>
        <a:bodyPr/>
        <a:lstStyle/>
        <a:p>
          <a:endParaRPr lang="ru-RU"/>
        </a:p>
      </dgm:t>
    </dgm:pt>
    <dgm:pt modelId="{489F186B-7FEF-4A34-9034-E0A86636A459}" type="pres">
      <dgm:prSet presAssocID="{9067B46E-669D-4DE3-9FB2-82736203854D}" presName="descendantText" presStyleLbl="alignAcc1" presStyleIdx="2" presStyleCnt="3">
        <dgm:presLayoutVars>
          <dgm:bulletEnabled val="1"/>
        </dgm:presLayoutVars>
      </dgm:prSet>
      <dgm:spPr/>
      <dgm:t>
        <a:bodyPr/>
        <a:lstStyle/>
        <a:p>
          <a:endParaRPr lang="ru-RU"/>
        </a:p>
      </dgm:t>
    </dgm:pt>
  </dgm:ptLst>
  <dgm:cxnLst>
    <dgm:cxn modelId="{CC5B44F3-227D-4DB5-93C5-7D296EB48C22}" type="presOf" srcId="{8A19D034-E86A-427F-83A5-6F4806301E41}" destId="{9D88AF5F-2946-4154-88B6-34A736AB2AC8}" srcOrd="0" destOrd="0" presId="urn:microsoft.com/office/officeart/2005/8/layout/chevron2"/>
    <dgm:cxn modelId="{5A6AC257-27AF-4B08-971C-48D566B07DD7}" srcId="{9067B46E-669D-4DE3-9FB2-82736203854D}" destId="{89D3740C-6BE3-41C7-BA3E-E6FF3CD951A3}" srcOrd="1" destOrd="0" parTransId="{F8021D8B-B651-4FF6-98A9-3C304CBD5E2B}" sibTransId="{35CCA9A2-EEAF-4913-AC62-8EADF0404273}"/>
    <dgm:cxn modelId="{9D8819A6-7684-459C-9672-C71CC7EB21EC}" type="presOf" srcId="{A352B787-E90F-4851-814C-6028DC80AF04}" destId="{035BB5AC-1DCE-4448-9660-413FC4EBF6E6}" srcOrd="0" destOrd="0" presId="urn:microsoft.com/office/officeart/2005/8/layout/chevron2"/>
    <dgm:cxn modelId="{FC542A48-8998-43C6-A9C7-1CFDDB6900AB}" srcId="{A352B787-E90F-4851-814C-6028DC80AF04}" destId="{B931A16E-AD5F-43F3-B837-8E7675F9D2F7}" srcOrd="0" destOrd="0" parTransId="{19122217-90E3-441E-AFCA-7A15A8DC93B6}" sibTransId="{02F9FDAB-73A8-427D-A2EA-6280534F40EA}"/>
    <dgm:cxn modelId="{0C04C216-8FEA-43EB-A735-71833F49A15F}" type="presOf" srcId="{8903BBD5-F95B-4517-925F-4A450CAB6CEC}" destId="{881E8062-640D-46E7-A664-6E31B926153D}" srcOrd="0" destOrd="1" presId="urn:microsoft.com/office/officeart/2005/8/layout/chevron2"/>
    <dgm:cxn modelId="{040F9EC0-1739-48F8-8ADF-597087082942}" srcId="{9067B46E-669D-4DE3-9FB2-82736203854D}" destId="{D5579691-60A6-41CE-BFDE-61D3304E7EE8}" srcOrd="0" destOrd="0" parTransId="{C81436F5-8E05-4A03-B9B8-D55850364361}" sibTransId="{B2EB700A-9895-4F27-8E17-77C11DCBE4E2}"/>
    <dgm:cxn modelId="{E7BF9E77-EE7B-4155-B27B-486F9D0716A9}" srcId="{1407A4D6-441C-48C6-B00A-AA43516F32F8}" destId="{8A19D034-E86A-427F-83A5-6F4806301E41}" srcOrd="1" destOrd="0" parTransId="{CCE0E2D6-B256-4E79-80D5-7167BC027D21}" sibTransId="{4745E3A6-B672-4ACB-AEC4-FB2729F55D81}"/>
    <dgm:cxn modelId="{9C97F77C-9976-4F66-9066-9475A8474B5A}" srcId="{1407A4D6-441C-48C6-B00A-AA43516F32F8}" destId="{9067B46E-669D-4DE3-9FB2-82736203854D}" srcOrd="2" destOrd="0" parTransId="{6E72EEBE-E0C1-4B13-B8C2-C3A1D95CCDC2}" sibTransId="{4AD37F10-1CBE-430B-AA0B-0005754FA379}"/>
    <dgm:cxn modelId="{AB299C1E-DB0E-4C45-9C98-E790548B0B91}" type="presOf" srcId="{9067B46E-669D-4DE3-9FB2-82736203854D}" destId="{E8A5E13F-6D5C-4E31-B8A5-D3EFA89CF7F1}" srcOrd="0" destOrd="0" presId="urn:microsoft.com/office/officeart/2005/8/layout/chevron2"/>
    <dgm:cxn modelId="{5F8AC75F-896F-43F2-875C-4BB2F9A7F907}" srcId="{1407A4D6-441C-48C6-B00A-AA43516F32F8}" destId="{A352B787-E90F-4851-814C-6028DC80AF04}" srcOrd="0" destOrd="0" parTransId="{EAC88A70-7E0B-4524-B295-EC287F58A1E0}" sibTransId="{71500D48-4DB2-4977-A3C1-4FE089B126C2}"/>
    <dgm:cxn modelId="{2DE15ED8-EE7B-4FA9-8667-A5C8BEA8B7DD}" type="presOf" srcId="{0FF16A8E-4D18-45D9-A020-CB637AC132F1}" destId="{881E8062-640D-46E7-A664-6E31B926153D}" srcOrd="0" destOrd="0" presId="urn:microsoft.com/office/officeart/2005/8/layout/chevron2"/>
    <dgm:cxn modelId="{A6093EED-E51F-481A-8607-EAAC8D9178B3}" type="presOf" srcId="{1407A4D6-441C-48C6-B00A-AA43516F32F8}" destId="{4B72217B-519E-4A80-93FB-A83164D15BAB}" srcOrd="0" destOrd="0" presId="urn:microsoft.com/office/officeart/2005/8/layout/chevron2"/>
    <dgm:cxn modelId="{6A9724AE-1487-4692-B33B-10A94308577E}" type="presOf" srcId="{71F9E550-189A-4FA8-BFAB-44B8032D7AF2}" destId="{EF926ED0-CCB2-426D-B95F-88F293806AC9}" srcOrd="0" destOrd="1" presId="urn:microsoft.com/office/officeart/2005/8/layout/chevron2"/>
    <dgm:cxn modelId="{53A0EBC3-F9AF-4DFC-8557-CC8C2E006472}" type="presOf" srcId="{D5579691-60A6-41CE-BFDE-61D3304E7EE8}" destId="{489F186B-7FEF-4A34-9034-E0A86636A459}" srcOrd="0" destOrd="0" presId="urn:microsoft.com/office/officeart/2005/8/layout/chevron2"/>
    <dgm:cxn modelId="{B987C817-73A1-4BE9-B00A-0058D484E432}" type="presOf" srcId="{B931A16E-AD5F-43F3-B837-8E7675F9D2F7}" destId="{EF926ED0-CCB2-426D-B95F-88F293806AC9}" srcOrd="0" destOrd="0" presId="urn:microsoft.com/office/officeart/2005/8/layout/chevron2"/>
    <dgm:cxn modelId="{B12A1770-766E-432B-8EC7-3EAD8BC56913}" srcId="{A352B787-E90F-4851-814C-6028DC80AF04}" destId="{71F9E550-189A-4FA8-BFAB-44B8032D7AF2}" srcOrd="1" destOrd="0" parTransId="{D2B559FD-3E9B-4FD7-8344-2C124291787E}" sibTransId="{526CE492-24E5-4DF2-BE2A-CBA43F87F0BF}"/>
    <dgm:cxn modelId="{12D20CEB-42CE-404C-A2CF-7A7DE8FED128}" type="presOf" srcId="{89D3740C-6BE3-41C7-BA3E-E6FF3CD951A3}" destId="{489F186B-7FEF-4A34-9034-E0A86636A459}" srcOrd="0" destOrd="1" presId="urn:microsoft.com/office/officeart/2005/8/layout/chevron2"/>
    <dgm:cxn modelId="{58C86675-9F31-43C9-83FA-F0043DC4A672}" srcId="{8A19D034-E86A-427F-83A5-6F4806301E41}" destId="{0FF16A8E-4D18-45D9-A020-CB637AC132F1}" srcOrd="0" destOrd="0" parTransId="{33B29A01-41B2-4212-BC7A-D2B1A495C105}" sibTransId="{108929E2-384B-4476-8823-DFDAE4103C5A}"/>
    <dgm:cxn modelId="{1669C182-E282-4E91-82CC-6D59135A5223}" srcId="{8A19D034-E86A-427F-83A5-6F4806301E41}" destId="{8903BBD5-F95B-4517-925F-4A450CAB6CEC}" srcOrd="1" destOrd="0" parTransId="{8B4AF791-C40C-4696-82C7-821B5DCB71FA}" sibTransId="{ECE62B88-F447-44D0-A12B-9974BCE19942}"/>
    <dgm:cxn modelId="{F1A8237C-B842-4A42-9F5C-D3B8508CB5B1}" type="presParOf" srcId="{4B72217B-519E-4A80-93FB-A83164D15BAB}" destId="{65575C73-089F-4D8F-8AE0-FFAF924A75FE}" srcOrd="0" destOrd="0" presId="urn:microsoft.com/office/officeart/2005/8/layout/chevron2"/>
    <dgm:cxn modelId="{09F535BF-B45C-4D36-B4C0-5A24687F28D1}" type="presParOf" srcId="{65575C73-089F-4D8F-8AE0-FFAF924A75FE}" destId="{035BB5AC-1DCE-4448-9660-413FC4EBF6E6}" srcOrd="0" destOrd="0" presId="urn:microsoft.com/office/officeart/2005/8/layout/chevron2"/>
    <dgm:cxn modelId="{601DBC2D-4C17-407A-9ACE-8A5BFE4E5B40}" type="presParOf" srcId="{65575C73-089F-4D8F-8AE0-FFAF924A75FE}" destId="{EF926ED0-CCB2-426D-B95F-88F293806AC9}" srcOrd="1" destOrd="0" presId="urn:microsoft.com/office/officeart/2005/8/layout/chevron2"/>
    <dgm:cxn modelId="{C561891D-6F54-4C7D-B6C4-BBDFBCD7B797}" type="presParOf" srcId="{4B72217B-519E-4A80-93FB-A83164D15BAB}" destId="{D9CB919B-8B92-4A5D-AE58-897E3DD23F75}" srcOrd="1" destOrd="0" presId="urn:microsoft.com/office/officeart/2005/8/layout/chevron2"/>
    <dgm:cxn modelId="{92ED6EEC-16A7-432F-A287-F57710A34D41}" type="presParOf" srcId="{4B72217B-519E-4A80-93FB-A83164D15BAB}" destId="{AD6CEFCC-6EFF-4C37-A73B-3D9D276EF6F5}" srcOrd="2" destOrd="0" presId="urn:microsoft.com/office/officeart/2005/8/layout/chevron2"/>
    <dgm:cxn modelId="{A3AB5940-5AF5-4D8A-8AB6-5FF8374C9F8B}" type="presParOf" srcId="{AD6CEFCC-6EFF-4C37-A73B-3D9D276EF6F5}" destId="{9D88AF5F-2946-4154-88B6-34A736AB2AC8}" srcOrd="0" destOrd="0" presId="urn:microsoft.com/office/officeart/2005/8/layout/chevron2"/>
    <dgm:cxn modelId="{4F7BFF09-1BEB-45A3-9AA1-D8FB011CB06D}" type="presParOf" srcId="{AD6CEFCC-6EFF-4C37-A73B-3D9D276EF6F5}" destId="{881E8062-640D-46E7-A664-6E31B926153D}" srcOrd="1" destOrd="0" presId="urn:microsoft.com/office/officeart/2005/8/layout/chevron2"/>
    <dgm:cxn modelId="{AFE8839F-D324-4F82-98DB-E4B6DC609394}" type="presParOf" srcId="{4B72217B-519E-4A80-93FB-A83164D15BAB}" destId="{39C8BEA6-388F-4141-974B-F0DD1D96B6A0}" srcOrd="3" destOrd="0" presId="urn:microsoft.com/office/officeart/2005/8/layout/chevron2"/>
    <dgm:cxn modelId="{3468BE9F-13DF-47E2-B3E9-C3F2038D25CC}" type="presParOf" srcId="{4B72217B-519E-4A80-93FB-A83164D15BAB}" destId="{CE4A4B71-7C8B-4A47-A7C6-34C79E00A13C}" srcOrd="4" destOrd="0" presId="urn:microsoft.com/office/officeart/2005/8/layout/chevron2"/>
    <dgm:cxn modelId="{65AAFDD3-38CB-473F-A2AA-E983934552E9}" type="presParOf" srcId="{CE4A4B71-7C8B-4A47-A7C6-34C79E00A13C}" destId="{E8A5E13F-6D5C-4E31-B8A5-D3EFA89CF7F1}" srcOrd="0" destOrd="0" presId="urn:microsoft.com/office/officeart/2005/8/layout/chevron2"/>
    <dgm:cxn modelId="{C461CBFD-2F99-47F3-ACC5-916DC227DA99}" type="presParOf" srcId="{CE4A4B71-7C8B-4A47-A7C6-34C79E00A13C}" destId="{489F186B-7FEF-4A34-9034-E0A86636A459}"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A8CE215-491D-4FBE-AF95-F7518A199B87}">
      <dsp:nvSpPr>
        <dsp:cNvPr id="0" name=""/>
        <dsp:cNvSpPr/>
      </dsp:nvSpPr>
      <dsp:spPr>
        <a:xfrm>
          <a:off x="1857398" y="0"/>
          <a:ext cx="3169492" cy="3169492"/>
        </a:xfrm>
        <a:prstGeom prst="ellipse">
          <a:avLst/>
        </a:prstGeom>
        <a:solidFill>
          <a:schemeClr val="accent5"/>
        </a:solidFill>
        <a:ln w="38100" cap="flat" cmpd="sng" algn="ctr">
          <a:solidFill>
            <a:schemeClr val="lt1"/>
          </a:solidFill>
          <a:prstDash val="solid"/>
        </a:ln>
        <a:effectLst>
          <a:outerShdw blurRad="130000" dist="101600" dir="2700000" algn="tl" rotWithShape="0">
            <a:srgbClr val="000000">
              <a:alpha val="35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ru-RU" sz="2000" kern="1200" dirty="0" smtClean="0">
              <a:latin typeface="Times New Roman" pitchFamily="18" charset="0"/>
              <a:cs typeface="Times New Roman" pitchFamily="18" charset="0"/>
            </a:rPr>
            <a:t>Улучшение работы сектора НПО через усиление институционального развития для оказания более качественных услуг населению</a:t>
          </a:r>
          <a:endParaRPr lang="pt-PT" sz="2000" b="1" kern="12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1857398" y="0"/>
        <a:ext cx="3169492" cy="316949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D216C5A-06C1-4763-8764-4F38AA200C26}">
      <dsp:nvSpPr>
        <dsp:cNvPr id="0" name=""/>
        <dsp:cNvSpPr/>
      </dsp:nvSpPr>
      <dsp:spPr>
        <a:xfrm>
          <a:off x="-11" y="36005"/>
          <a:ext cx="5214939" cy="1093683"/>
        </a:xfrm>
        <a:prstGeom prst="roundRect">
          <a:avLst>
            <a:gd name="adj" fmla="val 10000"/>
          </a:avLst>
        </a:prstGeom>
        <a:gradFill rotWithShape="1">
          <a:gsLst>
            <a:gs pos="20000">
              <a:schemeClr val="accent5">
                <a:tint val="9000"/>
              </a:schemeClr>
            </a:gs>
            <a:gs pos="100000">
              <a:schemeClr val="accent5">
                <a:tint val="70000"/>
                <a:satMod val="100000"/>
              </a:schemeClr>
            </a:gs>
          </a:gsLst>
          <a:path path="circle">
            <a:fillToRect l="-15000" t="-15000" r="115000" b="115000"/>
          </a:path>
        </a:gradFill>
        <a:ln w="9525" cap="flat" cmpd="sng" algn="ctr">
          <a:solidFill>
            <a:schemeClr val="accent5">
              <a:shade val="48000"/>
              <a:satMod val="110000"/>
            </a:schemeClr>
          </a:solidFill>
          <a:prstDash val="solid"/>
        </a:ln>
        <a:effectLst>
          <a:outerShdw blurRad="130000" dist="101600" dir="2700000" algn="tl"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endParaRPr lang="ru-RU" sz="1400" b="1" kern="1200" dirty="0" smtClean="0">
            <a:solidFill>
              <a:schemeClr val="tx1"/>
            </a:solidFill>
            <a:latin typeface="Times New Roman" pitchFamily="18" charset="0"/>
            <a:cs typeface="Times New Roman" pitchFamily="18" charset="0"/>
          </a:endParaRPr>
        </a:p>
        <a:p>
          <a:pPr marL="0" marR="0" lvl="0" indent="0" algn="just" defTabSz="914400" eaLnBrk="1" fontAlgn="auto" latinLnBrk="0" hangingPunct="1">
            <a:lnSpc>
              <a:spcPct val="100000"/>
            </a:lnSpc>
            <a:spcBef>
              <a:spcPct val="0"/>
            </a:spcBef>
            <a:spcAft>
              <a:spcPts val="0"/>
            </a:spcAft>
            <a:buClrTx/>
            <a:buSzTx/>
            <a:buFontTx/>
            <a:buNone/>
            <a:tabLst/>
            <a:defRPr/>
          </a:pPr>
          <a:r>
            <a:rPr lang="ru-RU" sz="1400" b="1" kern="1200" dirty="0" smtClean="0">
              <a:solidFill>
                <a:schemeClr val="tx1"/>
              </a:solidFill>
              <a:latin typeface="Times New Roman" pitchFamily="18" charset="0"/>
              <a:cs typeface="Times New Roman" pitchFamily="18" charset="0"/>
            </a:rPr>
            <a:t>Создание Экспертного Центра НПО, который будет </a:t>
          </a:r>
        </a:p>
        <a:p>
          <a:pPr marL="0" marR="0" lvl="0" indent="0" algn="just" defTabSz="914400" eaLnBrk="1" fontAlgn="auto" latinLnBrk="0" hangingPunct="1">
            <a:lnSpc>
              <a:spcPct val="100000"/>
            </a:lnSpc>
            <a:spcBef>
              <a:spcPct val="0"/>
            </a:spcBef>
            <a:spcAft>
              <a:spcPts val="0"/>
            </a:spcAft>
            <a:buClrTx/>
            <a:buSzTx/>
            <a:buFontTx/>
            <a:buNone/>
            <a:tabLst/>
            <a:defRPr/>
          </a:pPr>
          <a:r>
            <a:rPr lang="ru-RU" sz="1400" b="1" kern="1200" dirty="0" smtClean="0">
              <a:solidFill>
                <a:schemeClr val="tx1"/>
              </a:solidFill>
              <a:latin typeface="Times New Roman" pitchFamily="18" charset="0"/>
              <a:cs typeface="Times New Roman" pitchFamily="18" charset="0"/>
            </a:rPr>
            <a:t>служить эффективной платформой для обмена опытом, получения новых знаний и использования ресурсов</a:t>
          </a:r>
        </a:p>
        <a:p>
          <a:pPr marL="0" marR="0" lvl="0" indent="0" algn="l" defTabSz="914400" eaLnBrk="1" fontAlgn="auto" latinLnBrk="0" hangingPunct="1">
            <a:lnSpc>
              <a:spcPct val="100000"/>
            </a:lnSpc>
            <a:spcBef>
              <a:spcPct val="0"/>
            </a:spcBef>
            <a:spcAft>
              <a:spcPts val="0"/>
            </a:spcAft>
            <a:buClrTx/>
            <a:buSzTx/>
            <a:buFontTx/>
            <a:buNone/>
            <a:tabLst/>
            <a:defRPr/>
          </a:pPr>
          <a:endParaRPr lang="pt-PT" sz="1800" kern="1200" dirty="0">
            <a:solidFill>
              <a:schemeClr val="tx1"/>
            </a:solidFill>
          </a:endParaRPr>
        </a:p>
      </dsp:txBody>
      <dsp:txXfrm>
        <a:off x="-11" y="36005"/>
        <a:ext cx="4131804" cy="1093683"/>
      </dsp:txXfrm>
    </dsp:sp>
    <dsp:sp modelId="{84CC7334-B4DE-4400-A25F-6DB7E3A351F6}">
      <dsp:nvSpPr>
        <dsp:cNvPr id="0" name=""/>
        <dsp:cNvSpPr/>
      </dsp:nvSpPr>
      <dsp:spPr>
        <a:xfrm>
          <a:off x="357199" y="1162326"/>
          <a:ext cx="4854206" cy="902170"/>
        </a:xfrm>
        <a:prstGeom prst="roundRect">
          <a:avLst>
            <a:gd name="adj" fmla="val 10000"/>
          </a:avLst>
        </a:prstGeom>
        <a:gradFill rotWithShape="1">
          <a:gsLst>
            <a:gs pos="20000">
              <a:schemeClr val="accent5">
                <a:tint val="9000"/>
              </a:schemeClr>
            </a:gs>
            <a:gs pos="100000">
              <a:schemeClr val="accent5">
                <a:tint val="70000"/>
                <a:satMod val="100000"/>
              </a:schemeClr>
            </a:gs>
          </a:gsLst>
          <a:path path="circle">
            <a:fillToRect l="-15000" t="-15000" r="115000" b="115000"/>
          </a:path>
        </a:gradFill>
        <a:ln w="9525" cap="flat" cmpd="sng" algn="ctr">
          <a:solidFill>
            <a:schemeClr val="accent5">
              <a:shade val="48000"/>
              <a:satMod val="110000"/>
            </a:schemeClr>
          </a:solidFill>
          <a:prstDash val="solid"/>
        </a:ln>
        <a:effectLst>
          <a:outerShdw blurRad="130000" dist="101600" dir="2700000" algn="tl"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Создание  сайта НПО центра для доступа информации и обмена опытом </a:t>
          </a:r>
          <a:r>
            <a:rPr lang="ru-RU" sz="1400" b="1" kern="1200" dirty="0" err="1" smtClean="0">
              <a:solidFill>
                <a:schemeClr val="tx1"/>
              </a:solidFill>
              <a:latin typeface="Times New Roman" pitchFamily="18" charset="0"/>
              <a:cs typeface="Times New Roman" pitchFamily="18" charset="0"/>
            </a:rPr>
            <a:t>онлайн</a:t>
          </a:r>
          <a:r>
            <a:rPr lang="en-US" sz="1400" b="1" kern="1200" dirty="0" smtClean="0">
              <a:solidFill>
                <a:schemeClr val="tx1"/>
              </a:solidFill>
              <a:latin typeface="Times New Roman" pitchFamily="18" charset="0"/>
              <a:cs typeface="Times New Roman" pitchFamily="18" charset="0"/>
            </a:rPr>
            <a:t>   </a:t>
          </a:r>
          <a:r>
            <a:rPr lang="en-US" sz="1400" b="1" kern="1200" dirty="0" smtClean="0">
              <a:solidFill>
                <a:schemeClr val="tx1"/>
              </a:solidFill>
              <a:latin typeface="Times New Roman" pitchFamily="18" charset="0"/>
              <a:cs typeface="Times New Roman" pitchFamily="18" charset="0"/>
              <a:hlinkClick xmlns:r="http://schemas.openxmlformats.org/officeDocument/2006/relationships" r:id="rId1"/>
            </a:rPr>
            <a:t>www.ngoexpert.kz</a:t>
          </a:r>
          <a:endParaRPr lang="ru-RU" sz="1400" b="1" kern="1200" dirty="0" smtClean="0">
            <a:solidFill>
              <a:schemeClr val="tx1"/>
            </a:solidFill>
            <a:latin typeface="Times New Roman" pitchFamily="18" charset="0"/>
            <a:cs typeface="Times New Roman" pitchFamily="18" charset="0"/>
          </a:endParaRPr>
        </a:p>
      </dsp:txBody>
      <dsp:txXfrm>
        <a:off x="357199" y="1162326"/>
        <a:ext cx="3783721" cy="902170"/>
      </dsp:txXfrm>
    </dsp:sp>
    <dsp:sp modelId="{FF9DB70C-D0DE-4BDE-8240-24B1F453FFFA}">
      <dsp:nvSpPr>
        <dsp:cNvPr id="0" name=""/>
        <dsp:cNvSpPr/>
      </dsp:nvSpPr>
      <dsp:spPr>
        <a:xfrm>
          <a:off x="642932" y="2135251"/>
          <a:ext cx="4636338" cy="902170"/>
        </a:xfrm>
        <a:prstGeom prst="roundRect">
          <a:avLst>
            <a:gd name="adj" fmla="val 10000"/>
          </a:avLst>
        </a:prstGeom>
        <a:gradFill rotWithShape="1">
          <a:gsLst>
            <a:gs pos="20000">
              <a:schemeClr val="accent5">
                <a:tint val="9000"/>
              </a:schemeClr>
            </a:gs>
            <a:gs pos="100000">
              <a:schemeClr val="accent5">
                <a:tint val="70000"/>
                <a:satMod val="100000"/>
              </a:schemeClr>
            </a:gs>
          </a:gsLst>
          <a:path path="circle">
            <a:fillToRect l="-15000" t="-15000" r="115000" b="115000"/>
          </a:path>
        </a:gradFill>
        <a:ln w="9525" cap="flat" cmpd="sng" algn="ctr">
          <a:solidFill>
            <a:schemeClr val="accent5">
              <a:shade val="48000"/>
              <a:satMod val="110000"/>
            </a:schemeClr>
          </a:solidFill>
          <a:prstDash val="solid"/>
        </a:ln>
        <a:effectLst>
          <a:outerShdw blurRad="130000" dist="101600" dir="2700000" algn="tl"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Улучшение качества тренингов для тренеров и лидеров НПО с целью развития потенциала экспертов НПО.</a:t>
          </a:r>
          <a:endParaRPr lang="ru-RU" sz="1400" b="1" kern="1200" dirty="0">
            <a:solidFill>
              <a:schemeClr val="tx1"/>
            </a:solidFill>
            <a:latin typeface="Times New Roman" pitchFamily="18" charset="0"/>
            <a:cs typeface="Times New Roman" pitchFamily="18" charset="0"/>
          </a:endParaRPr>
        </a:p>
      </dsp:txBody>
      <dsp:txXfrm>
        <a:off x="642932" y="2135251"/>
        <a:ext cx="3613899" cy="902170"/>
      </dsp:txXfrm>
    </dsp:sp>
    <dsp:sp modelId="{E37E591E-5A45-48A1-BE7A-25125F15BFFD}">
      <dsp:nvSpPr>
        <dsp:cNvPr id="0" name=""/>
        <dsp:cNvSpPr/>
      </dsp:nvSpPr>
      <dsp:spPr>
        <a:xfrm>
          <a:off x="3990939" y="732024"/>
          <a:ext cx="586411" cy="586411"/>
        </a:xfrm>
        <a:prstGeom prst="downArrow">
          <a:avLst>
            <a:gd name="adj1" fmla="val 55000"/>
            <a:gd name="adj2" fmla="val 45000"/>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pt-PT" sz="1800" kern="1200"/>
        </a:p>
      </dsp:txBody>
      <dsp:txXfrm>
        <a:off x="3990939" y="732024"/>
        <a:ext cx="586411" cy="586411"/>
      </dsp:txXfrm>
    </dsp:sp>
    <dsp:sp modelId="{E7FE02B2-9148-4AB5-B3F0-5779C5DFF007}">
      <dsp:nvSpPr>
        <dsp:cNvPr id="0" name=""/>
        <dsp:cNvSpPr/>
      </dsp:nvSpPr>
      <dsp:spPr>
        <a:xfrm>
          <a:off x="4382060" y="1778542"/>
          <a:ext cx="586411" cy="586411"/>
        </a:xfrm>
        <a:prstGeom prst="downArrow">
          <a:avLst>
            <a:gd name="adj1" fmla="val 55000"/>
            <a:gd name="adj2" fmla="val 45000"/>
          </a:avLst>
        </a:prstGeom>
        <a:solidFill>
          <a:schemeClr val="accent3">
            <a:alpha val="90000"/>
            <a:tint val="40000"/>
            <a:hueOff val="0"/>
            <a:satOff val="0"/>
            <a:lumOff val="0"/>
            <a:alphaOff val="-40000"/>
          </a:schemeClr>
        </a:solidFill>
        <a:ln w="9525" cap="flat" cmpd="sng" algn="ctr">
          <a:solidFill>
            <a:schemeClr val="accent3">
              <a:alpha val="90000"/>
              <a:tint val="40000"/>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ru-RU" sz="2600" kern="1200"/>
        </a:p>
      </dsp:txBody>
      <dsp:txXfrm>
        <a:off x="4382060" y="1778542"/>
        <a:ext cx="586411" cy="58641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5BB5AC-1DCE-4448-9660-413FC4EBF6E6}">
      <dsp:nvSpPr>
        <dsp:cNvPr id="0" name=""/>
        <dsp:cNvSpPr/>
      </dsp:nvSpPr>
      <dsp:spPr>
        <a:xfrm rot="5400000">
          <a:off x="-242651" y="298278"/>
          <a:ext cx="1617678" cy="113237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kern="1200" dirty="0" smtClean="0"/>
            <a:t>1</a:t>
          </a:r>
          <a:endParaRPr lang="ru-RU" sz="3100" kern="1200" dirty="0"/>
        </a:p>
      </dsp:txBody>
      <dsp:txXfrm rot="5400000">
        <a:off x="-242651" y="298278"/>
        <a:ext cx="1617678" cy="1132374"/>
      </dsp:txXfrm>
    </dsp:sp>
    <dsp:sp modelId="{EF926ED0-CCB2-426D-B95F-88F293806AC9}">
      <dsp:nvSpPr>
        <dsp:cNvPr id="0" name=""/>
        <dsp:cNvSpPr/>
      </dsp:nvSpPr>
      <dsp:spPr>
        <a:xfrm rot="5400000">
          <a:off x="4099844" y="-2967240"/>
          <a:ext cx="1162286" cy="70972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kern="1200" dirty="0" smtClean="0"/>
            <a:t>На сайте зарегистрировано:</a:t>
          </a:r>
          <a:endParaRPr lang="ru-RU" sz="1600" kern="1200" dirty="0"/>
        </a:p>
        <a:p>
          <a:pPr marL="171450" lvl="1" indent="-171450" algn="l" defTabSz="711200">
            <a:lnSpc>
              <a:spcPct val="90000"/>
            </a:lnSpc>
            <a:spcBef>
              <a:spcPct val="0"/>
            </a:spcBef>
            <a:spcAft>
              <a:spcPct val="15000"/>
            </a:spcAft>
            <a:buChar char="••"/>
          </a:pPr>
          <a:r>
            <a:rPr lang="ru-RU" sz="1600" kern="1200" dirty="0" smtClean="0"/>
            <a:t> 8 883 посетителей, 74 тренеров и лидеров НПО,  а также стало возможным  без  регистрации просматривать на сайте учебные материалы.</a:t>
          </a:r>
          <a:endParaRPr lang="ru-RU" sz="1600" kern="1200" dirty="0"/>
        </a:p>
      </dsp:txBody>
      <dsp:txXfrm rot="5400000">
        <a:off x="4099844" y="-2967240"/>
        <a:ext cx="1162286" cy="7097225"/>
      </dsp:txXfrm>
    </dsp:sp>
    <dsp:sp modelId="{9D88AF5F-2946-4154-88B6-34A736AB2AC8}">
      <dsp:nvSpPr>
        <dsp:cNvPr id="0" name=""/>
        <dsp:cNvSpPr/>
      </dsp:nvSpPr>
      <dsp:spPr>
        <a:xfrm rot="5400000">
          <a:off x="-242651" y="1724493"/>
          <a:ext cx="1617678" cy="113237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kern="1200" dirty="0" smtClean="0"/>
            <a:t>2</a:t>
          </a:r>
          <a:endParaRPr lang="ru-RU" sz="3100" kern="1200" dirty="0"/>
        </a:p>
      </dsp:txBody>
      <dsp:txXfrm rot="5400000">
        <a:off x="-242651" y="1724493"/>
        <a:ext cx="1617678" cy="1132374"/>
      </dsp:txXfrm>
    </dsp:sp>
    <dsp:sp modelId="{881E8062-640D-46E7-A664-6E31B926153D}">
      <dsp:nvSpPr>
        <dsp:cNvPr id="0" name=""/>
        <dsp:cNvSpPr/>
      </dsp:nvSpPr>
      <dsp:spPr>
        <a:xfrm rot="5400000">
          <a:off x="4155241" y="-1584515"/>
          <a:ext cx="1051490" cy="70972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endParaRPr lang="ru-RU" sz="2000" kern="1200" dirty="0"/>
        </a:p>
        <a:p>
          <a:pPr marL="228600" lvl="1" indent="-228600" algn="l" defTabSz="889000">
            <a:lnSpc>
              <a:spcPct val="90000"/>
            </a:lnSpc>
            <a:spcBef>
              <a:spcPct val="0"/>
            </a:spcBef>
            <a:spcAft>
              <a:spcPct val="15000"/>
            </a:spcAft>
            <a:buChar char="••"/>
          </a:pPr>
          <a:r>
            <a:rPr lang="ru-RU" sz="2000" kern="1200" dirty="0" smtClean="0"/>
            <a:t>На сайте за 2014 г. Было опубликовано 110 новостей на 3 языках.</a:t>
          </a:r>
          <a:endParaRPr lang="ru-RU" sz="2000" kern="1200" dirty="0"/>
        </a:p>
      </dsp:txBody>
      <dsp:txXfrm rot="5400000">
        <a:off x="4155241" y="-1584515"/>
        <a:ext cx="1051490" cy="7097225"/>
      </dsp:txXfrm>
    </dsp:sp>
    <dsp:sp modelId="{E8A5E13F-6D5C-4E31-B8A5-D3EFA89CF7F1}">
      <dsp:nvSpPr>
        <dsp:cNvPr id="0" name=""/>
        <dsp:cNvSpPr/>
      </dsp:nvSpPr>
      <dsp:spPr>
        <a:xfrm rot="5400000">
          <a:off x="-242651" y="3150707"/>
          <a:ext cx="1617678" cy="113237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kern="1200" dirty="0" smtClean="0"/>
            <a:t>3</a:t>
          </a:r>
          <a:endParaRPr lang="ru-RU" sz="3100" kern="1200" dirty="0"/>
        </a:p>
      </dsp:txBody>
      <dsp:txXfrm rot="5400000">
        <a:off x="-242651" y="3150707"/>
        <a:ext cx="1617678" cy="1132374"/>
      </dsp:txXfrm>
    </dsp:sp>
    <dsp:sp modelId="{489F186B-7FEF-4A34-9034-E0A86636A459}">
      <dsp:nvSpPr>
        <dsp:cNvPr id="0" name=""/>
        <dsp:cNvSpPr/>
      </dsp:nvSpPr>
      <dsp:spPr>
        <a:xfrm rot="5400000">
          <a:off x="4155241" y="-114811"/>
          <a:ext cx="1051490" cy="709722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ru-RU" sz="2000" kern="1200" dirty="0" smtClean="0"/>
            <a:t>На сайт загрузили 15 </a:t>
          </a:r>
          <a:r>
            <a:rPr lang="ru-RU" sz="2000" kern="1200" dirty="0" err="1" smtClean="0"/>
            <a:t>тренинговых</a:t>
          </a:r>
          <a:r>
            <a:rPr lang="ru-RU" sz="2000" kern="1200" dirty="0" smtClean="0"/>
            <a:t> материалов </a:t>
          </a:r>
          <a:endParaRPr lang="ru-RU" sz="2000" kern="1200" dirty="0"/>
        </a:p>
        <a:p>
          <a:pPr marL="228600" lvl="1" indent="-228600" algn="l" defTabSz="889000">
            <a:lnSpc>
              <a:spcPct val="90000"/>
            </a:lnSpc>
            <a:spcBef>
              <a:spcPct val="0"/>
            </a:spcBef>
            <a:spcAft>
              <a:spcPct val="15000"/>
            </a:spcAft>
            <a:buChar char="••"/>
          </a:pPr>
          <a:r>
            <a:rPr lang="ru-RU" sz="2000" kern="1200" dirty="0" smtClean="0"/>
            <a:t>Глоссарий для </a:t>
          </a:r>
          <a:r>
            <a:rPr lang="ru-RU" sz="2000" kern="1200" dirty="0" err="1" smtClean="0"/>
            <a:t>казахоязычных</a:t>
          </a:r>
          <a:r>
            <a:rPr lang="ru-RU" sz="2000" kern="1200" dirty="0" smtClean="0"/>
            <a:t> тренеров и др.пособия и материалы.</a:t>
          </a:r>
          <a:endParaRPr lang="ru-RU" sz="2000" kern="1200" dirty="0"/>
        </a:p>
      </dsp:txBody>
      <dsp:txXfrm rot="5400000">
        <a:off x="4155241" y="-114811"/>
        <a:ext cx="1051490" cy="7097225"/>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2E9729-FA81-4D40-AF7E-2A198D606BCD}" type="datetimeFigureOut">
              <a:rPr lang="ru-RU" smtClean="0"/>
              <a:pPr/>
              <a:t>26.06.2014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6ED09A-AD63-4100-9107-5EDE620A8CBA}" type="slidenum">
              <a:rPr lang="ru-RU" smtClean="0"/>
              <a:pPr/>
              <a:t>‹#›</a:t>
            </a:fld>
            <a:endParaRPr lang="ru-RU"/>
          </a:p>
        </p:txBody>
      </p:sp>
    </p:spTree>
    <p:extLst>
      <p:ext uri="{BB962C8B-B14F-4D97-AF65-F5344CB8AC3E}">
        <p14:creationId xmlns="" xmlns:p14="http://schemas.microsoft.com/office/powerpoint/2010/main" val="3752591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36ED09A-AD63-4100-9107-5EDE620A8CBA}"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36ED09A-AD63-4100-9107-5EDE620A8CBA}"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C318003-29A6-46C0-A527-87EF9C8310F4}" type="datetimeFigureOut">
              <a:rPr lang="ru-RU" smtClean="0"/>
              <a:pPr/>
              <a:t>26.06.2014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A3B6206-ED02-4A1F-8783-10B919D38C4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41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18003-29A6-46C0-A527-87EF9C8310F4}" type="datetimeFigureOut">
              <a:rPr lang="ru-RU" smtClean="0"/>
              <a:pPr/>
              <a:t>26.06.2014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3B6206-ED02-4A1F-8783-10B919D38C4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emf"/><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hyperlink" Target="http://1720.kz/story/qazaq-tildi-treningterding-mangyzy-zor"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www.ngoexpert.kz/" TargetMode="Externa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www.ngoexpert.kz/"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ângulo 2"/>
          <p:cNvSpPr/>
          <p:nvPr/>
        </p:nvSpPr>
        <p:spPr>
          <a:xfrm>
            <a:off x="571472" y="3357562"/>
            <a:ext cx="8072494" cy="138499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2400" dirty="0" smtClean="0">
                <a:solidFill>
                  <a:srgbClr val="0A1262"/>
                </a:solidFill>
                <a:latin typeface="Impact" pitchFamily="34" charset="0"/>
              </a:rPr>
              <a:t>Инициатива по развитию потенциала Экспертов в               секторе НПО</a:t>
            </a:r>
          </a:p>
          <a:p>
            <a:pPr algn="r"/>
            <a:endParaRPr lang="en-GB" sz="3600" dirty="0">
              <a:solidFill>
                <a:srgbClr val="3E0000"/>
              </a:solidFill>
              <a:latin typeface="Impact" pitchFamily="34" charset="0"/>
            </a:endParaRPr>
          </a:p>
        </p:txBody>
      </p:sp>
      <p:cxnSp>
        <p:nvCxnSpPr>
          <p:cNvPr id="5" name="Conexão recta 16"/>
          <p:cNvCxnSpPr/>
          <p:nvPr/>
        </p:nvCxnSpPr>
        <p:spPr>
          <a:xfrm>
            <a:off x="928662" y="4572008"/>
            <a:ext cx="7677599" cy="0"/>
          </a:xfrm>
          <a:prstGeom prst="line">
            <a:avLst/>
          </a:prstGeom>
          <a:ln>
            <a:solidFill>
              <a:schemeClr val="bg1">
                <a:lumMod val="95000"/>
              </a:schemeClr>
            </a:solidFill>
          </a:ln>
        </p:spPr>
        <p:style>
          <a:lnRef idx="2">
            <a:schemeClr val="dk1"/>
          </a:lnRef>
          <a:fillRef idx="0">
            <a:schemeClr val="dk1"/>
          </a:fillRef>
          <a:effectRef idx="1">
            <a:schemeClr val="dk1"/>
          </a:effectRef>
          <a:fontRef idx="minor">
            <a:schemeClr val="tx1"/>
          </a:fontRef>
        </p:style>
      </p:cxnSp>
      <p:pic>
        <p:nvPicPr>
          <p:cNvPr id="6" name="Рисунок 5"/>
          <p:cNvPicPr/>
          <p:nvPr/>
        </p:nvPicPr>
        <p:blipFill>
          <a:blip r:embed="rId3" cstate="print"/>
          <a:srcRect/>
          <a:stretch>
            <a:fillRect/>
          </a:stretch>
        </p:blipFill>
        <p:spPr bwMode="auto">
          <a:xfrm>
            <a:off x="1714480" y="928670"/>
            <a:ext cx="1357322" cy="571504"/>
          </a:xfrm>
          <a:prstGeom prst="rect">
            <a:avLst/>
          </a:prstGeom>
          <a:noFill/>
          <a:ln w="9525">
            <a:noFill/>
            <a:miter lim="800000"/>
            <a:headEnd/>
            <a:tailEnd/>
          </a:ln>
        </p:spPr>
      </p:pic>
      <p:pic>
        <p:nvPicPr>
          <p:cNvPr id="8" name="Рисунок 7" descr="EFCA logo_rus"/>
          <p:cNvPicPr/>
          <p:nvPr/>
        </p:nvPicPr>
        <p:blipFill>
          <a:blip r:embed="rId4" cstate="print"/>
          <a:srcRect/>
          <a:stretch>
            <a:fillRect/>
          </a:stretch>
        </p:blipFill>
        <p:spPr bwMode="auto">
          <a:xfrm>
            <a:off x="8215338" y="714356"/>
            <a:ext cx="571504" cy="928694"/>
          </a:xfrm>
          <a:prstGeom prst="rect">
            <a:avLst/>
          </a:prstGeom>
          <a:noFill/>
        </p:spPr>
      </p:pic>
      <p:pic>
        <p:nvPicPr>
          <p:cNvPr id="9" name="Рисунок 8"/>
          <p:cNvPicPr/>
          <p:nvPr/>
        </p:nvPicPr>
        <p:blipFill>
          <a:blip r:embed="rId5" cstate="print"/>
          <a:srcRect/>
          <a:stretch>
            <a:fillRect/>
          </a:stretch>
        </p:blipFill>
        <p:spPr bwMode="auto">
          <a:xfrm>
            <a:off x="5000628" y="785794"/>
            <a:ext cx="787204" cy="791845"/>
          </a:xfrm>
          <a:prstGeom prst="rect">
            <a:avLst/>
          </a:prstGeom>
          <a:noFill/>
        </p:spPr>
      </p:pic>
      <p:pic>
        <p:nvPicPr>
          <p:cNvPr id="10" name="Рисунок 9"/>
          <p:cNvPicPr/>
          <p:nvPr/>
        </p:nvPicPr>
        <p:blipFill>
          <a:blip r:embed="rId6" cstate="print"/>
          <a:srcRect/>
          <a:stretch>
            <a:fillRect/>
          </a:stretch>
        </p:blipFill>
        <p:spPr bwMode="auto">
          <a:xfrm>
            <a:off x="500034" y="785794"/>
            <a:ext cx="714380" cy="785818"/>
          </a:xfrm>
          <a:prstGeom prst="rect">
            <a:avLst/>
          </a:prstGeom>
          <a:noFill/>
          <a:ln w="9525">
            <a:noFill/>
            <a:miter lim="800000"/>
            <a:headEnd/>
            <a:tailEnd/>
          </a:ln>
        </p:spPr>
      </p:pic>
      <p:pic>
        <p:nvPicPr>
          <p:cNvPr id="11" name="Рисунок 10" descr="nms_school_logo"/>
          <p:cNvPicPr/>
          <p:nvPr/>
        </p:nvPicPr>
        <p:blipFill>
          <a:blip r:embed="rId7" cstate="print"/>
          <a:srcRect/>
          <a:stretch>
            <a:fillRect/>
          </a:stretch>
        </p:blipFill>
        <p:spPr bwMode="auto">
          <a:xfrm>
            <a:off x="6357950" y="928670"/>
            <a:ext cx="1447800" cy="495300"/>
          </a:xfrm>
          <a:prstGeom prst="rect">
            <a:avLst/>
          </a:prstGeom>
          <a:noFill/>
          <a:ln w="9525">
            <a:noFill/>
            <a:miter lim="800000"/>
            <a:headEnd/>
            <a:tailEnd/>
          </a:ln>
        </p:spPr>
      </p:pic>
      <p:sp>
        <p:nvSpPr>
          <p:cNvPr id="12" name="Прямоугольник 11"/>
          <p:cNvSpPr/>
          <p:nvPr/>
        </p:nvSpPr>
        <p:spPr>
          <a:xfrm>
            <a:off x="4018002" y="3244334"/>
            <a:ext cx="1107996" cy="369332"/>
          </a:xfrm>
          <a:prstGeom prst="rect">
            <a:avLst/>
          </a:prstGeom>
        </p:spPr>
        <p:txBody>
          <a:bodyPr wrap="none">
            <a:spAutoFit/>
          </a:bodyPr>
          <a:lstStyle/>
          <a:p>
            <a:r>
              <a:rPr lang="ru-RU" dirty="0" smtClean="0"/>
              <a:t>	</a:t>
            </a:r>
            <a:endParaRPr lang="ru-RU" dirty="0"/>
          </a:p>
        </p:txBody>
      </p:sp>
      <p:sp>
        <p:nvSpPr>
          <p:cNvPr id="13" name="Прямоугольник 12"/>
          <p:cNvSpPr/>
          <p:nvPr/>
        </p:nvSpPr>
        <p:spPr>
          <a:xfrm>
            <a:off x="4018002" y="3244334"/>
            <a:ext cx="1107996" cy="369332"/>
          </a:xfrm>
          <a:prstGeom prst="rect">
            <a:avLst/>
          </a:prstGeom>
        </p:spPr>
        <p:txBody>
          <a:bodyPr wrap="none">
            <a:spAutoFit/>
          </a:bodyPr>
          <a:lstStyle/>
          <a:p>
            <a:r>
              <a:rPr lang="ru-RU" dirty="0" smtClean="0"/>
              <a:t>	</a:t>
            </a:r>
            <a:endParaRPr lang="ru-RU" dirty="0"/>
          </a:p>
        </p:txBody>
      </p:sp>
      <p:pic>
        <p:nvPicPr>
          <p:cNvPr id="14" name="Рисунок 13" descr="C:\Documents and Settings\Loner\Рабочий стол\22-02-2013_07-35-57\Лого EU.jpg"/>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500430" y="857232"/>
            <a:ext cx="1000132" cy="642942"/>
          </a:xfrm>
          <a:prstGeom prst="rect">
            <a:avLst/>
          </a:prstGeom>
          <a:noFill/>
          <a:ln>
            <a:noFill/>
          </a:ln>
        </p:spPr>
      </p:pic>
      <p:pic>
        <p:nvPicPr>
          <p:cNvPr id="1026" name="Picture 2" descr="D:\Aidana Konarova\Desktop\Глоссарий\logo_NCOC.jpg"/>
          <p:cNvPicPr>
            <a:picLocks noChangeAspect="1" noChangeArrowheads="1"/>
          </p:cNvPicPr>
          <p:nvPr/>
        </p:nvPicPr>
        <p:blipFill>
          <a:blip r:embed="rId9" cstate="print"/>
          <a:srcRect/>
          <a:stretch>
            <a:fillRect/>
          </a:stretch>
        </p:blipFill>
        <p:spPr bwMode="auto">
          <a:xfrm>
            <a:off x="500034" y="1857364"/>
            <a:ext cx="2000264" cy="725096"/>
          </a:xfrm>
          <a:prstGeom prst="rect">
            <a:avLst/>
          </a:prstGeom>
          <a:noFill/>
        </p:spPr>
      </p:pic>
      <p:sp>
        <p:nvSpPr>
          <p:cNvPr id="16" name="TextBox 15"/>
          <p:cNvSpPr txBox="1"/>
          <p:nvPr/>
        </p:nvSpPr>
        <p:spPr>
          <a:xfrm>
            <a:off x="2928926" y="6215082"/>
            <a:ext cx="3571900" cy="369332"/>
          </a:xfrm>
          <a:prstGeom prst="rect">
            <a:avLst/>
          </a:prstGeom>
          <a:noFill/>
        </p:spPr>
        <p:txBody>
          <a:bodyPr wrap="square" rtlCol="0">
            <a:spAutoFit/>
          </a:bodyPr>
          <a:lstStyle/>
          <a:p>
            <a:pPr algn="ctr"/>
            <a:r>
              <a:rPr lang="ru-RU" dirty="0" err="1" smtClean="0">
                <a:solidFill>
                  <a:srgbClr val="0A1262"/>
                </a:solidFill>
              </a:rPr>
              <a:t>Алматы</a:t>
            </a:r>
            <a:r>
              <a:rPr lang="ru-RU" dirty="0" smtClean="0">
                <a:solidFill>
                  <a:srgbClr val="0A1262"/>
                </a:solidFill>
              </a:rPr>
              <a:t>, 27 июня 2014г.</a:t>
            </a:r>
            <a:endParaRPr lang="ru-RU" dirty="0">
              <a:solidFill>
                <a:srgbClr val="0A126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500034" y="0"/>
            <a:ext cx="8229600" cy="846158"/>
          </a:xfrm>
        </p:spPr>
        <p:txBody>
          <a:bodyPr>
            <a:noAutofit/>
          </a:bodyPr>
          <a:lstStyle/>
          <a:p>
            <a:r>
              <a:rPr lang="ru-RU" sz="2400" b="1" dirty="0" err="1" smtClean="0">
                <a:latin typeface="Times New Roman" pitchFamily="18" charset="0"/>
                <a:cs typeface="Times New Roman" pitchFamily="18" charset="0"/>
              </a:rPr>
              <a:t>Вебинар</a:t>
            </a:r>
            <a:r>
              <a:rPr lang="ru-RU" sz="2400" b="1" dirty="0" smtClean="0">
                <a:latin typeface="Times New Roman" pitchFamily="18" charset="0"/>
                <a:cs typeface="Times New Roman" pitchFamily="18" charset="0"/>
              </a:rPr>
              <a:t> </a:t>
            </a:r>
            <a:r>
              <a:rPr lang="ru-RU" sz="2400" b="1" dirty="0">
                <a:latin typeface="Times New Roman" pitchFamily="18" charset="0"/>
                <a:cs typeface="Times New Roman" pitchFamily="18" charset="0"/>
              </a:rPr>
              <a:t>- Тренинг для </a:t>
            </a:r>
            <a:r>
              <a:rPr lang="ru-RU" sz="2400" b="1" dirty="0">
                <a:latin typeface="+mn-lt"/>
                <a:cs typeface="Times New Roman" pitchFamily="18" charset="0"/>
              </a:rPr>
              <a:t>тренеров</a:t>
            </a:r>
            <a:r>
              <a:rPr lang="ru-RU" sz="2400" b="1" dirty="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ТоТ</a:t>
            </a:r>
            <a:r>
              <a:rPr lang="ru-RU" sz="2400" b="1" dirty="0" smtClean="0">
                <a:latin typeface="Times New Roman" pitchFamily="18" charset="0"/>
                <a:cs typeface="Times New Roman" pitchFamily="18" charset="0"/>
              </a:rPr>
              <a:t>)</a:t>
            </a:r>
            <a:endParaRPr lang="ru-RU" sz="2400" b="1" dirty="0">
              <a:latin typeface="Times New Roman" pitchFamily="18" charset="0"/>
              <a:cs typeface="Times New Roman" pitchFamily="18" charset="0"/>
            </a:endParaRPr>
          </a:p>
        </p:txBody>
      </p:sp>
      <p:sp>
        <p:nvSpPr>
          <p:cNvPr id="7" name="Объект 6"/>
          <p:cNvSpPr>
            <a:spLocks noGrp="1"/>
          </p:cNvSpPr>
          <p:nvPr>
            <p:ph sz="half" idx="1"/>
          </p:nvPr>
        </p:nvSpPr>
        <p:spPr/>
        <p:txBody>
          <a:bodyPr>
            <a:normAutofit/>
          </a:bodyPr>
          <a:lstStyle/>
          <a:p>
            <a:endParaRPr lang="ru-RU"/>
          </a:p>
        </p:txBody>
      </p:sp>
      <p:sp>
        <p:nvSpPr>
          <p:cNvPr id="8" name="Объект 7"/>
          <p:cNvSpPr>
            <a:spLocks noGrp="1"/>
          </p:cNvSpPr>
          <p:nvPr>
            <p:ph sz="half" idx="2"/>
          </p:nvPr>
        </p:nvSpPr>
        <p:spPr>
          <a:xfrm>
            <a:off x="6143636" y="1214422"/>
            <a:ext cx="2846120" cy="5357850"/>
          </a:xfrm>
        </p:spPr>
        <p:style>
          <a:lnRef idx="1">
            <a:schemeClr val="accent1"/>
          </a:lnRef>
          <a:fillRef idx="2">
            <a:schemeClr val="accent1"/>
          </a:fillRef>
          <a:effectRef idx="1">
            <a:schemeClr val="accent1"/>
          </a:effectRef>
          <a:fontRef idx="minor">
            <a:schemeClr val="dk1"/>
          </a:fontRef>
        </p:style>
        <p:txBody>
          <a:bodyPr>
            <a:noAutofit/>
          </a:bodyPr>
          <a:lstStyle/>
          <a:p>
            <a:r>
              <a:rPr lang="ru-RU" sz="1600" b="1" i="1" dirty="0">
                <a:latin typeface="+mj-lt"/>
                <a:cs typeface="Times New Roman" pitchFamily="18" charset="0"/>
              </a:rPr>
              <a:t>Мне понравилось всё - формат работы, тренер, участники, организация мероприятия. Надеюсь, что буду использовать эту форму </a:t>
            </a:r>
            <a:r>
              <a:rPr lang="ru-RU" sz="1600" b="1" i="1" dirty="0" err="1">
                <a:latin typeface="+mj-lt"/>
                <a:cs typeface="Times New Roman" pitchFamily="18" charset="0"/>
              </a:rPr>
              <a:t>вебинара</a:t>
            </a:r>
            <a:r>
              <a:rPr lang="ru-RU" sz="1600" b="1" i="1" dirty="0">
                <a:latin typeface="+mj-lt"/>
                <a:cs typeface="Times New Roman" pitchFamily="18" charset="0"/>
              </a:rPr>
              <a:t>. Кроме того, благодаря практическому занятию,  я уже это попробовала.  Можно использовать платформу  как для обучения НПО, так и в качестве площадки для поиска заинтересованных партнеров и обмена опытом. </a:t>
            </a:r>
            <a:endParaRPr lang="ru-RU" sz="1600" b="1" dirty="0">
              <a:latin typeface="+mj-lt"/>
              <a:cs typeface="Times New Roman" pitchFamily="18" charset="0"/>
            </a:endParaRPr>
          </a:p>
          <a:p>
            <a:pPr algn="r">
              <a:buNone/>
            </a:pPr>
            <a:r>
              <a:rPr lang="ru-RU" sz="1600" b="1" i="1" dirty="0" smtClean="0">
                <a:latin typeface="Times New Roman" pitchFamily="18" charset="0"/>
                <a:cs typeface="Times New Roman" pitchFamily="18" charset="0"/>
              </a:rPr>
              <a:t>Людмила Петрова, участница </a:t>
            </a:r>
            <a:r>
              <a:rPr lang="ru-RU" sz="1600" b="1" i="1" dirty="0" err="1" smtClean="0">
                <a:latin typeface="Times New Roman" pitchFamily="18" charset="0"/>
                <a:cs typeface="Times New Roman" pitchFamily="18" charset="0"/>
              </a:rPr>
              <a:t>вебинара</a:t>
            </a:r>
            <a:endParaRPr lang="ru-RU" sz="1600" b="1" i="1" dirty="0">
              <a:latin typeface="Times New Roman" pitchFamily="18" charset="0"/>
              <a:cs typeface="Times New Roman" pitchFamily="18" charset="0"/>
            </a:endParaRPr>
          </a:p>
        </p:txBody>
      </p:sp>
      <p:pic>
        <p:nvPicPr>
          <p:cNvPr id="1026" name="Picture 2" descr="D:\Users\a.kuanysheva\Desktop\Рисунок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034" y="1500174"/>
            <a:ext cx="5391480" cy="4108198"/>
          </a:xfrm>
          <a:prstGeom prst="rect">
            <a:avLst/>
          </a:prstGeom>
          <a:noFill/>
          <a:ln w="57150">
            <a:solidFill>
              <a:schemeClr val="tx2"/>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cxnSp>
        <p:nvCxnSpPr>
          <p:cNvPr id="9" name="Conexão recta 3"/>
          <p:cNvCxnSpPr/>
          <p:nvPr/>
        </p:nvCxnSpPr>
        <p:spPr>
          <a:xfrm>
            <a:off x="428596" y="928670"/>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00034" y="0"/>
            <a:ext cx="8229600" cy="785818"/>
          </a:xfrm>
        </p:spPr>
        <p:txBody>
          <a:bodyPr>
            <a:normAutofit/>
          </a:bodyPr>
          <a:lstStyle/>
          <a:p>
            <a:pPr algn="ctr"/>
            <a:r>
              <a:rPr lang="ru-RU" sz="2400" b="1" dirty="0" smtClean="0">
                <a:cs typeface="Times New Roman" pitchFamily="18" charset="0"/>
              </a:rPr>
              <a:t>Отзывы участников </a:t>
            </a:r>
            <a:r>
              <a:rPr lang="ru-RU" sz="2400" b="1" dirty="0" err="1" smtClean="0">
                <a:cs typeface="Times New Roman" pitchFamily="18" charset="0"/>
              </a:rPr>
              <a:t>вебинара</a:t>
            </a:r>
            <a:r>
              <a:rPr lang="ru-RU" sz="2400" b="1" dirty="0" smtClean="0">
                <a:cs typeface="Times New Roman" pitchFamily="18" charset="0"/>
              </a:rPr>
              <a:t>: </a:t>
            </a:r>
            <a:endParaRPr lang="ru-RU" sz="2400" b="1" dirty="0">
              <a:cs typeface="Times New Roman" pitchFamily="18" charset="0"/>
            </a:endParaRPr>
          </a:p>
        </p:txBody>
      </p:sp>
      <p:sp>
        <p:nvSpPr>
          <p:cNvPr id="5" name="Объект 4"/>
          <p:cNvSpPr>
            <a:spLocks noGrp="1"/>
          </p:cNvSpPr>
          <p:nvPr>
            <p:ph idx="1"/>
          </p:nvPr>
        </p:nvSpPr>
        <p:spPr>
          <a:xfrm>
            <a:off x="467544" y="1268760"/>
            <a:ext cx="8229600" cy="4525963"/>
          </a:xfrm>
        </p:spPr>
        <p:txBody>
          <a:bodyPr>
            <a:noAutofit/>
          </a:bodyPr>
          <a:lstStyle/>
          <a:p>
            <a:r>
              <a:rPr lang="ru-RU" sz="1800" dirty="0" err="1">
                <a:latin typeface="Times New Roman" pitchFamily="18" charset="0"/>
                <a:cs typeface="Times New Roman" pitchFamily="18" charset="0"/>
              </a:rPr>
              <a:t>Вебинар</a:t>
            </a:r>
            <a:r>
              <a:rPr lang="ru-RU" sz="1800" dirty="0">
                <a:latin typeface="Times New Roman" pitchFamily="18" charset="0"/>
                <a:cs typeface="Times New Roman" pitchFamily="18" charset="0"/>
              </a:rPr>
              <a:t> был эффективен для меня, прояснила определенные понимания для себя в части проведения </a:t>
            </a:r>
            <a:r>
              <a:rPr lang="ru-RU" sz="1800" dirty="0" err="1">
                <a:latin typeface="Times New Roman" pitchFamily="18" charset="0"/>
                <a:cs typeface="Times New Roman" pitchFamily="18" charset="0"/>
              </a:rPr>
              <a:t>вебинара</a:t>
            </a:r>
            <a:r>
              <a:rPr lang="ru-RU" sz="1800" dirty="0">
                <a:latin typeface="Times New Roman" pitchFamily="18" charset="0"/>
                <a:cs typeface="Times New Roman" pitchFamily="18" charset="0"/>
              </a:rPr>
              <a:t>, которое необходимо для моей деятельности. </a:t>
            </a:r>
            <a:endParaRPr lang="ru-RU" sz="1800" b="1" i="1" dirty="0" smtClean="0">
              <a:latin typeface="Times New Roman" pitchFamily="18" charset="0"/>
              <a:cs typeface="Times New Roman" pitchFamily="18" charset="0"/>
            </a:endParaRPr>
          </a:p>
          <a:p>
            <a:pPr algn="r"/>
            <a:r>
              <a:rPr lang="ru-RU" sz="1800" b="1" i="1" dirty="0" err="1" smtClean="0">
                <a:latin typeface="Times New Roman" pitchFamily="18" charset="0"/>
                <a:cs typeface="Times New Roman" pitchFamily="18" charset="0"/>
              </a:rPr>
              <a:t>Нуржауар</a:t>
            </a:r>
            <a:r>
              <a:rPr lang="ru-RU" sz="1800" b="1" i="1" dirty="0" smtClean="0">
                <a:latin typeface="Times New Roman" pitchFamily="18" charset="0"/>
                <a:cs typeface="Times New Roman" pitchFamily="18" charset="0"/>
              </a:rPr>
              <a:t> Исаева</a:t>
            </a:r>
            <a:endParaRPr lang="ru-RU" sz="1800" dirty="0">
              <a:latin typeface="Times New Roman" pitchFamily="18" charset="0"/>
              <a:cs typeface="Times New Roman" pitchFamily="18" charset="0"/>
            </a:endParaRPr>
          </a:p>
          <a:p>
            <a:r>
              <a:rPr lang="ru-RU" sz="1800" dirty="0">
                <a:latin typeface="Times New Roman" pitchFamily="18" charset="0"/>
                <a:cs typeface="Times New Roman" pitchFamily="18" charset="0"/>
              </a:rPr>
              <a:t>Хотела бы поблагодарить ФЕЦА и Экспертный Центр НПО   за организацию обучающего </a:t>
            </a:r>
            <a:r>
              <a:rPr lang="ru-RU" sz="1800" dirty="0" err="1">
                <a:latin typeface="Times New Roman" pitchFamily="18" charset="0"/>
                <a:cs typeface="Times New Roman" pitchFamily="18" charset="0"/>
              </a:rPr>
              <a:t>вебинара</a:t>
            </a:r>
            <a:r>
              <a:rPr lang="ru-RU" sz="1800" dirty="0">
                <a:latin typeface="Times New Roman" pitchFamily="18" charset="0"/>
                <a:cs typeface="Times New Roman" pitchFamily="18" charset="0"/>
              </a:rPr>
              <a:t>! О получении этих знаний я уже давно мечтала, и тут вы предоставили прекрасную возможность пройти этот </a:t>
            </a:r>
            <a:r>
              <a:rPr lang="ru-RU" sz="1800" dirty="0" err="1">
                <a:latin typeface="Times New Roman" pitchFamily="18" charset="0"/>
                <a:cs typeface="Times New Roman" pitchFamily="18" charset="0"/>
              </a:rPr>
              <a:t>вебинар</a:t>
            </a:r>
            <a:r>
              <a:rPr lang="ru-RU" sz="1800" dirty="0">
                <a:latin typeface="Times New Roman" pitchFamily="18" charset="0"/>
                <a:cs typeface="Times New Roman" pitchFamily="18" charset="0"/>
              </a:rPr>
              <a:t>. Тренер провел </a:t>
            </a:r>
            <a:r>
              <a:rPr lang="ru-RU" sz="1800" dirty="0" err="1">
                <a:latin typeface="Times New Roman" pitchFamily="18" charset="0"/>
                <a:cs typeface="Times New Roman" pitchFamily="18" charset="0"/>
              </a:rPr>
              <a:t>вебинар</a:t>
            </a:r>
            <a:r>
              <a:rPr lang="ru-RU" sz="1800" dirty="0">
                <a:latin typeface="Times New Roman" pitchFamily="18" charset="0"/>
                <a:cs typeface="Times New Roman" pitchFamily="18" charset="0"/>
              </a:rPr>
              <a:t> на отлично. </a:t>
            </a:r>
            <a:r>
              <a:rPr lang="ru-RU" sz="1800" dirty="0" smtClean="0">
                <a:latin typeface="Times New Roman" pitchFamily="18" charset="0"/>
                <a:cs typeface="Times New Roman" pitchFamily="18" charset="0"/>
              </a:rPr>
              <a:t>Думаю</a:t>
            </a:r>
            <a:r>
              <a:rPr lang="ru-RU" sz="1800" dirty="0">
                <a:latin typeface="Times New Roman" pitchFamily="18" charset="0"/>
                <a:cs typeface="Times New Roman" pitchFamily="18" charset="0"/>
              </a:rPr>
              <a:t>, что полученные знания в скором времени найдут дальнейшее применение в работе</a:t>
            </a:r>
            <a:r>
              <a:rPr lang="ru-RU" sz="1800" dirty="0" smtClean="0">
                <a:latin typeface="Times New Roman" pitchFamily="18" charset="0"/>
                <a:cs typeface="Times New Roman" pitchFamily="18" charset="0"/>
              </a:rPr>
              <a:t>.</a:t>
            </a:r>
          </a:p>
          <a:p>
            <a:pPr algn="r"/>
            <a:r>
              <a:rPr lang="ru-RU" sz="1800" b="1" i="1" dirty="0" err="1" smtClean="0">
                <a:latin typeface="Times New Roman" pitchFamily="18" charset="0"/>
                <a:cs typeface="Times New Roman" pitchFamily="18" charset="0"/>
              </a:rPr>
              <a:t>Айгуль</a:t>
            </a:r>
            <a:r>
              <a:rPr lang="ru-RU" sz="1800" b="1" i="1" dirty="0" smtClean="0">
                <a:latin typeface="Times New Roman" pitchFamily="18" charset="0"/>
                <a:cs typeface="Times New Roman" pitchFamily="18" charset="0"/>
              </a:rPr>
              <a:t> </a:t>
            </a:r>
            <a:r>
              <a:rPr lang="ru-RU" sz="1800" b="1" i="1" dirty="0" err="1" smtClean="0">
                <a:latin typeface="Times New Roman" pitchFamily="18" charset="0"/>
                <a:cs typeface="Times New Roman" pitchFamily="18" charset="0"/>
              </a:rPr>
              <a:t>Дюсенова</a:t>
            </a:r>
            <a:endParaRPr lang="ru-RU" sz="1800" b="1" i="1"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Проводимые </a:t>
            </a:r>
            <a:r>
              <a:rPr lang="ru-RU" sz="1800" dirty="0" err="1">
                <a:latin typeface="Times New Roman" pitchFamily="18" charset="0"/>
                <a:cs typeface="Times New Roman" pitchFamily="18" charset="0"/>
              </a:rPr>
              <a:t>вебинары</a:t>
            </a:r>
            <a:r>
              <a:rPr lang="ru-RU" sz="1800" dirty="0">
                <a:latin typeface="Times New Roman" pitchFamily="18" charset="0"/>
                <a:cs typeface="Times New Roman" pitchFamily="18" charset="0"/>
              </a:rPr>
              <a:t> очень полезны с точки зрения отработки инструментариев проведения </a:t>
            </a:r>
            <a:r>
              <a:rPr lang="ru-RU" sz="1800" dirty="0" err="1">
                <a:latin typeface="Times New Roman" pitchFamily="18" charset="0"/>
                <a:cs typeface="Times New Roman" pitchFamily="18" charset="0"/>
              </a:rPr>
              <a:t>Вебинаров</a:t>
            </a:r>
            <a:r>
              <a:rPr lang="ru-RU" sz="1800" dirty="0">
                <a:latin typeface="Times New Roman" pitchFamily="18" charset="0"/>
                <a:cs typeface="Times New Roman" pitchFamily="18" charset="0"/>
              </a:rPr>
              <a:t>. Учитывая, что с каждым годом важность и количество такой формы обучения – особенно в Гражданском секторе будет расти очень полезно принять </a:t>
            </a:r>
            <a:r>
              <a:rPr lang="ru-RU" sz="1800" dirty="0" smtClean="0">
                <a:latin typeface="Times New Roman" pitchFamily="18" charset="0"/>
                <a:cs typeface="Times New Roman" pitchFamily="18" charset="0"/>
              </a:rPr>
              <a:t>участие. Надеюсь </a:t>
            </a:r>
            <a:r>
              <a:rPr lang="ru-RU" sz="1800" dirty="0">
                <a:latin typeface="Times New Roman" pitchFamily="18" charset="0"/>
                <a:cs typeface="Times New Roman" pitchFamily="18" charset="0"/>
              </a:rPr>
              <a:t>программа обучения будет расширена. Со своей стороны думаю сумею поделится полученным опытом с большим количеством НПО.</a:t>
            </a:r>
          </a:p>
          <a:p>
            <a:pPr algn="r"/>
            <a:r>
              <a:rPr lang="ru-RU" sz="1800" b="1" i="1" dirty="0">
                <a:latin typeface="Times New Roman" pitchFamily="18" charset="0"/>
                <a:cs typeface="Times New Roman" pitchFamily="18" charset="0"/>
              </a:rPr>
              <a:t>Чингиз </a:t>
            </a:r>
            <a:r>
              <a:rPr lang="ru-RU" sz="1800" b="1" i="1" dirty="0" err="1">
                <a:latin typeface="Times New Roman" pitchFamily="18" charset="0"/>
                <a:cs typeface="Times New Roman" pitchFamily="18" charset="0"/>
              </a:rPr>
              <a:t>Лепсибаев</a:t>
            </a:r>
            <a:endParaRPr lang="ru-RU" sz="1800" b="1" i="1" dirty="0">
              <a:latin typeface="Times New Roman" pitchFamily="18" charset="0"/>
              <a:cs typeface="Times New Roman" pitchFamily="18" charset="0"/>
            </a:endParaRPr>
          </a:p>
          <a:p>
            <a:pPr algn="r"/>
            <a:endParaRPr lang="ru-RU" sz="1800" b="1" i="1" dirty="0">
              <a:latin typeface="Times New Roman" pitchFamily="18" charset="0"/>
              <a:cs typeface="Times New Roman" pitchFamily="18" charset="0"/>
            </a:endParaRPr>
          </a:p>
        </p:txBody>
      </p:sp>
      <p:cxnSp>
        <p:nvCxnSpPr>
          <p:cNvPr id="6" name="Conexão recta 3"/>
          <p:cNvCxnSpPr/>
          <p:nvPr/>
        </p:nvCxnSpPr>
        <p:spPr>
          <a:xfrm>
            <a:off x="500034" y="857232"/>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8174367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142852"/>
            <a:ext cx="8929718" cy="785818"/>
          </a:xfrm>
        </p:spPr>
        <p:txBody>
          <a:bodyPr>
            <a:noAutofit/>
          </a:bodyPr>
          <a:lstStyle/>
          <a:p>
            <a:r>
              <a:rPr lang="ru-RU" sz="2400" b="1" dirty="0">
                <a:latin typeface="+mn-lt"/>
                <a:cs typeface="Times New Roman" pitchFamily="18" charset="0"/>
              </a:rPr>
              <a:t>Региональные тренинги, проведенные тренерами- выпускниками Центра</a:t>
            </a:r>
          </a:p>
        </p:txBody>
      </p:sp>
      <p:sp>
        <p:nvSpPr>
          <p:cNvPr id="6" name="Объект 5"/>
          <p:cNvSpPr>
            <a:spLocks noGrp="1"/>
          </p:cNvSpPr>
          <p:nvPr>
            <p:ph sz="half" idx="1"/>
          </p:nvPr>
        </p:nvSpPr>
        <p:spPr>
          <a:xfrm>
            <a:off x="214282" y="5357826"/>
            <a:ext cx="8429684" cy="1143008"/>
          </a:xfrm>
        </p:spPr>
        <p:style>
          <a:lnRef idx="1">
            <a:schemeClr val="accent1"/>
          </a:lnRef>
          <a:fillRef idx="2">
            <a:schemeClr val="accent1"/>
          </a:fillRef>
          <a:effectRef idx="1">
            <a:schemeClr val="accent1"/>
          </a:effectRef>
          <a:fontRef idx="minor">
            <a:schemeClr val="dk1"/>
          </a:fontRef>
        </p:style>
        <p:txBody>
          <a:bodyPr>
            <a:normAutofit/>
          </a:bodyPr>
          <a:lstStyle/>
          <a:p>
            <a:pPr algn="ctr">
              <a:buNone/>
            </a:pPr>
            <a:r>
              <a:rPr lang="ru-RU" sz="1800" b="1" i="1" dirty="0" smtClean="0"/>
              <a:t>Один из тренеров в лице </a:t>
            </a:r>
            <a:r>
              <a:rPr lang="ru-RU" sz="1800" b="1" i="1" dirty="0" err="1" smtClean="0"/>
              <a:t>Кожасовой</a:t>
            </a:r>
            <a:r>
              <a:rPr lang="ru-RU" sz="1800" b="1" i="1" dirty="0" smtClean="0"/>
              <a:t> Динары, «Гражданский Альянс </a:t>
            </a:r>
            <a:r>
              <a:rPr lang="ru-RU" sz="1800" b="1" i="1" dirty="0" err="1" smtClean="0"/>
              <a:t>Атырауской</a:t>
            </a:r>
            <a:r>
              <a:rPr lang="ru-RU" sz="1800" b="1" i="1" dirty="0" smtClean="0"/>
              <a:t> области» , провела 2 </a:t>
            </a:r>
            <a:r>
              <a:rPr lang="ru-RU" sz="1800" b="1" i="1" dirty="0"/>
              <a:t>тренинга на </a:t>
            </a:r>
            <a:r>
              <a:rPr lang="en-US" sz="1800" b="1" i="1" dirty="0" smtClean="0"/>
              <a:t> </a:t>
            </a:r>
            <a:r>
              <a:rPr lang="ru-RU" sz="1800" b="1" i="1" dirty="0" smtClean="0"/>
              <a:t>казахском </a:t>
            </a:r>
            <a:r>
              <a:rPr lang="ru-RU" sz="1800" b="1" i="1" dirty="0"/>
              <a:t>языке, которые </a:t>
            </a:r>
            <a:r>
              <a:rPr lang="ru-RU" sz="1800" b="1" i="1" dirty="0" smtClean="0"/>
              <a:t>были</a:t>
            </a:r>
            <a:r>
              <a:rPr lang="en-US" sz="1800" b="1" i="1" dirty="0" smtClean="0"/>
              <a:t> </a:t>
            </a:r>
            <a:r>
              <a:rPr lang="ru-RU" sz="1800" b="1" i="1" dirty="0" smtClean="0"/>
              <a:t>поддержаны местным</a:t>
            </a:r>
            <a:r>
              <a:rPr lang="en-US" sz="1800" b="1" i="1" dirty="0" smtClean="0"/>
              <a:t> </a:t>
            </a:r>
            <a:r>
              <a:rPr lang="ru-RU" sz="1800" b="1" i="1" dirty="0" err="1" smtClean="0"/>
              <a:t>акиматом</a:t>
            </a:r>
            <a:r>
              <a:rPr lang="ru-RU" sz="1800" b="1" i="1" dirty="0"/>
              <a:t>. </a:t>
            </a:r>
          </a:p>
          <a:p>
            <a:endParaRPr lang="ru-RU" dirty="0"/>
          </a:p>
        </p:txBody>
      </p:sp>
      <p:pic>
        <p:nvPicPr>
          <p:cNvPr id="2050" name="Picture 2" descr="D:\Users\a.kuanysheva\Desktop\IMG_2525.JPG"/>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28794" y="1357298"/>
            <a:ext cx="5214974" cy="3750103"/>
          </a:xfrm>
          <a:prstGeom prst="rect">
            <a:avLst/>
          </a:prstGeom>
          <a:noFill/>
          <a:ln w="57150">
            <a:solidFill>
              <a:schemeClr val="tx2"/>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cxnSp>
        <p:nvCxnSpPr>
          <p:cNvPr id="5" name="Conexão recta 3"/>
          <p:cNvCxnSpPr/>
          <p:nvPr/>
        </p:nvCxnSpPr>
        <p:spPr>
          <a:xfrm>
            <a:off x="642910" y="1071546"/>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5885470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a:xfrm>
            <a:off x="457200" y="1071546"/>
            <a:ext cx="3328982" cy="5237774"/>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buNone/>
            </a:pPr>
            <a:r>
              <a:rPr lang="ru-RU" sz="1600" dirty="0" smtClean="0"/>
              <a:t/>
            </a:r>
            <a:br>
              <a:rPr lang="ru-RU" sz="1600" dirty="0" smtClean="0"/>
            </a:br>
            <a:r>
              <a:rPr lang="ru-RU" sz="1600" b="1" dirty="0" smtClean="0"/>
              <a:t>"Хотелось бы выразить огромную признательность и благодарность за программу </a:t>
            </a:r>
            <a:r>
              <a:rPr lang="ru-RU" sz="1600" b="1" dirty="0" err="1" smtClean="0"/>
              <a:t>менторства</a:t>
            </a:r>
            <a:r>
              <a:rPr lang="ru-RU" sz="1600" b="1" dirty="0" smtClean="0"/>
              <a:t>. Для меня это был очень полезный опыт как в профессиональном так и в творческом плане. я нашла новые идеи для своей деятельности и вдохновение для поиска новых. Это хорошая идея, так как ценность </a:t>
            </a:r>
            <a:r>
              <a:rPr lang="ru-RU" sz="1600" b="1" dirty="0" err="1" smtClean="0"/>
              <a:t>менторинга</a:t>
            </a:r>
            <a:r>
              <a:rPr lang="ru-RU" sz="1600" b="1" dirty="0" smtClean="0"/>
              <a:t> заключается именно в том, чтобы обсудить вопросы, которые невозможно поднять в другой среде. </a:t>
            </a:r>
            <a:r>
              <a:rPr lang="ru-RU" sz="1600" b="1" smtClean="0"/>
              <a:t>У обучающихся появляется возможность воспользоваться накопленным опытом, знаниями и особенностями  работы успешных, уже состоявшихся организаций."</a:t>
            </a:r>
            <a:endParaRPr lang="en-US" sz="1600" b="1" i="1" dirty="0" smtClean="0">
              <a:latin typeface="+mj-lt"/>
              <a:cs typeface="Times New Roman" pitchFamily="18" charset="0"/>
            </a:endParaRPr>
          </a:p>
          <a:p>
            <a:endParaRPr lang="en-US" sz="2600" b="1" i="1" dirty="0" smtClean="0">
              <a:latin typeface="+mj-lt"/>
              <a:cs typeface="Times New Roman" pitchFamily="18" charset="0"/>
            </a:endParaRPr>
          </a:p>
          <a:p>
            <a:pPr algn="r">
              <a:buNone/>
            </a:pPr>
            <a:r>
              <a:rPr lang="ru-RU" sz="1900" b="1" i="1" dirty="0" err="1" smtClean="0">
                <a:latin typeface="Times New Roman" pitchFamily="18" charset="0"/>
                <a:cs typeface="Times New Roman" pitchFamily="18" charset="0"/>
              </a:rPr>
              <a:t>Анель</a:t>
            </a:r>
            <a:r>
              <a:rPr lang="ru-RU" sz="1900" b="1" i="1" dirty="0" smtClean="0">
                <a:latin typeface="Times New Roman" pitchFamily="18" charset="0"/>
                <a:cs typeface="Times New Roman" pitchFamily="18" charset="0"/>
              </a:rPr>
              <a:t> </a:t>
            </a:r>
            <a:r>
              <a:rPr lang="ru-RU" sz="1900" b="1" i="1" dirty="0" err="1" smtClean="0">
                <a:latin typeface="Times New Roman" pitchFamily="18" charset="0"/>
                <a:cs typeface="Times New Roman" pitchFamily="18" charset="0"/>
              </a:rPr>
              <a:t>Жапабаева</a:t>
            </a:r>
            <a:r>
              <a:rPr lang="ru-RU" sz="1900" b="1" i="1" dirty="0" smtClean="0">
                <a:latin typeface="Times New Roman" pitchFamily="18" charset="0"/>
                <a:cs typeface="Times New Roman" pitchFamily="18" charset="0"/>
              </a:rPr>
              <a:t>, </a:t>
            </a:r>
          </a:p>
          <a:p>
            <a:pPr algn="r">
              <a:buNone/>
            </a:pPr>
            <a:r>
              <a:rPr lang="ru-RU" sz="1900" b="1" i="1" dirty="0" smtClean="0">
                <a:latin typeface="Times New Roman" pitchFamily="18" charset="0"/>
                <a:cs typeface="Times New Roman" pitchFamily="18" charset="0"/>
              </a:rPr>
              <a:t>участница программы</a:t>
            </a:r>
            <a:r>
              <a:rPr lang="ru-RU" sz="2100" dirty="0" smtClean="0">
                <a:latin typeface="Times New Roman" pitchFamily="18" charset="0"/>
                <a:cs typeface="Times New Roman" pitchFamily="18" charset="0"/>
              </a:rPr>
              <a:t>.</a:t>
            </a:r>
          </a:p>
        </p:txBody>
      </p:sp>
      <p:pic>
        <p:nvPicPr>
          <p:cNvPr id="4098" name="Picture 2" descr="D:\Users\a.kuanysheva\Desktop\55555.jpg"/>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43372" y="1500174"/>
            <a:ext cx="4714908" cy="3750686"/>
          </a:xfrm>
          <a:prstGeom prst="rect">
            <a:avLst/>
          </a:prstGeom>
          <a:noFill/>
          <a:ln w="57150">
            <a:solidFill>
              <a:schemeClr val="tx2"/>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
        <p:nvSpPr>
          <p:cNvPr id="6" name="Заголовок 3"/>
          <p:cNvSpPr>
            <a:spLocks noGrp="1"/>
          </p:cNvSpPr>
          <p:nvPr>
            <p:ph type="title"/>
          </p:nvPr>
        </p:nvSpPr>
        <p:spPr>
          <a:xfrm>
            <a:off x="500034" y="0"/>
            <a:ext cx="8229600" cy="571480"/>
          </a:xfrm>
        </p:spPr>
        <p:txBody>
          <a:bodyPr>
            <a:normAutofit/>
          </a:bodyPr>
          <a:lstStyle/>
          <a:p>
            <a:pPr algn="ctr"/>
            <a:r>
              <a:rPr lang="kk-KZ" sz="2400" b="1" dirty="0" smtClean="0">
                <a:cs typeface="Times New Roman" pitchFamily="18" charset="0"/>
              </a:rPr>
              <a:t>Менторская программа</a:t>
            </a:r>
            <a:endParaRPr lang="ru-RU" sz="2400" b="1" dirty="0">
              <a:cs typeface="Times New Roman" pitchFamily="18" charset="0"/>
            </a:endParaRPr>
          </a:p>
        </p:txBody>
      </p:sp>
      <p:cxnSp>
        <p:nvCxnSpPr>
          <p:cNvPr id="7" name="Conexão recta 3"/>
          <p:cNvCxnSpPr/>
          <p:nvPr/>
        </p:nvCxnSpPr>
        <p:spPr>
          <a:xfrm>
            <a:off x="571472" y="714356"/>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884596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7158" y="285728"/>
            <a:ext cx="8429684"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i="1" dirty="0" smtClean="0">
                <a:solidFill>
                  <a:schemeClr val="tx1"/>
                </a:solidFill>
                <a:latin typeface="+mj-lt"/>
                <a:cs typeface="Times New Roman" pitchFamily="18" charset="0"/>
              </a:rPr>
              <a:t>«Спасибо </a:t>
            </a:r>
            <a:r>
              <a:rPr lang="ru-RU" sz="1600" b="1" i="1" dirty="0">
                <a:solidFill>
                  <a:schemeClr val="tx1"/>
                </a:solidFill>
                <a:latin typeface="+mj-lt"/>
                <a:cs typeface="Times New Roman" pitchFamily="18" charset="0"/>
              </a:rPr>
              <a:t>за предоставленную возможность пройти стажировку в опытной неправительственной организации у грамотных специалистов. Знания и навыки, полученные в результате стажировки, очень </a:t>
            </a:r>
            <a:r>
              <a:rPr lang="ru-RU" sz="1600" b="1" i="1" dirty="0" smtClean="0">
                <a:solidFill>
                  <a:schemeClr val="tx1"/>
                </a:solidFill>
                <a:latin typeface="+mj-lt"/>
                <a:cs typeface="Times New Roman" pitchFamily="18" charset="0"/>
              </a:rPr>
              <a:t>полезны.</a:t>
            </a:r>
            <a:r>
              <a:rPr lang="en-US" sz="1600" b="1" i="1" dirty="0" smtClean="0">
                <a:solidFill>
                  <a:schemeClr val="tx1"/>
                </a:solidFill>
                <a:latin typeface="+mj-lt"/>
                <a:cs typeface="Times New Roman" pitchFamily="18" charset="0"/>
              </a:rPr>
              <a:t> </a:t>
            </a:r>
            <a:r>
              <a:rPr lang="ru-RU" sz="1600" b="1" i="1" dirty="0" smtClean="0">
                <a:solidFill>
                  <a:schemeClr val="tx1"/>
                </a:solidFill>
                <a:latin typeface="+mj-lt"/>
                <a:cs typeface="Times New Roman" pitchFamily="18" charset="0"/>
              </a:rPr>
              <a:t>Я  обязательно буду применять их в моей дальнейшей работе.»</a:t>
            </a:r>
            <a:r>
              <a:rPr lang="ru-RU" sz="1600" b="1" i="1" dirty="0">
                <a:solidFill>
                  <a:schemeClr val="tx1"/>
                </a:solidFill>
                <a:latin typeface="+mj-lt"/>
                <a:cs typeface="Times New Roman" pitchFamily="18" charset="0"/>
              </a:rPr>
              <a:t> </a:t>
            </a:r>
            <a:endParaRPr lang="en-US" sz="1600" b="1" i="1" dirty="0" smtClean="0">
              <a:solidFill>
                <a:schemeClr val="tx1"/>
              </a:solidFill>
              <a:latin typeface="+mj-lt"/>
              <a:cs typeface="Times New Roman" pitchFamily="18" charset="0"/>
            </a:endParaRPr>
          </a:p>
          <a:p>
            <a:pPr algn="r"/>
            <a:r>
              <a:rPr lang="ru-RU" sz="1600" b="1" i="1" dirty="0" smtClean="0">
                <a:solidFill>
                  <a:schemeClr val="tx1"/>
                </a:solidFill>
                <a:latin typeface="+mj-lt"/>
                <a:cs typeface="Times New Roman" pitchFamily="18" charset="0"/>
              </a:rPr>
              <a:t>Дина </a:t>
            </a:r>
            <a:r>
              <a:rPr lang="ru-RU" sz="1600" b="1" i="1" dirty="0" err="1" smtClean="0">
                <a:solidFill>
                  <a:schemeClr val="tx1"/>
                </a:solidFill>
                <a:latin typeface="+mj-lt"/>
                <a:cs typeface="Times New Roman" pitchFamily="18" charset="0"/>
              </a:rPr>
              <a:t>Алибаева</a:t>
            </a:r>
            <a:r>
              <a:rPr lang="ru-RU" sz="1600" b="1" i="1" dirty="0" smtClean="0">
                <a:solidFill>
                  <a:schemeClr val="tx1"/>
                </a:solidFill>
                <a:latin typeface="+mj-lt"/>
                <a:cs typeface="Times New Roman" pitchFamily="18" charset="0"/>
              </a:rPr>
              <a:t>, участник менторской программы</a:t>
            </a:r>
            <a:endParaRPr lang="ru-RU" sz="1600" b="1" i="1" dirty="0">
              <a:solidFill>
                <a:schemeClr val="tx1"/>
              </a:solidFill>
              <a:latin typeface="+mj-lt"/>
              <a:cs typeface="Times New Roman" pitchFamily="18" charset="0"/>
            </a:endParaRPr>
          </a:p>
        </p:txBody>
      </p:sp>
      <p:pic>
        <p:nvPicPr>
          <p:cNvPr id="1029" name="Picture 5" descr="D:\Users\a.kuanysheva\Desktop\55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41549" y="2636913"/>
            <a:ext cx="4086436" cy="3565336"/>
          </a:xfrm>
          <a:prstGeom prst="rect">
            <a:avLst/>
          </a:prstGeom>
          <a:noFill/>
          <a:ln w="57150">
            <a:solidFill>
              <a:schemeClr val="accent1"/>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1032" name="Picture 8" descr="D:\Users\a.kuanysheva\Desktop\555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44008" y="2636913"/>
            <a:ext cx="3902224" cy="3565335"/>
          </a:xfrm>
          <a:prstGeom prst="rect">
            <a:avLst/>
          </a:prstGeom>
          <a:noFill/>
          <a:ln w="57150">
            <a:solidFill>
              <a:schemeClr val="accent1"/>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94020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sz="3600" b="1" dirty="0" smtClean="0"/>
              <a:t>Глоссарий</a:t>
            </a:r>
            <a:r>
              <a:rPr lang="en-US" sz="3600" b="1" dirty="0" smtClean="0"/>
              <a:t> </a:t>
            </a:r>
            <a:r>
              <a:rPr lang="ru-RU" sz="3600" b="1" dirty="0" smtClean="0"/>
              <a:t>для </a:t>
            </a:r>
            <a:r>
              <a:rPr lang="ru-RU" sz="3600" b="1" dirty="0" err="1" smtClean="0"/>
              <a:t>казахоязычных</a:t>
            </a:r>
            <a:r>
              <a:rPr lang="ru-RU" sz="3600" b="1" dirty="0" smtClean="0"/>
              <a:t> тренеров</a:t>
            </a:r>
            <a:r>
              <a:rPr lang="kk-KZ" dirty="0" smtClean="0"/>
              <a:t/>
            </a:r>
            <a:br>
              <a:rPr lang="kk-KZ" dirty="0" smtClean="0"/>
            </a:br>
            <a:endParaRPr lang="ru-RU" dirty="0"/>
          </a:p>
        </p:txBody>
      </p:sp>
      <p:sp>
        <p:nvSpPr>
          <p:cNvPr id="3" name="Содержимое 2"/>
          <p:cNvSpPr>
            <a:spLocks noGrp="1"/>
          </p:cNvSpPr>
          <p:nvPr>
            <p:ph idx="1"/>
          </p:nvPr>
        </p:nvSpPr>
        <p:spPr>
          <a:xfrm>
            <a:off x="0" y="1714488"/>
            <a:ext cx="5643570" cy="2828932"/>
          </a:xfrm>
        </p:spPr>
        <p:txBody>
          <a:bodyPr>
            <a:normAutofit/>
          </a:bodyPr>
          <a:lstStyle/>
          <a:p>
            <a:pPr algn="ctr">
              <a:buNone/>
            </a:pPr>
            <a:r>
              <a:rPr lang="ru-RU" sz="2400" b="1" dirty="0" smtClean="0"/>
              <a:t>Финансирование: компания </a:t>
            </a:r>
            <a:r>
              <a:rPr lang="en-US" sz="2400" b="1" dirty="0" smtClean="0"/>
              <a:t> NCOC</a:t>
            </a:r>
          </a:p>
          <a:p>
            <a:pPr algn="ctr">
              <a:buNone/>
            </a:pPr>
            <a:r>
              <a:rPr lang="ru-RU" sz="2400" b="1" dirty="0" smtClean="0"/>
              <a:t>выразила интерес и поддержала эту</a:t>
            </a:r>
            <a:endParaRPr lang="en-US" sz="2400" b="1" dirty="0" smtClean="0"/>
          </a:p>
          <a:p>
            <a:pPr algn="ctr">
              <a:buNone/>
            </a:pPr>
            <a:r>
              <a:rPr lang="ru-RU" sz="2400" b="1" dirty="0" smtClean="0"/>
              <a:t>программу выделив </a:t>
            </a:r>
            <a:r>
              <a:rPr lang="kk-KZ" sz="2400" b="1" dirty="0" smtClean="0"/>
              <a:t>900 </a:t>
            </a:r>
            <a:r>
              <a:rPr lang="en-US" sz="2400" b="1" dirty="0" smtClean="0"/>
              <a:t>$</a:t>
            </a:r>
            <a:r>
              <a:rPr lang="kk-KZ" sz="2400" b="1" dirty="0" smtClean="0"/>
              <a:t> на разработку</a:t>
            </a:r>
            <a:endParaRPr lang="en-US" sz="2400" b="1" dirty="0" smtClean="0"/>
          </a:p>
          <a:p>
            <a:pPr algn="ctr">
              <a:buNone/>
            </a:pPr>
            <a:r>
              <a:rPr lang="kk-KZ" sz="2400" b="1" dirty="0" smtClean="0"/>
              <a:t>дизайн и верстку глоссария для</a:t>
            </a:r>
          </a:p>
          <a:p>
            <a:pPr algn="ctr">
              <a:buNone/>
            </a:pPr>
            <a:r>
              <a:rPr lang="kk-KZ" sz="2400" b="1" dirty="0" smtClean="0"/>
              <a:t>казахоязычных тренеров</a:t>
            </a:r>
            <a:r>
              <a:rPr lang="ru-RU" sz="2400" b="1" dirty="0" smtClean="0"/>
              <a:t>. </a:t>
            </a:r>
            <a:endParaRPr lang="ru-RU" sz="2400" b="1" dirty="0"/>
          </a:p>
        </p:txBody>
      </p:sp>
      <p:cxnSp>
        <p:nvCxnSpPr>
          <p:cNvPr id="4" name="Conexão recta 3"/>
          <p:cNvCxnSpPr/>
          <p:nvPr/>
        </p:nvCxnSpPr>
        <p:spPr>
          <a:xfrm>
            <a:off x="642910" y="1071546"/>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pic>
        <p:nvPicPr>
          <p:cNvPr id="1026" name="Picture 2" descr="D:\Aidana Konarova\Desktop\oblizka knigi(1).jpg"/>
          <p:cNvPicPr>
            <a:picLocks noChangeAspect="1" noChangeArrowheads="1"/>
          </p:cNvPicPr>
          <p:nvPr/>
        </p:nvPicPr>
        <p:blipFill>
          <a:blip r:embed="rId2" cstate="print"/>
          <a:srcRect/>
          <a:stretch>
            <a:fillRect/>
          </a:stretch>
        </p:blipFill>
        <p:spPr bwMode="auto">
          <a:xfrm>
            <a:off x="5786446" y="1285860"/>
            <a:ext cx="2852827" cy="403346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pPr>
              <a:buNone/>
            </a:pPr>
            <a:endParaRPr lang="ru-RU" sz="1200" dirty="0" smtClean="0"/>
          </a:p>
          <a:p>
            <a:endParaRPr lang="ru-RU" sz="1800" dirty="0" smtClean="0"/>
          </a:p>
        </p:txBody>
      </p:sp>
      <p:pic>
        <p:nvPicPr>
          <p:cNvPr id="5" name="Picture 2" descr="D:\Users\a.kuanysheva\Desktop\Письмо КС\Scan NPO 1.jpg"/>
          <p:cNvPicPr>
            <a:picLocks noChangeAspect="1" noChangeArrowheads="1"/>
          </p:cNvPicPr>
          <p:nvPr/>
        </p:nvPicPr>
        <p:blipFill>
          <a:blip r:embed="rId2" cstate="print">
            <a:extLst>
              <a:ext uri="{28A0092B-C50C-407E-A947-70E740481C1C}">
                <a14:useLocalDpi xmlns="" xmlns:a14="http://schemas.microsoft.com/office/drawing/2010/main" val="0"/>
              </a:ext>
            </a:extLst>
          </a:blip>
          <a:stretch>
            <a:fillRect/>
          </a:stretch>
        </p:blipFill>
        <p:spPr bwMode="auto">
          <a:xfrm>
            <a:off x="3286116" y="3214686"/>
            <a:ext cx="4933604" cy="2672542"/>
          </a:xfrm>
          <a:prstGeom prst="rect">
            <a:avLst/>
          </a:prstGeom>
          <a:noFill/>
          <a:ln>
            <a:noFill/>
          </a:ln>
          <a:effectLst>
            <a:innerShdw blurRad="114300">
              <a:prstClr val="black"/>
            </a:innerShdw>
          </a:effectLst>
          <a:extLst>
            <a:ext uri="{909E8E84-426E-40DD-AFC4-6F175D3DCCD1}">
              <a14:hiddenFill xmlns="" xmlns:a14="http://schemas.microsoft.com/office/drawing/2010/main">
                <a:solidFill>
                  <a:srgbClr val="FFFFFF"/>
                </a:solidFill>
              </a14:hiddenFill>
            </a:ext>
          </a:extLst>
        </p:spPr>
      </p:pic>
      <p:pic>
        <p:nvPicPr>
          <p:cNvPr id="6" name="Picture 4" descr="D:\Users\a.kuanysheva\Desktop\Письмо КС\ScanNPO.jpg"/>
          <p:cNvPicPr>
            <a:picLocks noChangeAspect="1" noChangeArrowheads="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928662" y="2836065"/>
            <a:ext cx="2071702" cy="3832648"/>
          </a:xfrm>
          <a:prstGeom prst="rect">
            <a:avLst/>
          </a:prstGeom>
          <a:noFill/>
          <a:ln>
            <a:noFill/>
          </a:ln>
          <a:effectLst>
            <a:innerShdw blurRad="114300">
              <a:prstClr val="black"/>
            </a:innerShdw>
          </a:effectLst>
          <a:extLst>
            <a:ext uri="{909E8E84-426E-40DD-AFC4-6F175D3DCCD1}">
              <a14:hiddenFill xmlns="" xmlns:a14="http://schemas.microsoft.com/office/drawing/2010/main">
                <a:solidFill>
                  <a:srgbClr val="FFFFFF"/>
                </a:solidFill>
              </a14:hiddenFill>
            </a:ext>
          </a:extLst>
        </p:spPr>
      </p:pic>
      <p:sp>
        <p:nvSpPr>
          <p:cNvPr id="9" name="TextBox 8"/>
          <p:cNvSpPr txBox="1"/>
          <p:nvPr/>
        </p:nvSpPr>
        <p:spPr>
          <a:xfrm>
            <a:off x="214282" y="214290"/>
            <a:ext cx="8643966" cy="461665"/>
          </a:xfrm>
          <a:prstGeom prst="rect">
            <a:avLst/>
          </a:prstGeom>
          <a:noFill/>
        </p:spPr>
        <p:txBody>
          <a:bodyPr wrap="square" rtlCol="0">
            <a:spAutoFit/>
          </a:bodyPr>
          <a:lstStyle/>
          <a:p>
            <a:pPr algn="ctr"/>
            <a:r>
              <a:rPr lang="ru-RU" sz="2400" b="1" dirty="0" smtClean="0">
                <a:effectLst>
                  <a:outerShdw blurRad="38100" dist="38100" dir="2700000" algn="tl">
                    <a:srgbClr val="000000">
                      <a:alpha val="43137"/>
                    </a:srgbClr>
                  </a:outerShdw>
                </a:effectLst>
                <a:latin typeface="+mj-lt"/>
                <a:cs typeface="Times New Roman" pitchFamily="18" charset="0"/>
              </a:rPr>
              <a:t>Проект в СМИ</a:t>
            </a:r>
            <a:endParaRPr lang="ru-RU" sz="2400" b="1" dirty="0">
              <a:effectLst>
                <a:outerShdw blurRad="38100" dist="38100" dir="2700000" algn="tl">
                  <a:srgbClr val="000000">
                    <a:alpha val="43137"/>
                  </a:srgbClr>
                </a:outerShdw>
              </a:effectLst>
              <a:latin typeface="+mj-lt"/>
              <a:cs typeface="Times New Roman" pitchFamily="18" charset="0"/>
            </a:endParaRPr>
          </a:p>
        </p:txBody>
      </p:sp>
      <p:cxnSp>
        <p:nvCxnSpPr>
          <p:cNvPr id="7" name="Conexão recta 3"/>
          <p:cNvCxnSpPr/>
          <p:nvPr/>
        </p:nvCxnSpPr>
        <p:spPr>
          <a:xfrm>
            <a:off x="714348" y="928670"/>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
        <p:nvSpPr>
          <p:cNvPr id="10" name="TextBox 9"/>
          <p:cNvSpPr txBox="1"/>
          <p:nvPr/>
        </p:nvSpPr>
        <p:spPr>
          <a:xfrm>
            <a:off x="285720" y="1214422"/>
            <a:ext cx="8715436"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i="1" dirty="0" smtClean="0"/>
              <a:t>За эти 5 месяцев проект «Инициатива по развитию потенциала экспертов и лидеров в секторе НПО» при финансовой поддержке компании Шеврон в Казахстане, был освещен в газетных статьях , в электронном СМИ.</a:t>
            </a:r>
          </a:p>
          <a:p>
            <a:r>
              <a:rPr lang="ru-RU" sz="1600" b="1" i="1" dirty="0" smtClean="0"/>
              <a:t>Ссылка на новость: </a:t>
            </a:r>
            <a:r>
              <a:rPr lang="en-US" sz="1600" b="1" i="1" dirty="0" smtClean="0">
                <a:hlinkClick r:id="rId4"/>
              </a:rPr>
              <a:t>http://1720.kz/story/qazaq-tildi-treningterding-mangyzy-zor</a:t>
            </a:r>
            <a:r>
              <a:rPr lang="ru-RU" sz="1600" b="1" i="1" dirty="0" smtClean="0"/>
              <a:t> , Аскар </a:t>
            </a:r>
            <a:r>
              <a:rPr lang="ru-RU" sz="1600" b="1" i="1" dirty="0" err="1" smtClean="0"/>
              <a:t>Муратбек</a:t>
            </a:r>
            <a:r>
              <a:rPr lang="ru-RU" sz="1600" b="1" i="1" dirty="0" smtClean="0"/>
              <a:t>, г. Усть-Каменогорск, участник </a:t>
            </a:r>
            <a:r>
              <a:rPr lang="ru-RU" sz="1600" b="1" i="1" dirty="0" err="1" smtClean="0"/>
              <a:t>казахоязычного</a:t>
            </a:r>
            <a:r>
              <a:rPr lang="ru-RU" sz="1600" b="1" i="1" dirty="0" smtClean="0"/>
              <a:t> тренинга</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Aidana Konarova\Downloads\Create Your Own.png"/>
          <p:cNvPicPr>
            <a:picLocks noChangeAspect="1" noChangeArrowheads="1"/>
          </p:cNvPicPr>
          <p:nvPr/>
        </p:nvPicPr>
        <p:blipFill>
          <a:blip r:embed="rId2" cstate="print"/>
          <a:srcRect b="63542"/>
          <a:stretch>
            <a:fillRect/>
          </a:stretch>
        </p:blipFill>
        <p:spPr bwMode="auto">
          <a:xfrm>
            <a:off x="214282" y="571480"/>
            <a:ext cx="8641523" cy="485778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Diagrama 5"/>
          <p:cNvGraphicFramePr/>
          <p:nvPr>
            <p:extLst>
              <p:ext uri="{D42A27DB-BD31-4B8C-83A1-F6EECF244321}">
                <p14:modId xmlns="" xmlns:p14="http://schemas.microsoft.com/office/powerpoint/2010/main" val="1156881888"/>
              </p:ext>
            </p:extLst>
          </p:nvPr>
        </p:nvGraphicFramePr>
        <p:xfrm>
          <a:off x="-1571668" y="2428868"/>
          <a:ext cx="6929486" cy="3169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a 4"/>
          <p:cNvGraphicFramePr/>
          <p:nvPr>
            <p:extLst>
              <p:ext uri="{D42A27DB-BD31-4B8C-83A1-F6EECF244321}">
                <p14:modId xmlns="" xmlns:p14="http://schemas.microsoft.com/office/powerpoint/2010/main" val="1319455136"/>
              </p:ext>
            </p:extLst>
          </p:nvPr>
        </p:nvGraphicFramePr>
        <p:xfrm>
          <a:off x="3571884" y="2708920"/>
          <a:ext cx="5214942" cy="30072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extBox 4"/>
          <p:cNvSpPr txBox="1"/>
          <p:nvPr/>
        </p:nvSpPr>
        <p:spPr>
          <a:xfrm>
            <a:off x="857224" y="1571612"/>
            <a:ext cx="2000264"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ru-RU" sz="3600" dirty="0" smtClean="0"/>
              <a:t>Цель</a:t>
            </a:r>
            <a:endParaRPr lang="ru-RU" sz="3600" dirty="0"/>
          </a:p>
        </p:txBody>
      </p:sp>
      <p:sp>
        <p:nvSpPr>
          <p:cNvPr id="7" name="TextBox 6"/>
          <p:cNvSpPr txBox="1"/>
          <p:nvPr/>
        </p:nvSpPr>
        <p:spPr>
          <a:xfrm>
            <a:off x="5000628" y="1571612"/>
            <a:ext cx="2357454"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ru-RU" sz="3600" dirty="0" smtClean="0"/>
              <a:t>Задачи</a:t>
            </a:r>
            <a:endParaRPr lang="ru-RU" sz="3600" dirty="0"/>
          </a:p>
        </p:txBody>
      </p:sp>
      <p:sp>
        <p:nvSpPr>
          <p:cNvPr id="9" name="Заголовок 1"/>
          <p:cNvSpPr>
            <a:spLocks noGrp="1"/>
          </p:cNvSpPr>
          <p:nvPr>
            <p:ph type="title"/>
          </p:nvPr>
        </p:nvSpPr>
        <p:spPr>
          <a:xfrm>
            <a:off x="428596" y="0"/>
            <a:ext cx="8229600" cy="1143000"/>
          </a:xfrm>
        </p:spPr>
        <p:txBody>
          <a:bodyPr>
            <a:normAutofit/>
          </a:bodyPr>
          <a:lstStyle/>
          <a:p>
            <a:r>
              <a:rPr lang="ru-RU" sz="3600" b="1" dirty="0" smtClean="0"/>
              <a:t>Цель и Задачи проекта</a:t>
            </a:r>
            <a:endParaRPr lang="ru-RU" sz="3600" b="1" dirty="0"/>
          </a:p>
        </p:txBody>
      </p:sp>
      <p:cxnSp>
        <p:nvCxnSpPr>
          <p:cNvPr id="10" name="Conexão recta 3"/>
          <p:cNvCxnSpPr/>
          <p:nvPr/>
        </p:nvCxnSpPr>
        <p:spPr>
          <a:xfrm>
            <a:off x="571472" y="1000108"/>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725470"/>
          </a:xfrm>
        </p:spPr>
        <p:txBody>
          <a:bodyPr>
            <a:normAutofit fontScale="90000"/>
          </a:bodyPr>
          <a:lstStyle/>
          <a:p>
            <a:r>
              <a:rPr lang="ru-RU" sz="3600" b="1" dirty="0" smtClean="0"/>
              <a:t>Деятельность проекта с</a:t>
            </a:r>
            <a:r>
              <a:rPr lang="en-US" sz="3600" b="1" dirty="0" smtClean="0"/>
              <a:t> </a:t>
            </a:r>
            <a:r>
              <a:rPr lang="ru-RU" sz="3600" b="1" dirty="0" smtClean="0"/>
              <a:t>февраля по июнь 2014г. </a:t>
            </a:r>
            <a:endParaRPr lang="ru-RU" sz="3600" b="1" dirty="0"/>
          </a:p>
        </p:txBody>
      </p:sp>
      <p:cxnSp>
        <p:nvCxnSpPr>
          <p:cNvPr id="5" name="Conexão recta 3"/>
          <p:cNvCxnSpPr/>
          <p:nvPr/>
        </p:nvCxnSpPr>
        <p:spPr>
          <a:xfrm>
            <a:off x="642910" y="1142984"/>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pic>
        <p:nvPicPr>
          <p:cNvPr id="1027" name="Picture 3" descr="D:\Aidana Konarova\Desktop\Total Trainings.png"/>
          <p:cNvPicPr>
            <a:picLocks noChangeAspect="1" noChangeArrowheads="1"/>
          </p:cNvPicPr>
          <p:nvPr/>
        </p:nvPicPr>
        <p:blipFill>
          <a:blip r:embed="rId2" cstate="print"/>
          <a:srcRect b="57292"/>
          <a:stretch>
            <a:fillRect/>
          </a:stretch>
        </p:blipFill>
        <p:spPr bwMode="auto">
          <a:xfrm>
            <a:off x="857224" y="1357298"/>
            <a:ext cx="7645072" cy="476811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74638"/>
            <a:ext cx="8115328" cy="725470"/>
          </a:xfrm>
        </p:spPr>
        <p:txBody>
          <a:bodyPr>
            <a:normAutofit/>
          </a:bodyPr>
          <a:lstStyle/>
          <a:p>
            <a:r>
              <a:rPr lang="ru-RU" sz="3600" b="1" dirty="0" smtClean="0"/>
              <a:t>Участники проекта</a:t>
            </a:r>
            <a:endParaRPr lang="ru-RU" sz="3600" b="1" dirty="0"/>
          </a:p>
        </p:txBody>
      </p:sp>
      <p:cxnSp>
        <p:nvCxnSpPr>
          <p:cNvPr id="5" name="Conexão recta 3"/>
          <p:cNvCxnSpPr/>
          <p:nvPr/>
        </p:nvCxnSpPr>
        <p:spPr>
          <a:xfrm>
            <a:off x="571472" y="1071546"/>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pic>
        <p:nvPicPr>
          <p:cNvPr id="4" name="Picture 2" descr="D:\Aidana Konarova\Desktop\Participants.png"/>
          <p:cNvPicPr>
            <a:picLocks noChangeAspect="1" noChangeArrowheads="1"/>
          </p:cNvPicPr>
          <p:nvPr/>
        </p:nvPicPr>
        <p:blipFill>
          <a:blip r:embed="rId2" cstate="print"/>
          <a:srcRect b="47917"/>
          <a:stretch>
            <a:fillRect/>
          </a:stretch>
        </p:blipFill>
        <p:spPr bwMode="auto">
          <a:xfrm>
            <a:off x="642910" y="1357298"/>
            <a:ext cx="7746739" cy="478632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457200" y="0"/>
            <a:ext cx="8229600" cy="1417638"/>
          </a:xfrm>
        </p:spPr>
        <p:txBody>
          <a:bodyPr>
            <a:normAutofit fontScale="90000"/>
          </a:bodyPr>
          <a:lstStyle/>
          <a:p>
            <a:pPr lvl="0"/>
            <a:r>
              <a:rPr lang="ru-RU" sz="3600" b="1" dirty="0" smtClean="0"/>
              <a:t/>
            </a:r>
            <a:br>
              <a:rPr lang="ru-RU" sz="3600" b="1" dirty="0" smtClean="0"/>
            </a:br>
            <a:r>
              <a:rPr lang="ru-RU" sz="3600" b="1" dirty="0" smtClean="0"/>
              <a:t>Анализ</a:t>
            </a:r>
            <a:r>
              <a:rPr lang="ru-RU" b="1" dirty="0" smtClean="0"/>
              <a:t> </a:t>
            </a:r>
            <a:r>
              <a:rPr lang="ru-RU" sz="3600" b="1" dirty="0" err="1" smtClean="0"/>
              <a:t>вебсайта</a:t>
            </a:r>
            <a:r>
              <a:rPr lang="ru-RU" sz="3600" b="1" dirty="0" smtClean="0"/>
              <a:t> </a:t>
            </a:r>
            <a:r>
              <a:rPr lang="en-US" sz="3600" dirty="0" smtClean="0">
                <a:hlinkClick r:id="rId2"/>
              </a:rPr>
              <a:t>www</a:t>
            </a:r>
            <a:r>
              <a:rPr lang="ru-RU" sz="3600" dirty="0" smtClean="0">
                <a:hlinkClick r:id="rId2"/>
              </a:rPr>
              <a:t>.</a:t>
            </a:r>
            <a:r>
              <a:rPr lang="en-US" sz="3600" dirty="0" err="1" smtClean="0">
                <a:hlinkClick r:id="rId2"/>
              </a:rPr>
              <a:t>ngoexpert</a:t>
            </a:r>
            <a:r>
              <a:rPr lang="ru-RU" sz="3600" dirty="0" smtClean="0">
                <a:hlinkClick r:id="rId2"/>
              </a:rPr>
              <a:t>.</a:t>
            </a:r>
            <a:r>
              <a:rPr lang="en-US" sz="3600" dirty="0" err="1" smtClean="0">
                <a:hlinkClick r:id="rId2"/>
              </a:rPr>
              <a:t>kz</a:t>
            </a:r>
            <a:r>
              <a:rPr lang="ru-RU" sz="3600" dirty="0" smtClean="0"/>
              <a:t/>
            </a:r>
            <a:br>
              <a:rPr lang="ru-RU" sz="3600" dirty="0" smtClean="0"/>
            </a:br>
            <a:r>
              <a:rPr lang="ru-RU" sz="3600" dirty="0" smtClean="0"/>
              <a:t> </a:t>
            </a:r>
            <a:br>
              <a:rPr lang="ru-RU" sz="3600" dirty="0" smtClean="0"/>
            </a:br>
            <a:r>
              <a:rPr lang="ru-RU" sz="3600" b="1" dirty="0" smtClean="0"/>
              <a:t> </a:t>
            </a:r>
            <a:endParaRPr lang="ru-RU" sz="3600" b="1" dirty="0"/>
          </a:p>
        </p:txBody>
      </p:sp>
      <p:cxnSp>
        <p:nvCxnSpPr>
          <p:cNvPr id="7" name="Conexão recta 3"/>
          <p:cNvCxnSpPr/>
          <p:nvPr/>
        </p:nvCxnSpPr>
        <p:spPr>
          <a:xfrm>
            <a:off x="571472" y="1142984"/>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graphicFrame>
        <p:nvGraphicFramePr>
          <p:cNvPr id="10" name="Содержимое 9"/>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428728" y="500042"/>
            <a:ext cx="7097225" cy="1162286"/>
            <a:chOff x="1132374" y="230"/>
            <a:chExt cx="7097225" cy="1162286"/>
          </a:xfrm>
        </p:grpSpPr>
        <p:sp>
          <p:nvSpPr>
            <p:cNvPr id="5" name="Прямоугольник с двумя скругленными соседними углами 4"/>
            <p:cNvSpPr/>
            <p:nvPr/>
          </p:nvSpPr>
          <p:spPr>
            <a:xfrm rot="5400000">
              <a:off x="4099844" y="-2967240"/>
              <a:ext cx="1162286" cy="7097225"/>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Прямоугольник 5"/>
            <p:cNvSpPr/>
            <p:nvPr/>
          </p:nvSpPr>
          <p:spPr>
            <a:xfrm>
              <a:off x="1132375" y="56967"/>
              <a:ext cx="7040487" cy="10488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endParaRPr lang="ru-RU" sz="1600" kern="1200" dirty="0"/>
            </a:p>
          </p:txBody>
        </p:sp>
      </p:grpSp>
      <p:sp>
        <p:nvSpPr>
          <p:cNvPr id="9" name="Нашивка 4"/>
          <p:cNvSpPr/>
          <p:nvPr/>
        </p:nvSpPr>
        <p:spPr>
          <a:xfrm>
            <a:off x="0" y="994791"/>
            <a:ext cx="1132374" cy="4853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ru-RU" sz="3100" kern="1200" dirty="0"/>
          </a:p>
        </p:txBody>
      </p:sp>
      <p:grpSp>
        <p:nvGrpSpPr>
          <p:cNvPr id="10" name="Группа 9"/>
          <p:cNvGrpSpPr/>
          <p:nvPr/>
        </p:nvGrpSpPr>
        <p:grpSpPr>
          <a:xfrm>
            <a:off x="285720" y="500042"/>
            <a:ext cx="1132374" cy="1617678"/>
            <a:chOff x="1" y="55626"/>
            <a:chExt cx="1132374" cy="1617678"/>
          </a:xfrm>
        </p:grpSpPr>
        <p:sp>
          <p:nvSpPr>
            <p:cNvPr id="11" name="Нашивка 10"/>
            <p:cNvSpPr/>
            <p:nvPr/>
          </p:nvSpPr>
          <p:spPr>
            <a:xfrm rot="5400000">
              <a:off x="-242651" y="298278"/>
              <a:ext cx="1617678" cy="1132374"/>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Нашивка 4"/>
            <p:cNvSpPr/>
            <p:nvPr/>
          </p:nvSpPr>
          <p:spPr>
            <a:xfrm>
              <a:off x="1" y="621813"/>
              <a:ext cx="1132374" cy="4853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dirty="0" smtClean="0"/>
                <a:t>4</a:t>
              </a:r>
              <a:endParaRPr lang="ru-RU" sz="3100" kern="1200" dirty="0"/>
            </a:p>
          </p:txBody>
        </p:sp>
      </p:grpSp>
      <p:grpSp>
        <p:nvGrpSpPr>
          <p:cNvPr id="15" name="Группа 14"/>
          <p:cNvGrpSpPr/>
          <p:nvPr/>
        </p:nvGrpSpPr>
        <p:grpSpPr>
          <a:xfrm>
            <a:off x="357158" y="2143116"/>
            <a:ext cx="1203812" cy="1617678"/>
            <a:chOff x="-71437" y="127064"/>
            <a:chExt cx="1203812" cy="1617678"/>
          </a:xfrm>
        </p:grpSpPr>
        <p:sp>
          <p:nvSpPr>
            <p:cNvPr id="16" name="Нашивка 15"/>
            <p:cNvSpPr/>
            <p:nvPr/>
          </p:nvSpPr>
          <p:spPr>
            <a:xfrm rot="5400000">
              <a:off x="-314089" y="369716"/>
              <a:ext cx="1617678" cy="1132374"/>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Нашивка 4"/>
            <p:cNvSpPr/>
            <p:nvPr/>
          </p:nvSpPr>
          <p:spPr>
            <a:xfrm>
              <a:off x="1" y="621813"/>
              <a:ext cx="1132374" cy="4853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dirty="0" smtClean="0"/>
                <a:t>5</a:t>
              </a:r>
              <a:endParaRPr lang="ru-RU" sz="3100" kern="1200" dirty="0"/>
            </a:p>
          </p:txBody>
        </p:sp>
      </p:grpSp>
      <p:grpSp>
        <p:nvGrpSpPr>
          <p:cNvPr id="18" name="Группа 17"/>
          <p:cNvGrpSpPr/>
          <p:nvPr/>
        </p:nvGrpSpPr>
        <p:grpSpPr>
          <a:xfrm>
            <a:off x="1500166" y="2143116"/>
            <a:ext cx="7097225" cy="1162286"/>
            <a:chOff x="1132374" y="230"/>
            <a:chExt cx="7097225" cy="1162286"/>
          </a:xfrm>
        </p:grpSpPr>
        <p:sp>
          <p:nvSpPr>
            <p:cNvPr id="19" name="Прямоугольник с двумя скругленными соседними углами 18"/>
            <p:cNvSpPr/>
            <p:nvPr/>
          </p:nvSpPr>
          <p:spPr>
            <a:xfrm rot="5400000">
              <a:off x="4099844" y="-2967240"/>
              <a:ext cx="1162286" cy="7097225"/>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 name="Прямоугольник 19"/>
            <p:cNvSpPr/>
            <p:nvPr/>
          </p:nvSpPr>
          <p:spPr>
            <a:xfrm>
              <a:off x="1132375" y="56967"/>
              <a:ext cx="7040487" cy="10488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pPr>
              <a:endParaRPr lang="ru-RU" sz="1600" kern="1200" dirty="0"/>
            </a:p>
          </p:txBody>
        </p:sp>
      </p:grpSp>
      <p:grpSp>
        <p:nvGrpSpPr>
          <p:cNvPr id="21" name="Группа 20"/>
          <p:cNvGrpSpPr/>
          <p:nvPr/>
        </p:nvGrpSpPr>
        <p:grpSpPr>
          <a:xfrm>
            <a:off x="1500166" y="3857628"/>
            <a:ext cx="7097225" cy="1500198"/>
            <a:chOff x="1132374" y="230"/>
            <a:chExt cx="7097225" cy="1162286"/>
          </a:xfrm>
        </p:grpSpPr>
        <p:sp>
          <p:nvSpPr>
            <p:cNvPr id="22" name="Прямоугольник с двумя скругленными соседними углами 21"/>
            <p:cNvSpPr/>
            <p:nvPr/>
          </p:nvSpPr>
          <p:spPr>
            <a:xfrm rot="5400000">
              <a:off x="4099844" y="-2967240"/>
              <a:ext cx="1162286" cy="7097225"/>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ru-RU" dirty="0"/>
            </a:p>
          </p:txBody>
        </p:sp>
        <p:sp>
          <p:nvSpPr>
            <p:cNvPr id="23" name="Прямоугольник 22"/>
            <p:cNvSpPr/>
            <p:nvPr/>
          </p:nvSpPr>
          <p:spPr>
            <a:xfrm>
              <a:off x="1132375" y="56967"/>
              <a:ext cx="7040487" cy="10488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pPr>
              <a:endParaRPr lang="ru-RU" sz="1600" kern="1200" dirty="0"/>
            </a:p>
          </p:txBody>
        </p:sp>
      </p:grpSp>
      <p:grpSp>
        <p:nvGrpSpPr>
          <p:cNvPr id="24" name="Группа 23"/>
          <p:cNvGrpSpPr/>
          <p:nvPr/>
        </p:nvGrpSpPr>
        <p:grpSpPr>
          <a:xfrm>
            <a:off x="357158" y="3857628"/>
            <a:ext cx="1132374" cy="1617678"/>
            <a:chOff x="-223837" y="1689176"/>
            <a:chExt cx="1132374" cy="1617678"/>
          </a:xfrm>
        </p:grpSpPr>
        <p:sp>
          <p:nvSpPr>
            <p:cNvPr id="25" name="Нашивка 24"/>
            <p:cNvSpPr/>
            <p:nvPr/>
          </p:nvSpPr>
          <p:spPr>
            <a:xfrm rot="5400000">
              <a:off x="-466489" y="1931828"/>
              <a:ext cx="1617678" cy="1132374"/>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Нашивка 4"/>
            <p:cNvSpPr/>
            <p:nvPr/>
          </p:nvSpPr>
          <p:spPr>
            <a:xfrm>
              <a:off x="-223837" y="2260680"/>
              <a:ext cx="1132374" cy="4853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ru-RU" sz="3100" dirty="0" smtClean="0"/>
                <a:t>6</a:t>
              </a:r>
              <a:endParaRPr lang="ru-RU" sz="3100" kern="1200" dirty="0"/>
            </a:p>
          </p:txBody>
        </p:sp>
      </p:grpSp>
      <p:sp>
        <p:nvSpPr>
          <p:cNvPr id="27" name="Прямоугольник 26"/>
          <p:cNvSpPr/>
          <p:nvPr/>
        </p:nvSpPr>
        <p:spPr>
          <a:xfrm>
            <a:off x="1500166" y="571480"/>
            <a:ext cx="6858048" cy="646331"/>
          </a:xfrm>
          <a:prstGeom prst="rect">
            <a:avLst/>
          </a:prstGeom>
        </p:spPr>
        <p:txBody>
          <a:bodyPr wrap="square">
            <a:spAutoFit/>
          </a:bodyPr>
          <a:lstStyle/>
          <a:p>
            <a:pPr lvl="0"/>
            <a:r>
              <a:rPr lang="ru-RU" dirty="0" smtClean="0">
                <a:latin typeface="Times New Roman" pitchFamily="18" charset="0"/>
                <a:cs typeface="Times New Roman" pitchFamily="18" charset="0"/>
              </a:rPr>
              <a:t>Официальная страница сайта </a:t>
            </a:r>
            <a:r>
              <a:rPr lang="en-US" dirty="0" smtClean="0">
                <a:latin typeface="Times New Roman" pitchFamily="18" charset="0"/>
                <a:cs typeface="Times New Roman" pitchFamily="18" charset="0"/>
                <a:hlinkClick r:id="rId2"/>
              </a:rPr>
              <a:t>www.ngoexpert.kz</a:t>
            </a:r>
            <a:endParaRPr lang="en-US" dirty="0" smtClean="0">
              <a:latin typeface="Times New Roman" pitchFamily="18" charset="0"/>
              <a:cs typeface="Times New Roman" pitchFamily="18" charset="0"/>
            </a:endParaRPr>
          </a:p>
          <a:p>
            <a:pPr lvl="0"/>
            <a:r>
              <a:rPr lang="ru-RU" dirty="0" smtClean="0">
                <a:latin typeface="Times New Roman" pitchFamily="18" charset="0"/>
                <a:cs typeface="Times New Roman" pitchFamily="18" charset="0"/>
              </a:rPr>
              <a:t>также появилась в социальных сетях таких как</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Facebook</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и </a:t>
            </a:r>
            <a:r>
              <a:rPr lang="en-US" dirty="0" smtClean="0">
                <a:latin typeface="Times New Roman" pitchFamily="18" charset="0"/>
                <a:cs typeface="Times New Roman" pitchFamily="18" charset="0"/>
              </a:rPr>
              <a:t>Twitter</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34" name="Прямоугольник 33"/>
          <p:cNvSpPr/>
          <p:nvPr/>
        </p:nvSpPr>
        <p:spPr>
          <a:xfrm>
            <a:off x="1571604" y="4000504"/>
            <a:ext cx="6858048" cy="1200329"/>
          </a:xfrm>
          <a:prstGeom prst="rect">
            <a:avLst/>
          </a:prstGeom>
        </p:spPr>
        <p:txBody>
          <a:bodyPr wrap="square">
            <a:spAutoFit/>
          </a:bodyPr>
          <a:lstStyle/>
          <a:p>
            <a:pPr lvl="0"/>
            <a:r>
              <a:rPr lang="ru-RU" dirty="0" smtClean="0">
                <a:latin typeface="Times New Roman" pitchFamily="18" charset="0"/>
                <a:cs typeface="Times New Roman" pitchFamily="18" charset="0"/>
              </a:rPr>
              <a:t>Посещаемость сайта Экспертного Центра НПО на странице </a:t>
            </a:r>
            <a:r>
              <a:rPr lang="en-US" dirty="0" err="1" smtClean="0">
                <a:latin typeface="Times New Roman" pitchFamily="18" charset="0"/>
                <a:cs typeface="Times New Roman" pitchFamily="18" charset="0"/>
              </a:rPr>
              <a:t>Facebook</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увеличилась с 5-7 человек в день до 20-30 человек.  Самое большое количество просмотров одной новости - 165 человек, в среднем просматривают   6-12 человек.</a:t>
            </a:r>
            <a:endParaRPr lang="ru-RU" dirty="0">
              <a:latin typeface="Times New Roman" pitchFamily="18" charset="0"/>
              <a:cs typeface="Times New Roman" pitchFamily="18" charset="0"/>
            </a:endParaRPr>
          </a:p>
        </p:txBody>
      </p:sp>
      <p:sp>
        <p:nvSpPr>
          <p:cNvPr id="35" name="Прямоугольник 34"/>
          <p:cNvSpPr/>
          <p:nvPr/>
        </p:nvSpPr>
        <p:spPr>
          <a:xfrm>
            <a:off x="1571604" y="2214554"/>
            <a:ext cx="6643718" cy="646331"/>
          </a:xfrm>
          <a:prstGeom prst="rect">
            <a:avLst/>
          </a:prstGeom>
        </p:spPr>
        <p:txBody>
          <a:bodyPr wrap="square">
            <a:spAutoFit/>
          </a:bodyPr>
          <a:lstStyle/>
          <a:p>
            <a:pPr lvl="0"/>
            <a:r>
              <a:rPr lang="kk-KZ" dirty="0" smtClean="0">
                <a:latin typeface="Times New Roman" pitchFamily="18" charset="0"/>
                <a:cs typeface="Times New Roman" pitchFamily="18" charset="0"/>
              </a:rPr>
              <a:t>Страница в </a:t>
            </a:r>
            <a:r>
              <a:rPr lang="en-US" dirty="0" smtClean="0">
                <a:latin typeface="Times New Roman" pitchFamily="18" charset="0"/>
                <a:cs typeface="Times New Roman" pitchFamily="18" charset="0"/>
              </a:rPr>
              <a:t>Twitter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созда</a:t>
            </a:r>
            <a:r>
              <a:rPr lang="kk-KZ" dirty="0" smtClean="0">
                <a:latin typeface="Times New Roman" pitchFamily="18" charset="0"/>
                <a:cs typeface="Times New Roman" pitchFamily="18" charset="0"/>
              </a:rPr>
              <a:t>на</a:t>
            </a:r>
            <a:r>
              <a:rPr lang="ru-RU" dirty="0" smtClean="0">
                <a:latin typeface="Times New Roman" pitchFamily="18" charset="0"/>
                <a:cs typeface="Times New Roman" pitchFamily="18" charset="0"/>
              </a:rPr>
              <a:t> 27 февраля 2014 году, за все время существования было опубликовано 101 новости.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9144000" cy="1071570"/>
          </a:xfrm>
        </p:spPr>
        <p:txBody>
          <a:bodyPr>
            <a:normAutofit/>
          </a:bodyPr>
          <a:lstStyle/>
          <a:p>
            <a:r>
              <a:rPr lang="ru-RU" sz="2800" b="1" dirty="0" err="1" smtClean="0">
                <a:latin typeface="+mn-lt"/>
                <a:cs typeface="Times New Roman" pitchFamily="18" charset="0"/>
              </a:rPr>
              <a:t>Казахоязычный</a:t>
            </a:r>
            <a:r>
              <a:rPr lang="ru-RU" sz="2800" b="1" dirty="0" smtClean="0">
                <a:latin typeface="+mn-lt"/>
                <a:cs typeface="Times New Roman" pitchFamily="18" charset="0"/>
              </a:rPr>
              <a:t> тренинг «Разработка и управление проектом», 23-25 апреля 2014г.</a:t>
            </a:r>
            <a:endParaRPr lang="ru-RU" sz="2800" b="1" dirty="0">
              <a:latin typeface="+mn-lt"/>
              <a:cs typeface="Times New Roman" pitchFamily="18" charset="0"/>
            </a:endParaRPr>
          </a:p>
        </p:txBody>
      </p:sp>
      <p:pic>
        <p:nvPicPr>
          <p:cNvPr id="4" name="Picture 2" descr="D:\Users\a.kuanysheva\Desktop\для презентации\IMG_072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42976" y="1722706"/>
            <a:ext cx="6643734" cy="4683957"/>
          </a:xfrm>
          <a:prstGeom prst="rect">
            <a:avLst/>
          </a:prstGeom>
          <a:noFill/>
          <a:ln w="57150" cap="rnd" cmpd="thickThin">
            <a:solidFill>
              <a:schemeClr val="tx2"/>
            </a:solidFill>
            <a:prstDash val="solid"/>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cxnSp>
        <p:nvCxnSpPr>
          <p:cNvPr id="5" name="Conexão recta 3"/>
          <p:cNvCxnSpPr/>
          <p:nvPr/>
        </p:nvCxnSpPr>
        <p:spPr>
          <a:xfrm>
            <a:off x="642910" y="1357298"/>
            <a:ext cx="7920880" cy="0"/>
          </a:xfrm>
          <a:prstGeom prst="line">
            <a:avLst/>
          </a:prstGeom>
          <a:ln>
            <a:solidFill>
              <a:srgbClr val="6D1D23"/>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6659906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6357950" y="357166"/>
            <a:ext cx="2571768" cy="6022527"/>
          </a:xfrm>
          <a:prstGeom prst="wedgeRoundRectCallout">
            <a:avLst>
              <a:gd name="adj1" fmla="val -68252"/>
              <a:gd name="adj2" fmla="val 1899"/>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sz="1400" b="1" i="1" dirty="0" smtClean="0">
                <a:cs typeface="Times New Roman" pitchFamily="18" charset="0"/>
              </a:rPr>
              <a:t>«Мемлекеттік тіл – жаңа деңгейде.</a:t>
            </a:r>
          </a:p>
          <a:p>
            <a:pPr algn="r"/>
            <a:r>
              <a:rPr lang="kk-KZ" sz="1400" b="1" i="1" dirty="0" smtClean="0">
                <a:cs typeface="Times New Roman" pitchFamily="18" charset="0"/>
              </a:rPr>
              <a:t>Аталмыш шара орысша жазылған жобалар теориясын түсіну қиынға соққан  ҮЕҰ-дың қазақ тіліндегі материалдарды сатып алуға қаржылай мүмкіндіктері де жоқ. Қала берді еліміздегі ҮЕҰ арналған ресурстар көзі аз. Ал, аталмыш шараға барып қайтқан облыс орталығындағы бірқатар ҮЕҰ өкілдері мазмұнды шарадан тағылымды ой түйіп қайттық дейді» -</a:t>
            </a:r>
          </a:p>
          <a:p>
            <a:pPr algn="r"/>
            <a:r>
              <a:rPr lang="kk-KZ" sz="1400" b="1" i="1" dirty="0">
                <a:cs typeface="Times New Roman" pitchFamily="18" charset="0"/>
              </a:rPr>
              <a:t>тренинг </a:t>
            </a:r>
            <a:r>
              <a:rPr lang="kk-KZ" sz="1400" b="1" i="1" dirty="0" smtClean="0">
                <a:cs typeface="Times New Roman" pitchFamily="18" charset="0"/>
              </a:rPr>
              <a:t>қатысушы</a:t>
            </a:r>
            <a:endParaRPr lang="kk-KZ" sz="1400" b="1" i="1" dirty="0">
              <a:cs typeface="Times New Roman" pitchFamily="18" charset="0"/>
            </a:endParaRPr>
          </a:p>
          <a:p>
            <a:pPr algn="r"/>
            <a:endParaRPr lang="kk-KZ" sz="1400" b="1" i="1" dirty="0" smtClean="0">
              <a:cs typeface="Times New Roman" pitchFamily="18" charset="0"/>
            </a:endParaRPr>
          </a:p>
          <a:p>
            <a:pPr algn="r"/>
            <a:endParaRPr lang="kk-KZ" sz="1400" b="1" i="1" dirty="0" smtClean="0">
              <a:latin typeface="Times New Roman" pitchFamily="18" charset="0"/>
              <a:cs typeface="Times New Roman" pitchFamily="18" charset="0"/>
            </a:endParaRPr>
          </a:p>
          <a:p>
            <a:pPr algn="r"/>
            <a:endParaRPr lang="kk-KZ" sz="1400" b="1" i="1" dirty="0" smtClean="0">
              <a:latin typeface="Times New Roman" pitchFamily="18" charset="0"/>
              <a:cs typeface="Times New Roman" pitchFamily="18" charset="0"/>
            </a:endParaRPr>
          </a:p>
          <a:p>
            <a:pPr algn="r"/>
            <a:endParaRPr lang="kk-KZ" sz="1400" b="1" i="1" dirty="0" smtClean="0">
              <a:latin typeface="Times New Roman" pitchFamily="18" charset="0"/>
              <a:cs typeface="Times New Roman" pitchFamily="18" charset="0"/>
            </a:endParaRPr>
          </a:p>
          <a:p>
            <a:pPr algn="r"/>
            <a:r>
              <a:rPr lang="kk-KZ" sz="1600" b="1" i="1" dirty="0" smtClean="0">
                <a:cs typeface="Times New Roman" pitchFamily="18" charset="0"/>
              </a:rPr>
              <a:t>Дәметкен</a:t>
            </a:r>
            <a:endParaRPr lang="kk-KZ" sz="1600" b="1" i="1" dirty="0">
              <a:cs typeface="Times New Roman" pitchFamily="18" charset="0"/>
            </a:endParaRPr>
          </a:p>
          <a:p>
            <a:pPr algn="r"/>
            <a:r>
              <a:rPr lang="kk-KZ" sz="1600" b="1" i="1" dirty="0" smtClean="0">
                <a:cs typeface="Times New Roman" pitchFamily="18" charset="0"/>
              </a:rPr>
              <a:t>Жарылқасынова</a:t>
            </a:r>
            <a:endParaRPr lang="ru-RU" sz="1600" b="1" i="1" dirty="0">
              <a:cs typeface="Times New Roman" pitchFamily="18" charset="0"/>
            </a:endParaRPr>
          </a:p>
        </p:txBody>
      </p:sp>
      <p:pic>
        <p:nvPicPr>
          <p:cNvPr id="4" name="Picture 2" descr="D:\Users\a.kuanysheva\Desktop\Рисунок2.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5720" y="1142984"/>
            <a:ext cx="5472608" cy="4119263"/>
          </a:xfrm>
          <a:prstGeom prst="rect">
            <a:avLst/>
          </a:prstGeom>
          <a:noFill/>
          <a:ln w="57150">
            <a:solidFill>
              <a:schemeClr val="tx2"/>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072544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214282" y="285728"/>
            <a:ext cx="2786082" cy="6095600"/>
          </a:xfrm>
          <a:prstGeom prst="wedgeRoundRectCallout">
            <a:avLst>
              <a:gd name="adj1" fmla="val 67245"/>
              <a:gd name="adj2" fmla="val -8442"/>
              <a:gd name="adj3" fmla="val 16667"/>
            </a:avLst>
          </a:prstGeom>
        </p:spPr>
        <p:style>
          <a:lnRef idx="1">
            <a:schemeClr val="accent1"/>
          </a:lnRef>
          <a:fillRef idx="2">
            <a:schemeClr val="accent1"/>
          </a:fillRef>
          <a:effectRef idx="1">
            <a:schemeClr val="accent1"/>
          </a:effectRef>
          <a:fontRef idx="minor">
            <a:schemeClr val="dk1"/>
          </a:fontRef>
        </p:style>
        <p:txBody>
          <a:bodyPr numCol="1" rtlCol="0" anchor="ctr"/>
          <a:lstStyle/>
          <a:p>
            <a:r>
              <a:rPr lang="kk-KZ" sz="1600" b="1" i="1" dirty="0" smtClean="0">
                <a:latin typeface="+mj-lt"/>
                <a:cs typeface="Times New Roman" pitchFamily="18" charset="0"/>
              </a:rPr>
              <a:t>Бауыржан Шақырбекұлы, </a:t>
            </a:r>
            <a:r>
              <a:rPr lang="kk-KZ" sz="1600" dirty="0" smtClean="0">
                <a:latin typeface="+mj-lt"/>
                <a:cs typeface="Times New Roman" pitchFamily="18" charset="0"/>
              </a:rPr>
              <a:t>тренинг қатысушы:</a:t>
            </a:r>
            <a:endParaRPr lang="en-US" sz="1600" dirty="0" smtClean="0">
              <a:latin typeface="+mj-lt"/>
              <a:cs typeface="Times New Roman" pitchFamily="18" charset="0"/>
            </a:endParaRPr>
          </a:p>
          <a:p>
            <a:endParaRPr lang="kk-KZ" sz="1600" b="1" dirty="0" smtClean="0">
              <a:cs typeface="Times New Roman" pitchFamily="18" charset="0"/>
            </a:endParaRPr>
          </a:p>
          <a:p>
            <a:r>
              <a:rPr lang="kk-KZ" sz="1600" b="1" i="1" dirty="0" smtClean="0">
                <a:cs typeface="Times New Roman" pitchFamily="18" charset="0"/>
              </a:rPr>
              <a:t>-Мен «Ұлт бірлігі» қоғамдық қорынан келдім. Бүгінгі қазақ тілінде өтіп жатқан тренингті ұйымдастырушыларға, тренерге өте ризамын. Бұрын – сонды ана тілімізде жүргізілген тренингті көрген емеспін. Өзім Қытайдан келген қазақпын. Жалпы, мұндай шаралар Астана, Алматы секілді ірі қалаларда ғана емес, еліміздің барлық өнірлерінде өтсе, нұр үстіне нұр болар </a:t>
            </a:r>
          </a:p>
        </p:txBody>
      </p:sp>
      <p:pic>
        <p:nvPicPr>
          <p:cNvPr id="4" name="Picture 2" descr="D:\Users\a.kuanysheva\Desktop\для презентации\IMG_083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643306" y="1428736"/>
            <a:ext cx="5305047" cy="3297735"/>
          </a:xfrm>
          <a:prstGeom prst="rect">
            <a:avLst/>
          </a:prstGeom>
          <a:noFill/>
          <a:ln w="57150">
            <a:solidFill>
              <a:schemeClr val="tx2"/>
            </a:solidFill>
          </a:ln>
          <a:effectLst>
            <a:outerShdw blurRad="50800" dist="38100" dir="18900000" algn="b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0210586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2502</TotalTime>
  <Words>731</Words>
  <Application>Microsoft Office PowerPoint</Application>
  <PresentationFormat>Экран (4:3)</PresentationFormat>
  <Paragraphs>87</Paragraphs>
  <Slides>17</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Цель и Задачи проекта</vt:lpstr>
      <vt:lpstr>Деятельность проекта с февраля по июнь 2014г. </vt:lpstr>
      <vt:lpstr>Участники проекта</vt:lpstr>
      <vt:lpstr> Анализ вебсайта www.ngoexpert.kz    </vt:lpstr>
      <vt:lpstr>Слайд 6</vt:lpstr>
      <vt:lpstr>Казахоязычный тренинг «Разработка и управление проектом», 23-25 апреля 2014г.</vt:lpstr>
      <vt:lpstr>Слайд 8</vt:lpstr>
      <vt:lpstr>Слайд 9</vt:lpstr>
      <vt:lpstr>Вебинар - Тренинг для тренеров (ТоТ)</vt:lpstr>
      <vt:lpstr>Отзывы участников вебинара: </vt:lpstr>
      <vt:lpstr>Региональные тренинги, проведенные тренерами- выпускниками Центра</vt:lpstr>
      <vt:lpstr>Менторская программа</vt:lpstr>
      <vt:lpstr>Слайд 14</vt:lpstr>
      <vt:lpstr>Глоссарий для казахоязычных тренеров </vt:lpstr>
      <vt:lpstr>Слайд 16</vt:lpstr>
      <vt:lpstr>Слайд 17</vt:lpstr>
    </vt:vector>
  </TitlesOfParts>
  <Company>Eurasia Foundation of Central Asia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jhoward</dc:creator>
  <cp:lastModifiedBy>akonarova</cp:lastModifiedBy>
  <cp:revision>304</cp:revision>
  <dcterms:created xsi:type="dcterms:W3CDTF">2013-11-21T04:39:36Z</dcterms:created>
  <dcterms:modified xsi:type="dcterms:W3CDTF">2014-06-26T09:16:29Z</dcterms:modified>
</cp:coreProperties>
</file>