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75" r:id="rId3"/>
    <p:sldId id="276" r:id="rId4"/>
    <p:sldId id="277" r:id="rId5"/>
    <p:sldId id="278" r:id="rId6"/>
    <p:sldId id="262" r:id="rId7"/>
    <p:sldId id="260" r:id="rId8"/>
    <p:sldId id="267" r:id="rId9"/>
    <p:sldId id="274" r:id="rId10"/>
    <p:sldId id="266" r:id="rId11"/>
    <p:sldId id="264" r:id="rId12"/>
    <p:sldId id="271" r:id="rId13"/>
    <p:sldId id="268" r:id="rId14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ABD"/>
    <a:srgbClr val="E10040"/>
    <a:srgbClr val="C2113A"/>
    <a:srgbClr val="DDDDDD"/>
    <a:srgbClr val="CCCCCC"/>
    <a:srgbClr val="666666"/>
    <a:srgbClr val="003366"/>
    <a:srgbClr val="002A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3" autoAdjust="0"/>
    <p:restoredTop sz="94670" autoAdjust="0"/>
  </p:normalViewPr>
  <p:slideViewPr>
    <p:cSldViewPr>
      <p:cViewPr>
        <p:scale>
          <a:sx n="73" d="100"/>
          <a:sy n="73" d="100"/>
        </p:scale>
        <p:origin x="-120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996" cy="45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8096" y="0"/>
            <a:ext cx="3036996" cy="45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115"/>
            <a:ext cx="3036996" cy="45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8096" y="8815115"/>
            <a:ext cx="3036996" cy="45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8540CA0-B7FA-4174-B34B-FC257406F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428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996" cy="45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48096" y="0"/>
            <a:ext cx="3036996" cy="45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84213"/>
            <a:ext cx="4660900" cy="3495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099" y="4407558"/>
            <a:ext cx="5162894" cy="4179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7" tIns="45574" rIns="91147" bIns="455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5115"/>
            <a:ext cx="3036996" cy="45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8096" y="8815115"/>
            <a:ext cx="3036996" cy="45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47" tIns="45574" rIns="91147" bIns="4557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4DCC9F0-88FB-455B-85C3-3080E3AB2F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88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152400" y="1752600"/>
            <a:ext cx="8991600" cy="51054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9144000" cy="152400"/>
          </a:xfrm>
          <a:prstGeom prst="rect">
            <a:avLst/>
          </a:prstGeom>
          <a:solidFill>
            <a:srgbClr val="C2113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152400" cy="4953000"/>
          </a:xfrm>
          <a:prstGeom prst="rect">
            <a:avLst/>
          </a:prstGeom>
          <a:solidFill>
            <a:srgbClr val="002A6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Picture 25" descr="ca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84582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429000"/>
            <a:ext cx="77724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5A64D-3544-4B37-B715-01258E3327B2}" type="slidenum">
              <a:rPr lang="en-US"/>
              <a:pPr>
                <a:defRPr/>
              </a:pPr>
              <a:t>‹#›</a:t>
            </a:fld>
            <a:r>
              <a:rPr lang="en-US"/>
              <a:t>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3B9EB-301A-47D4-B6C4-7FE3C9E02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A35A5-900C-4FF4-B730-2FA1D82B0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4AF98-93D0-4A2D-AB63-7105CA05D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ADFDB-4F7C-4913-8D6A-B2EAEE3A70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D8F3D-4F5B-4ED1-BFD2-E2BBC1DB6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C1048-6F1F-47C4-AB56-384BE39ACD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ADDA5-9DCB-42FA-BACF-1C7133547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95707-1BB4-486A-8D26-E3AB81857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7563-7C77-4C07-AF93-C216E7D37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43DCB-F71A-4024-BA28-D43EA2B7E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B5928-2832-431A-B899-5AB55F26A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2098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E7B363C1-A058-4D61-AD6E-1F04C961B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9144000" cy="152400"/>
          </a:xfrm>
          <a:prstGeom prst="rect">
            <a:avLst/>
          </a:prstGeom>
          <a:solidFill>
            <a:srgbClr val="C2113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152400" cy="5638800"/>
          </a:xfrm>
          <a:prstGeom prst="rect">
            <a:avLst/>
          </a:prstGeom>
          <a:solidFill>
            <a:srgbClr val="002A6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002A6C"/>
              </a:solidFill>
            </a:endParaRPr>
          </a:p>
        </p:txBody>
      </p:sp>
      <p:pic>
        <p:nvPicPr>
          <p:cNvPr id="1033" name="Picture 24" descr="ca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36550" y="268288"/>
            <a:ext cx="781685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bolashak.kz/ru/events/single/596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0"/>
          <p:cNvSpPr txBox="1">
            <a:spLocks noChangeArrowheads="1"/>
          </p:cNvSpPr>
          <p:nvPr/>
        </p:nvSpPr>
        <p:spPr bwMode="auto">
          <a:xfrm>
            <a:off x="4441926" y="5614988"/>
            <a:ext cx="32351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002060"/>
                </a:solidFill>
                <a:latin typeface="Arial" charset="0"/>
              </a:rPr>
              <a:t>17</a:t>
            </a:r>
            <a:r>
              <a:rPr lang="ru-RU" sz="1600" dirty="0" smtClean="0">
                <a:solidFill>
                  <a:srgbClr val="002060"/>
                </a:solidFill>
                <a:latin typeface="Arial" charset="0"/>
              </a:rPr>
              <a:t> октября </a:t>
            </a:r>
            <a:r>
              <a:rPr lang="ru-RU" sz="1600" dirty="0">
                <a:solidFill>
                  <a:srgbClr val="002060"/>
                </a:solidFill>
                <a:latin typeface="Arial" charset="0"/>
              </a:rPr>
              <a:t>2014 года, г. </a:t>
            </a:r>
            <a:r>
              <a:rPr lang="ru-RU" sz="1600" dirty="0" smtClean="0">
                <a:solidFill>
                  <a:srgbClr val="002060"/>
                </a:solidFill>
                <a:latin typeface="Arial" charset="0"/>
              </a:rPr>
              <a:t>Алматы</a:t>
            </a:r>
            <a:endParaRPr lang="en-US" sz="16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609600" y="5622925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>
                <a:solidFill>
                  <a:srgbClr val="002060"/>
                </a:solidFill>
                <a:latin typeface="Arial" charset="0"/>
              </a:rPr>
              <a:t>Андрей Емелин</a:t>
            </a:r>
            <a:endParaRPr lang="en-US" sz="160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3242" y="2971800"/>
            <a:ext cx="6972871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</a:rPr>
              <a:t>Социальное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anose="020F0502020204030204" pitchFamily="34" charset="0"/>
              </a:rPr>
              <a:t>предпринимательство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152400" y="1219200"/>
            <a:ext cx="8991600" cy="5638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1828800" y="1828800"/>
            <a:ext cx="7086600" cy="6858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</a:rPr>
              <a:t>Социальное воздействие</a:t>
            </a:r>
            <a:r>
              <a:rPr lang="ru-RU" sz="1800" b="1" dirty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(направленность на решение или смягчение конкретной осязаемой социальной проблемы)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828800" y="5715000"/>
            <a:ext cx="7086600" cy="9144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000" b="1" dirty="0" err="1">
                <a:solidFill>
                  <a:srgbClr val="002060"/>
                </a:solidFill>
              </a:rPr>
              <a:t>Тиражируемость</a:t>
            </a:r>
            <a:r>
              <a:rPr lang="ru-RU" sz="1800" dirty="0">
                <a:solidFill>
                  <a:srgbClr val="002060"/>
                </a:solidFill>
              </a:rPr>
              <a:t> (увеличение масштаба деятельности социального предприятия и распространение опыта (модели) с целью увеличения социального воздействия)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828800" y="4191000"/>
            <a:ext cx="7086600" cy="14478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</a:rPr>
              <a:t>Предпринимательский подход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(способность социального предпринимателя видеть пустые рыночные ниши, находить возможности, аккумулировать ресурсы, разрабатывать новые решения, оказывающие долгосрочное позитивное влияние на общество в целом)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828800" y="3390900"/>
            <a:ext cx="7086600" cy="7239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000" b="1" dirty="0" err="1">
                <a:solidFill>
                  <a:srgbClr val="002060"/>
                </a:solidFill>
              </a:rPr>
              <a:t>Инновационность</a:t>
            </a:r>
            <a:r>
              <a:rPr lang="ru-RU" sz="1800" dirty="0">
                <a:solidFill>
                  <a:srgbClr val="002060"/>
                </a:solidFill>
              </a:rPr>
              <a:t> (применение новых подходов, новых способов решения давно существующей социальной проблемы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828800" y="2590800"/>
            <a:ext cx="7086600" cy="7239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000" b="1" dirty="0">
                <a:solidFill>
                  <a:srgbClr val="002060"/>
                </a:solidFill>
              </a:rPr>
              <a:t>Самоокупаемость и финансовая устойчивость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1800" dirty="0">
                <a:solidFill>
                  <a:srgbClr val="002060"/>
                </a:solidFill>
              </a:rPr>
              <a:t>(независимость от постоянного внешнего финансирования)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04800" y="1295400"/>
            <a:ext cx="81534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spc="300" dirty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Критерии социального предпринимательства</a:t>
            </a:r>
            <a:r>
              <a:rPr lang="ru-RU" sz="2400" spc="3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:</a:t>
            </a:r>
            <a:endParaRPr lang="en-US" sz="2400" spc="3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152400" y="1219200"/>
            <a:ext cx="8991600" cy="5638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304800" y="16002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ru-RU" sz="24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Итак, вы решили стать социальным предпринимателем</a:t>
            </a:r>
            <a:r>
              <a:rPr lang="en-US" sz="24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, </a:t>
            </a:r>
          </a:p>
          <a:p>
            <a:pPr marL="514350" indent="-514350" eaLnBrk="1" hangingPunct="1">
              <a:buFont typeface="Wingdings 2" pitchFamily="18" charset="2"/>
              <a:buNone/>
            </a:pPr>
            <a:endParaRPr lang="en-US" sz="2400" b="1" dirty="0">
              <a:solidFill>
                <a:schemeClr val="bg1"/>
              </a:solidFill>
              <a:latin typeface="+mn-lt"/>
              <a:ea typeface="ＭＳ Ｐゴシック" pitchFamily="34" charset="-128"/>
            </a:endParaRPr>
          </a:p>
          <a:p>
            <a:pPr marL="514350" indent="-514350" eaLnBrk="1" hangingPunct="1">
              <a:buFont typeface="Rockwell" pitchFamily="18" charset="0"/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Какие СОЦИАЛЬНЫЕ ЦЕННОСТИ вы создаете?</a:t>
            </a:r>
            <a:endParaRPr lang="en-US" sz="2400" b="1" dirty="0">
              <a:solidFill>
                <a:schemeClr val="bg1"/>
              </a:solidFill>
              <a:latin typeface="+mn-lt"/>
              <a:ea typeface="ＭＳ Ｐゴシック" pitchFamily="34" charset="-128"/>
            </a:endParaRPr>
          </a:p>
          <a:p>
            <a:pPr marL="514350" indent="-514350" eaLnBrk="1" hangingPunct="1">
              <a:buFont typeface="Rockwell" pitchFamily="18" charset="0"/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Какова ваша БИЗНЕС МОДЕЛЬ</a:t>
            </a:r>
            <a:r>
              <a:rPr lang="en-US" sz="24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?</a:t>
            </a:r>
          </a:p>
          <a:p>
            <a:pPr marL="514350" indent="-514350" eaLnBrk="1" hangingPunct="1">
              <a:buFont typeface="Rockwell" pitchFamily="18" charset="0"/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Как МАШТАБИРОВАТЬ</a:t>
            </a:r>
            <a:r>
              <a:rPr lang="en-US" sz="24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?</a:t>
            </a:r>
          </a:p>
          <a:p>
            <a:pPr marL="514350" indent="-514350" eaLnBrk="1" hangingPunct="1">
              <a:buFont typeface="Rockwell" pitchFamily="18" charset="0"/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+mn-lt"/>
                <a:ea typeface="ＭＳ Ｐゴシック" pitchFamily="34" charset="-128"/>
              </a:rPr>
              <a:t>Как обеспечить УСТОЙЧИВОСТЬ</a:t>
            </a:r>
            <a:r>
              <a:rPr lang="en-US" sz="1800" dirty="0">
                <a:solidFill>
                  <a:schemeClr val="bg1"/>
                </a:solidFill>
                <a:ea typeface="ＭＳ Ｐゴシック" pitchFamily="34" charset="-128"/>
              </a:rPr>
              <a:t>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152400" y="1219200"/>
            <a:ext cx="8991600" cy="5638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71600" y="1828800"/>
            <a:ext cx="6629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 smtClean="0">
                <a:solidFill>
                  <a:schemeClr val="bg1"/>
                </a:solidFill>
                <a:latin typeface="+mn-lt"/>
              </a:rPr>
              <a:t>Найти возможность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 smtClean="0">
                <a:solidFill>
                  <a:schemeClr val="bg1"/>
                </a:solidFill>
                <a:latin typeface="+mn-lt"/>
              </a:rPr>
              <a:t>Разработать бизнес концепцию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 smtClean="0">
                <a:solidFill>
                  <a:schemeClr val="bg1"/>
                </a:solidFill>
                <a:latin typeface="+mn-lt"/>
              </a:rPr>
              <a:t>Определить что значит успех и как его измерить</a:t>
            </a:r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 smtClean="0">
                <a:solidFill>
                  <a:schemeClr val="bg1"/>
                </a:solidFill>
                <a:latin typeface="+mn-lt"/>
              </a:rPr>
              <a:t>Мобилизовать правильные ресурсы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 smtClean="0">
                <a:solidFill>
                  <a:schemeClr val="bg1"/>
                </a:solidFill>
                <a:latin typeface="+mn-lt"/>
              </a:rPr>
              <a:t>Запустить и вырастить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dirty="0" smtClean="0">
                <a:solidFill>
                  <a:schemeClr val="bg1"/>
                </a:solidFill>
                <a:latin typeface="+mn-lt"/>
              </a:rPr>
              <a:t>Достигнуть целей</a:t>
            </a:r>
            <a:endParaRPr lang="en-US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157163" y="1219200"/>
            <a:ext cx="8991600" cy="5638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457200" y="1371600"/>
            <a:ext cx="84010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Социальное предпринимательство: вызовы и возможности</a:t>
            </a:r>
          </a:p>
          <a:p>
            <a:pPr algn="ctr" eaLnBrk="1" hangingPunct="1"/>
            <a:r>
              <a:rPr lang="ru-RU" sz="1800" b="1" dirty="0">
                <a:solidFill>
                  <a:schemeClr val="bg1"/>
                </a:solidFill>
                <a:latin typeface="Calibri" pitchFamily="34" charset="0"/>
              </a:rPr>
              <a:t>ВЫЗОВЫ			ВОЗМОЖНОСТИ			ДЕЙСТВИЯ</a:t>
            </a:r>
            <a:endParaRPr lang="en-US" sz="1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5" name="Chevron 4"/>
          <p:cNvSpPr/>
          <p:nvPr/>
        </p:nvSpPr>
        <p:spPr bwMode="auto">
          <a:xfrm>
            <a:off x="5419448" y="2062024"/>
            <a:ext cx="3447460" cy="762000"/>
          </a:xfrm>
          <a:prstGeom prst="chevron">
            <a:avLst>
              <a:gd name="adj" fmla="val 50001"/>
            </a:avLst>
          </a:prstGeom>
          <a:solidFill>
            <a:srgbClr val="C2113A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Клубы менторов </a:t>
            </a:r>
          </a:p>
          <a:p>
            <a:pPr>
              <a:defRPr/>
            </a:pPr>
            <a:r>
              <a:rPr lang="ru-RU" sz="1400" dirty="0"/>
              <a:t>Номинации для </a:t>
            </a:r>
            <a:r>
              <a:rPr lang="ru-RU" sz="1400" dirty="0" err="1"/>
              <a:t>стартап</a:t>
            </a:r>
            <a:r>
              <a:rPr lang="ru-RU" sz="1400" dirty="0"/>
              <a:t> проектов</a:t>
            </a:r>
          </a:p>
        </p:txBody>
      </p:sp>
      <p:sp>
        <p:nvSpPr>
          <p:cNvPr id="3" name="Pentagon 2"/>
          <p:cNvSpPr/>
          <p:nvPr/>
        </p:nvSpPr>
        <p:spPr bwMode="auto">
          <a:xfrm>
            <a:off x="457200" y="2057400"/>
            <a:ext cx="2819400" cy="762000"/>
          </a:xfrm>
          <a:prstGeom prst="homePlat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Слабая предпринимательская активность в социальной сфере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" name="Chevron 8"/>
          <p:cNvSpPr/>
          <p:nvPr/>
        </p:nvSpPr>
        <p:spPr bwMode="auto">
          <a:xfrm>
            <a:off x="2939472" y="2062018"/>
            <a:ext cx="2819400" cy="757382"/>
          </a:xfrm>
          <a:prstGeom prst="chevron">
            <a:avLst>
              <a:gd name="adj" fmla="val 50001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>Вовлечение опытных предпринимателей в процесс</a:t>
            </a:r>
          </a:p>
        </p:txBody>
      </p:sp>
      <p:sp>
        <p:nvSpPr>
          <p:cNvPr id="11" name="Pentagon 10"/>
          <p:cNvSpPr/>
          <p:nvPr/>
        </p:nvSpPr>
        <p:spPr bwMode="auto">
          <a:xfrm>
            <a:off x="457200" y="2819400"/>
            <a:ext cx="2819400" cy="762000"/>
          </a:xfrm>
          <a:prstGeom prst="homePlat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Дорогие кредитные ресурсы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Pentagon 11"/>
          <p:cNvSpPr/>
          <p:nvPr/>
        </p:nvSpPr>
        <p:spPr bwMode="auto">
          <a:xfrm>
            <a:off x="457200" y="3581400"/>
            <a:ext cx="2819400" cy="762000"/>
          </a:xfrm>
          <a:prstGeom prst="homePlat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Отсутствие инфраструктуры </a:t>
            </a:r>
          </a:p>
          <a:p>
            <a:pPr>
              <a:defRPr/>
            </a:pP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поддержки социального </a:t>
            </a:r>
          </a:p>
          <a:p>
            <a:pPr>
              <a:defRPr/>
            </a:pP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предпринимательства </a:t>
            </a:r>
          </a:p>
        </p:txBody>
      </p:sp>
      <p:sp>
        <p:nvSpPr>
          <p:cNvPr id="13" name="Pentagon 12"/>
          <p:cNvSpPr/>
          <p:nvPr/>
        </p:nvSpPr>
        <p:spPr bwMode="auto">
          <a:xfrm>
            <a:off x="457200" y="4343400"/>
            <a:ext cx="2819400" cy="762000"/>
          </a:xfrm>
          <a:prstGeom prst="homePlat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Низкий уровень информированности о соц. предпринимательстве</a:t>
            </a:r>
          </a:p>
        </p:txBody>
      </p:sp>
      <p:sp>
        <p:nvSpPr>
          <p:cNvPr id="14" name="Pentagon 13"/>
          <p:cNvSpPr/>
          <p:nvPr/>
        </p:nvSpPr>
        <p:spPr bwMode="auto">
          <a:xfrm>
            <a:off x="457200" y="5105400"/>
            <a:ext cx="2819400" cy="762000"/>
          </a:xfrm>
          <a:prstGeom prst="homePlat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Слабая оценка социального </a:t>
            </a:r>
          </a:p>
          <a:p>
            <a:pPr>
              <a:defRPr/>
            </a:pP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эффекта (</a:t>
            </a:r>
            <a:r>
              <a:rPr lang="ru-RU" sz="1400" dirty="0" err="1">
                <a:solidFill>
                  <a:schemeClr val="bg1"/>
                </a:solidFill>
                <a:latin typeface="Calibri" panose="020F0502020204030204" pitchFamily="34" charset="0"/>
              </a:rPr>
              <a:t>social</a:t>
            </a: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ru-RU" sz="1400" dirty="0" err="1">
                <a:solidFill>
                  <a:schemeClr val="bg1"/>
                </a:solidFill>
                <a:latin typeface="Calibri" panose="020F0502020204030204" pitchFamily="34" charset="0"/>
              </a:rPr>
              <a:t>impact</a:t>
            </a: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) пред-</a:t>
            </a:r>
            <a:r>
              <a:rPr lang="ru-RU" sz="1400" dirty="0" err="1">
                <a:solidFill>
                  <a:schemeClr val="bg1"/>
                </a:solidFill>
                <a:latin typeface="Calibri" panose="020F0502020204030204" pitchFamily="34" charset="0"/>
              </a:rPr>
              <a:t>принимательских</a:t>
            </a: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 проектов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Pentagon 15"/>
          <p:cNvSpPr/>
          <p:nvPr/>
        </p:nvSpPr>
        <p:spPr bwMode="auto">
          <a:xfrm>
            <a:off x="457200" y="5867400"/>
            <a:ext cx="2819400" cy="762000"/>
          </a:xfrm>
          <a:prstGeom prst="homePlat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Отсутствие законодательных </a:t>
            </a:r>
          </a:p>
          <a:p>
            <a:pPr>
              <a:defRPr/>
            </a:pP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</a:rPr>
              <a:t>основ деятельности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Chevron 16"/>
          <p:cNvSpPr/>
          <p:nvPr/>
        </p:nvSpPr>
        <p:spPr bwMode="auto">
          <a:xfrm>
            <a:off x="2925618" y="2819400"/>
            <a:ext cx="2819400" cy="757382"/>
          </a:xfrm>
          <a:prstGeom prst="chevron">
            <a:avLst>
              <a:gd name="adj" fmla="val 50001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err="1">
                <a:solidFill>
                  <a:srgbClr val="002060"/>
                </a:solidFill>
              </a:rPr>
              <a:t>Софинасирование</a:t>
            </a:r>
            <a:r>
              <a:rPr lang="ru-RU" sz="1100" dirty="0">
                <a:solidFill>
                  <a:srgbClr val="002060"/>
                </a:solidFill>
              </a:rPr>
              <a:t> кредитов для  социальных пред-приятий в рамках Дорожной карты бизнеса 2020</a:t>
            </a:r>
          </a:p>
        </p:txBody>
      </p:sp>
      <p:sp>
        <p:nvSpPr>
          <p:cNvPr id="18" name="Chevron 17"/>
          <p:cNvSpPr/>
          <p:nvPr/>
        </p:nvSpPr>
        <p:spPr bwMode="auto">
          <a:xfrm>
            <a:off x="5396364" y="2824018"/>
            <a:ext cx="3447460" cy="762000"/>
          </a:xfrm>
          <a:prstGeom prst="chevron">
            <a:avLst>
              <a:gd name="adj" fmla="val 50001"/>
            </a:avLst>
          </a:prstGeom>
          <a:solidFill>
            <a:srgbClr val="C2113A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350" dirty="0"/>
              <a:t>Разработка спец кредитных продуктов и программ</a:t>
            </a:r>
          </a:p>
          <a:p>
            <a:pPr>
              <a:defRPr/>
            </a:pPr>
            <a:r>
              <a:rPr lang="ru-RU" sz="1350" dirty="0" err="1"/>
              <a:t>Сниж</a:t>
            </a:r>
            <a:r>
              <a:rPr lang="ru-RU" sz="1350" dirty="0"/>
              <a:t>. затрат на кредитование</a:t>
            </a:r>
          </a:p>
        </p:txBody>
      </p:sp>
      <p:sp>
        <p:nvSpPr>
          <p:cNvPr id="19" name="Chevron 18"/>
          <p:cNvSpPr/>
          <p:nvPr/>
        </p:nvSpPr>
        <p:spPr bwMode="auto">
          <a:xfrm>
            <a:off x="2939472" y="3569855"/>
            <a:ext cx="2819400" cy="757382"/>
          </a:xfrm>
          <a:prstGeom prst="chevron">
            <a:avLst>
              <a:gd name="adj" fmla="val 50001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rgbClr val="002060"/>
                </a:solidFill>
              </a:rPr>
              <a:t>Использование потенциала действующих ЦОП</a:t>
            </a:r>
          </a:p>
        </p:txBody>
      </p:sp>
      <p:sp>
        <p:nvSpPr>
          <p:cNvPr id="20" name="Chevron 19"/>
          <p:cNvSpPr/>
          <p:nvPr/>
        </p:nvSpPr>
        <p:spPr bwMode="auto">
          <a:xfrm>
            <a:off x="2960254" y="4343400"/>
            <a:ext cx="2819400" cy="757382"/>
          </a:xfrm>
          <a:prstGeom prst="chevron">
            <a:avLst>
              <a:gd name="adj" fmla="val 50001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rgbClr val="002060"/>
                </a:solidFill>
              </a:rPr>
              <a:t>Продвижение лучших практик, расширение </a:t>
            </a:r>
          </a:p>
          <a:p>
            <a:pPr>
              <a:defRPr/>
            </a:pPr>
            <a:r>
              <a:rPr lang="ru-RU" sz="1100" dirty="0">
                <a:solidFill>
                  <a:srgbClr val="002060"/>
                </a:solidFill>
              </a:rPr>
              <a:t>пула партнеров, конкурсы и спец. мероприятия</a:t>
            </a:r>
          </a:p>
        </p:txBody>
      </p:sp>
      <p:sp>
        <p:nvSpPr>
          <p:cNvPr id="21" name="Chevron 20"/>
          <p:cNvSpPr/>
          <p:nvPr/>
        </p:nvSpPr>
        <p:spPr bwMode="auto">
          <a:xfrm>
            <a:off x="2939472" y="5100782"/>
            <a:ext cx="2819400" cy="757382"/>
          </a:xfrm>
          <a:prstGeom prst="chevron">
            <a:avLst>
              <a:gd name="adj" fmla="val 50001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endParaRPr lang="en-US" sz="1100" dirty="0"/>
          </a:p>
          <a:p>
            <a:pPr>
              <a:defRPr/>
            </a:pPr>
            <a:r>
              <a:rPr lang="ru-RU" sz="1100" dirty="0">
                <a:solidFill>
                  <a:srgbClr val="002060"/>
                </a:solidFill>
              </a:rPr>
              <a:t>Передача опыта оценки социально-экономического воздействия и практик КСО </a:t>
            </a:r>
          </a:p>
          <a:p>
            <a:endParaRPr lang="en-US" sz="1100" dirty="0"/>
          </a:p>
          <a:p>
            <a:pPr>
              <a:defRPr/>
            </a:pP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22" name="Chevron 21"/>
          <p:cNvSpPr/>
          <p:nvPr/>
        </p:nvSpPr>
        <p:spPr bwMode="auto">
          <a:xfrm>
            <a:off x="2939472" y="5872018"/>
            <a:ext cx="2819400" cy="757382"/>
          </a:xfrm>
          <a:prstGeom prst="chevron">
            <a:avLst>
              <a:gd name="adj" fmla="val 50001"/>
            </a:avLst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rgbClr val="002060"/>
                </a:solidFill>
              </a:rPr>
              <a:t>Партнерство с властью, взаимодействие с депутатским корпусом</a:t>
            </a:r>
          </a:p>
        </p:txBody>
      </p:sp>
      <p:sp>
        <p:nvSpPr>
          <p:cNvPr id="23" name="Chevron 22"/>
          <p:cNvSpPr/>
          <p:nvPr/>
        </p:nvSpPr>
        <p:spPr bwMode="auto">
          <a:xfrm>
            <a:off x="5394055" y="3586018"/>
            <a:ext cx="3447460" cy="762000"/>
          </a:xfrm>
          <a:prstGeom prst="chevron">
            <a:avLst>
              <a:gd name="adj" fmla="val 50001"/>
            </a:avLst>
          </a:prstGeom>
          <a:solidFill>
            <a:srgbClr val="C2113A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Формирование специальных программ для СП на базе ДАМУ и ЦОП</a:t>
            </a:r>
          </a:p>
        </p:txBody>
      </p:sp>
      <p:sp>
        <p:nvSpPr>
          <p:cNvPr id="24" name="Chevron 23"/>
          <p:cNvSpPr/>
          <p:nvPr/>
        </p:nvSpPr>
        <p:spPr bwMode="auto">
          <a:xfrm>
            <a:off x="5410212" y="4350327"/>
            <a:ext cx="3447460" cy="762000"/>
          </a:xfrm>
          <a:prstGeom prst="chevron">
            <a:avLst>
              <a:gd name="adj" fmla="val 50001"/>
            </a:avLst>
          </a:prstGeom>
          <a:solidFill>
            <a:srgbClr val="C2113A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Проведение дней СП, форумов, диалоговых площадок, сетевых проектов</a:t>
            </a:r>
          </a:p>
        </p:txBody>
      </p:sp>
      <p:sp>
        <p:nvSpPr>
          <p:cNvPr id="25" name="Chevron 24"/>
          <p:cNvSpPr/>
          <p:nvPr/>
        </p:nvSpPr>
        <p:spPr bwMode="auto">
          <a:xfrm>
            <a:off x="5410212" y="5112327"/>
            <a:ext cx="3447460" cy="762000"/>
          </a:xfrm>
          <a:prstGeom prst="chevron">
            <a:avLst>
              <a:gd name="adj" fmla="val 50001"/>
            </a:avLst>
          </a:prstGeom>
          <a:solidFill>
            <a:srgbClr val="C2113A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dirty="0" smtClean="0"/>
              <a:t>Создание программ </a:t>
            </a:r>
            <a:r>
              <a:rPr lang="ru-RU" sz="1400" dirty="0"/>
              <a:t>обучения СП, привлечение </a:t>
            </a:r>
            <a:r>
              <a:rPr lang="ru-RU" sz="1400" dirty="0" smtClean="0"/>
              <a:t>экспертов </a:t>
            </a:r>
            <a:endParaRPr lang="ru-RU" sz="1400" dirty="0"/>
          </a:p>
        </p:txBody>
      </p:sp>
      <p:sp>
        <p:nvSpPr>
          <p:cNvPr id="26" name="Chevron 25"/>
          <p:cNvSpPr/>
          <p:nvPr/>
        </p:nvSpPr>
        <p:spPr bwMode="auto">
          <a:xfrm>
            <a:off x="5417140" y="5876636"/>
            <a:ext cx="3447460" cy="762000"/>
          </a:xfrm>
          <a:prstGeom prst="chevron">
            <a:avLst>
              <a:gd name="adj" fmla="val 50001"/>
            </a:avLst>
          </a:prstGeom>
          <a:solidFill>
            <a:srgbClr val="C2113A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Разработка законодательных инициатив на местном и национальном уровне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152400" y="1219200"/>
            <a:ext cx="8991600" cy="5638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2286000" y="2951163"/>
            <a:ext cx="4572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5" name="Text Box 32"/>
          <p:cNvSpPr txBox="1">
            <a:spLocks noChangeArrowheads="1"/>
          </p:cNvSpPr>
          <p:nvPr/>
        </p:nvSpPr>
        <p:spPr bwMode="auto">
          <a:xfrm>
            <a:off x="168564" y="1237234"/>
            <a:ext cx="8839200" cy="563231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18 октября в 10.00 в Алматы </a:t>
            </a:r>
            <a:r>
              <a:rPr lang="ru-RU" sz="2000" dirty="0" err="1">
                <a:solidFill>
                  <a:schemeClr val="bg1"/>
                </a:solidFill>
              </a:rPr>
              <a:t>Мененджмент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err="1">
                <a:solidFill>
                  <a:schemeClr val="bg1"/>
                </a:solidFill>
              </a:rPr>
              <a:t>Университеті</a:t>
            </a:r>
            <a:r>
              <a:rPr lang="ru-RU" sz="2000" dirty="0">
                <a:solidFill>
                  <a:schemeClr val="bg1"/>
                </a:solidFill>
              </a:rPr>
              <a:t> на </a:t>
            </a:r>
            <a:r>
              <a:rPr lang="ru-RU" sz="2000" dirty="0" err="1">
                <a:solidFill>
                  <a:schemeClr val="bg1"/>
                </a:solidFill>
              </a:rPr>
              <a:t>Иманова</a:t>
            </a:r>
            <a:r>
              <a:rPr lang="ru-RU" sz="2000" dirty="0">
                <a:solidFill>
                  <a:schemeClr val="bg1"/>
                </a:solidFill>
              </a:rPr>
              <a:t> 19, 7 </a:t>
            </a:r>
            <a:r>
              <a:rPr lang="ru-RU" sz="2000" dirty="0" smtClean="0">
                <a:solidFill>
                  <a:schemeClr val="bg1"/>
                </a:solidFill>
              </a:rPr>
              <a:t>этаж, г. Астана, </a:t>
            </a:r>
            <a:r>
              <a:rPr lang="ru-RU" sz="2000" dirty="0">
                <a:solidFill>
                  <a:schemeClr val="bg1"/>
                </a:solidFill>
              </a:rPr>
              <a:t>ждем всех интересующихся темой социального предпринимательства! 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Повестка дня:</a:t>
            </a:r>
          </a:p>
          <a:p>
            <a:r>
              <a:rPr lang="ru-RU" sz="2000" dirty="0">
                <a:solidFill>
                  <a:schemeClr val="bg1"/>
                </a:solidFill>
              </a:rPr>
              <a:t>1. О предварительных результатах исследования Алматы Менеджмент </a:t>
            </a:r>
            <a:r>
              <a:rPr lang="ru-RU" sz="2000" dirty="0" err="1">
                <a:solidFill>
                  <a:schemeClr val="bg1"/>
                </a:solidFill>
              </a:rPr>
              <a:t>Университеті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2. Создание сайта социальных предпринимателей. Наполнение.</a:t>
            </a:r>
          </a:p>
          <a:p>
            <a:r>
              <a:rPr lang="ru-RU" sz="2000" dirty="0">
                <a:solidFill>
                  <a:schemeClr val="bg1"/>
                </a:solidFill>
              </a:rPr>
              <a:t>3. Создание рабочей группы по разработке рекомендации правительству РК в области СП.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Руководитель исследовательского проекта </a:t>
            </a:r>
            <a:r>
              <a:rPr lang="ru-RU" sz="2000" dirty="0" err="1">
                <a:solidFill>
                  <a:schemeClr val="bg1"/>
                </a:solidFill>
              </a:rPr>
              <a:t>Almaty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err="1">
                <a:solidFill>
                  <a:schemeClr val="bg1"/>
                </a:solidFill>
              </a:rPr>
              <a:t>Management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err="1">
                <a:solidFill>
                  <a:schemeClr val="bg1"/>
                </a:solidFill>
              </a:rPr>
              <a:t>Univesity</a:t>
            </a:r>
            <a:r>
              <a:rPr lang="ru-RU" sz="2000" dirty="0">
                <a:solidFill>
                  <a:schemeClr val="bg1"/>
                </a:solidFill>
              </a:rPr>
              <a:t> "Перспективы развития социального предпринимательства в Казахстане" Индира </a:t>
            </a:r>
            <a:r>
              <a:rPr lang="ru-RU" sz="2000" dirty="0" err="1">
                <a:solidFill>
                  <a:schemeClr val="bg1"/>
                </a:solidFill>
              </a:rPr>
              <a:t>Айтбай</a:t>
            </a:r>
            <a:r>
              <a:rPr lang="ru-RU" sz="2000" dirty="0">
                <a:solidFill>
                  <a:schemeClr val="bg1"/>
                </a:solidFill>
              </a:rPr>
              <a:t> расскажет о целях исследования и предварительных результатах. </a:t>
            </a:r>
            <a:r>
              <a:rPr lang="ru-RU" sz="2000" dirty="0" smtClean="0">
                <a:solidFill>
                  <a:schemeClr val="bg1"/>
                </a:solidFill>
              </a:rPr>
              <a:t>Гостья </a:t>
            </a:r>
            <a:r>
              <a:rPr lang="ru-RU" sz="2000" dirty="0">
                <a:solidFill>
                  <a:schemeClr val="bg1"/>
                </a:solidFill>
              </a:rPr>
              <a:t>из Алматы будет рада встретиться с социальными предпринимателями столицы и всеми неравнодушными к проблемам общества гражданами и ответит на все вопросы! </a:t>
            </a:r>
            <a:r>
              <a:rPr lang="ru-RU" sz="2000" dirty="0" smtClean="0">
                <a:solidFill>
                  <a:schemeClr val="bg1"/>
                </a:solidFill>
              </a:rPr>
              <a:t> Время </a:t>
            </a:r>
            <a:r>
              <a:rPr lang="ru-RU" sz="2000" dirty="0">
                <a:solidFill>
                  <a:schemeClr val="bg1"/>
                </a:solidFill>
              </a:rPr>
              <a:t>с 10 до 12.00 - приходите, даже если опаздываете! ))</a:t>
            </a:r>
          </a:p>
        </p:txBody>
      </p:sp>
    </p:spTree>
    <p:extLst>
      <p:ext uri="{BB962C8B-B14F-4D97-AF65-F5344CB8AC3E}">
        <p14:creationId xmlns:p14="http://schemas.microsoft.com/office/powerpoint/2010/main" val="88904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76200" y="1219200"/>
            <a:ext cx="8991600" cy="5638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2286000" y="2951163"/>
            <a:ext cx="4572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4100" name="Text Box 32"/>
          <p:cNvSpPr txBox="1">
            <a:spLocks noChangeArrowheads="1"/>
          </p:cNvSpPr>
          <p:nvPr/>
        </p:nvSpPr>
        <p:spPr bwMode="auto">
          <a:xfrm>
            <a:off x="152400" y="1295400"/>
            <a:ext cx="8839200" cy="54168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  <a:hlinkClick r:id="rId2"/>
              </a:rPr>
              <a:t>http://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hlinkClick r:id="rId2"/>
              </a:rPr>
              <a:t>bolashak.kz/ru/events/single/596</a:t>
            </a:r>
            <a:endParaRPr lang="ru-RU" sz="2400" dirty="0" smtClean="0">
              <a:solidFill>
                <a:schemeClr val="bg1"/>
              </a:solidFill>
              <a:latin typeface="+mn-lt"/>
            </a:endParaRPr>
          </a:p>
          <a:p>
            <a:pPr algn="ctr" eaLnBrk="1" hangingPunct="1">
              <a:defRPr/>
            </a:pPr>
            <a:r>
              <a:rPr lang="ru-RU" sz="2000" dirty="0" smtClean="0">
                <a:solidFill>
                  <a:schemeClr val="bg1"/>
                </a:solidFill>
                <a:latin typeface="+mn-lt"/>
              </a:rPr>
              <a:t>Социальное </a:t>
            </a:r>
            <a:r>
              <a:rPr lang="ru-RU" sz="2000" dirty="0">
                <a:solidFill>
                  <a:schemeClr val="bg1"/>
                </a:solidFill>
                <a:latin typeface="+mn-lt"/>
              </a:rPr>
              <a:t>предпринимательство в Казахстане: новый формат ведения бизнеса</a:t>
            </a:r>
            <a:endParaRPr lang="ru-RU" sz="2000" dirty="0" smtClean="0">
              <a:solidFill>
                <a:schemeClr val="bg1"/>
              </a:solidFill>
              <a:latin typeface="+mn-lt"/>
            </a:endParaRPr>
          </a:p>
          <a:p>
            <a:pPr algn="ctr" eaLnBrk="1" hangingPunct="1">
              <a:defRPr/>
            </a:pPr>
            <a:endParaRPr lang="ru-RU" sz="2000" b="1" i="1" dirty="0">
              <a:solidFill>
                <a:schemeClr val="bg1"/>
              </a:solidFill>
              <a:latin typeface="+mn-lt"/>
            </a:endParaRPr>
          </a:p>
          <a:p>
            <a:r>
              <a:rPr lang="ru-RU" sz="2000" b="1" dirty="0">
                <a:solidFill>
                  <a:schemeClr val="bg1"/>
                </a:solidFill>
                <a:latin typeface="+mn-lt"/>
              </a:rPr>
              <a:t>22 октября в г. Астана</a:t>
            </a:r>
            <a:r>
              <a:rPr lang="ru-RU" sz="2000" dirty="0">
                <a:solidFill>
                  <a:schemeClr val="bg1"/>
                </a:solidFill>
                <a:latin typeface="+mn-lt"/>
              </a:rPr>
              <a:t> Ассоциация «</a:t>
            </a:r>
            <a:r>
              <a:rPr lang="ru-RU" sz="2000" dirty="0" err="1">
                <a:solidFill>
                  <a:schemeClr val="bg1"/>
                </a:solidFill>
                <a:latin typeface="+mn-lt"/>
              </a:rPr>
              <a:t>Болашак</a:t>
            </a:r>
            <a:r>
              <a:rPr lang="ru-RU" sz="2000" dirty="0">
                <a:solidFill>
                  <a:schemeClr val="bg1"/>
                </a:solidFill>
                <a:latin typeface="+mn-lt"/>
              </a:rPr>
              <a:t>» проведет </a:t>
            </a:r>
            <a:r>
              <a:rPr lang="ru-RU" sz="2000" b="1" dirty="0">
                <a:solidFill>
                  <a:schemeClr val="bg1"/>
                </a:solidFill>
                <a:latin typeface="+mn-lt"/>
              </a:rPr>
              <a:t>конференцию по социальному предпринимательству</a:t>
            </a:r>
            <a:r>
              <a:rPr lang="ru-RU" sz="2000" b="1" dirty="0" smtClean="0">
                <a:solidFill>
                  <a:schemeClr val="bg1"/>
                </a:solidFill>
                <a:latin typeface="+mn-lt"/>
              </a:rPr>
              <a:t>.  Цель </a:t>
            </a:r>
            <a:r>
              <a:rPr lang="ru-RU" sz="2000" b="1" dirty="0">
                <a:solidFill>
                  <a:schemeClr val="bg1"/>
                </a:solidFill>
                <a:latin typeface="+mn-lt"/>
              </a:rPr>
              <a:t>конференции</a:t>
            </a:r>
            <a:r>
              <a:rPr lang="ru-RU" sz="2000" dirty="0">
                <a:solidFill>
                  <a:schemeClr val="bg1"/>
                </a:solidFill>
                <a:latin typeface="+mn-lt"/>
              </a:rPr>
              <a:t> – развитие социального предпринимательства как бизнес-решения актуальных вопросов общества. </a:t>
            </a:r>
          </a:p>
          <a:p>
            <a:endParaRPr lang="ru-RU" sz="2000" dirty="0">
              <a:solidFill>
                <a:schemeClr val="bg1"/>
              </a:solidFill>
              <a:latin typeface="+mn-lt"/>
            </a:endParaRPr>
          </a:p>
          <a:p>
            <a:r>
              <a:rPr lang="ru-RU" sz="1800" b="1" dirty="0">
                <a:solidFill>
                  <a:schemeClr val="bg1"/>
                </a:solidFill>
                <a:latin typeface="+mn-lt"/>
              </a:rPr>
              <a:t>Спикерами выступят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:</a:t>
            </a:r>
          </a:p>
          <a:p>
            <a:r>
              <a:rPr lang="ru-RU" sz="1800" b="1" dirty="0" err="1" smtClean="0">
                <a:solidFill>
                  <a:schemeClr val="bg1"/>
                </a:solidFill>
                <a:latin typeface="+mn-lt"/>
              </a:rPr>
              <a:t>Салтанат</a:t>
            </a:r>
            <a:r>
              <a:rPr lang="ru-RU" sz="18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latin typeface="+mn-lt"/>
              </a:rPr>
              <a:t>Мурзалинова</a:t>
            </a:r>
            <a:r>
              <a:rPr lang="ru-RU" sz="1800" b="1" dirty="0">
                <a:solidFill>
                  <a:schemeClr val="bg1"/>
                </a:solidFill>
                <a:latin typeface="+mn-lt"/>
              </a:rPr>
              <a:t>-Яковлева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 – региональный менеджер Благотворительного фонда «Навстречу переменам»; </a:t>
            </a:r>
          </a:p>
          <a:p>
            <a:r>
              <a:rPr lang="ru-RU" sz="1800" b="1" dirty="0" err="1">
                <a:solidFill>
                  <a:schemeClr val="bg1"/>
                </a:solidFill>
                <a:latin typeface="+mn-lt"/>
              </a:rPr>
              <a:t>Нуркен</a:t>
            </a:r>
            <a:r>
              <a:rPr lang="ru-RU" sz="1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latin typeface="+mn-lt"/>
              </a:rPr>
              <a:t>Халыкберген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 – управляющий партнер PR-агентства «</a:t>
            </a:r>
            <a:r>
              <a:rPr lang="ru-RU" sz="1800" dirty="0" err="1">
                <a:solidFill>
                  <a:schemeClr val="bg1"/>
                </a:solidFill>
                <a:latin typeface="+mn-lt"/>
              </a:rPr>
              <a:t>Central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800" dirty="0" err="1">
                <a:solidFill>
                  <a:schemeClr val="bg1"/>
                </a:solidFill>
                <a:latin typeface="+mn-lt"/>
              </a:rPr>
              <a:t>Asia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800" dirty="0" err="1">
                <a:solidFill>
                  <a:schemeClr val="bg1"/>
                </a:solidFill>
                <a:latin typeface="+mn-lt"/>
              </a:rPr>
              <a:t>Communications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»; </a:t>
            </a:r>
          </a:p>
          <a:p>
            <a:r>
              <a:rPr lang="ru-RU" sz="1800" b="1" dirty="0" err="1">
                <a:solidFill>
                  <a:schemeClr val="bg1"/>
                </a:solidFill>
                <a:latin typeface="+mn-lt"/>
              </a:rPr>
              <a:t>Гульзира</a:t>
            </a:r>
            <a:r>
              <a:rPr lang="ru-RU" sz="1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latin typeface="+mn-lt"/>
              </a:rPr>
              <a:t>Амантурлина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 – президент Ассоциации социальных предпринимателей, выпускница программы «</a:t>
            </a:r>
            <a:r>
              <a:rPr lang="ru-RU" sz="1800" dirty="0" err="1">
                <a:solidFill>
                  <a:schemeClr val="bg1"/>
                </a:solidFill>
                <a:latin typeface="+mn-lt"/>
              </a:rPr>
              <a:t>Болашак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»;</a:t>
            </a:r>
          </a:p>
          <a:p>
            <a:r>
              <a:rPr lang="ru-RU" sz="1800" b="1" dirty="0" err="1">
                <a:solidFill>
                  <a:schemeClr val="bg1"/>
                </a:solidFill>
                <a:latin typeface="+mn-lt"/>
              </a:rPr>
              <a:t>Талгат</a:t>
            </a:r>
            <a:r>
              <a:rPr lang="ru-RU" sz="1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latin typeface="+mn-lt"/>
              </a:rPr>
              <a:t>Доскенов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 – председатель Комитета социальной сферы и социального партнерства Национальной палаты предпринимателей РК</a:t>
            </a:r>
            <a:r>
              <a:rPr lang="ru-RU" sz="1800" dirty="0" smtClean="0">
                <a:solidFill>
                  <a:schemeClr val="bg1"/>
                </a:solidFill>
                <a:latin typeface="+mn-lt"/>
              </a:rPr>
              <a:t>;</a:t>
            </a:r>
            <a:endParaRPr lang="ru-RU" sz="1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973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76200" y="1219200"/>
            <a:ext cx="8991600" cy="5638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2286000" y="2951163"/>
            <a:ext cx="4572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4100" name="Text Box 32"/>
          <p:cNvSpPr txBox="1">
            <a:spLocks noChangeArrowheads="1"/>
          </p:cNvSpPr>
          <p:nvPr/>
        </p:nvSpPr>
        <p:spPr bwMode="auto">
          <a:xfrm>
            <a:off x="152400" y="1295400"/>
            <a:ext cx="8839200" cy="54476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chemeClr val="bg1"/>
                </a:solidFill>
                <a:latin typeface="+mn-lt"/>
              </a:rPr>
              <a:t>Социальное </a:t>
            </a:r>
            <a:r>
              <a:rPr lang="ru-RU" sz="2000" dirty="0">
                <a:solidFill>
                  <a:schemeClr val="bg1"/>
                </a:solidFill>
                <a:latin typeface="+mn-lt"/>
              </a:rPr>
              <a:t>предпринимательство в Казахстане: новый формат ведения бизнеса</a:t>
            </a:r>
            <a:endParaRPr lang="ru-RU" sz="2000" dirty="0" smtClean="0">
              <a:solidFill>
                <a:schemeClr val="bg1"/>
              </a:solidFill>
              <a:latin typeface="+mn-lt"/>
            </a:endParaRPr>
          </a:p>
          <a:p>
            <a:pPr algn="ctr" eaLnBrk="1" hangingPunct="1">
              <a:defRPr/>
            </a:pPr>
            <a:endParaRPr lang="ru-RU" sz="2000" b="1" i="1" dirty="0">
              <a:solidFill>
                <a:schemeClr val="bg1"/>
              </a:solidFill>
              <a:latin typeface="+mn-lt"/>
            </a:endParaRPr>
          </a:p>
          <a:p>
            <a:r>
              <a:rPr lang="ru-RU" sz="1800" b="1" dirty="0" smtClean="0">
                <a:solidFill>
                  <a:schemeClr val="bg1"/>
                </a:solidFill>
                <a:latin typeface="+mn-lt"/>
              </a:rPr>
              <a:t>Гульнара </a:t>
            </a:r>
            <a:r>
              <a:rPr lang="ru-RU" sz="1800" b="1" dirty="0">
                <a:solidFill>
                  <a:schemeClr val="bg1"/>
                </a:solidFill>
                <a:latin typeface="+mn-lt"/>
              </a:rPr>
              <a:t>Адамова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 – заместитель Председателя ОО ЦСП «Социальные инновации»; </a:t>
            </a:r>
          </a:p>
          <a:p>
            <a:r>
              <a:rPr lang="ru-RU" sz="1800" b="1" dirty="0" err="1">
                <a:solidFill>
                  <a:schemeClr val="bg1"/>
                </a:solidFill>
                <a:latin typeface="+mn-lt"/>
              </a:rPr>
              <a:t>Куаныш</a:t>
            </a:r>
            <a:r>
              <a:rPr lang="ru-RU" sz="18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800" b="1" dirty="0" err="1">
                <a:solidFill>
                  <a:schemeClr val="bg1"/>
                </a:solidFill>
                <a:latin typeface="+mn-lt"/>
              </a:rPr>
              <a:t>Тайшибеков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 – вице-Президент Центра развития социального предпринимательства, выпускник программы «</a:t>
            </a:r>
            <a:r>
              <a:rPr lang="ru-RU" sz="1800" dirty="0" err="1">
                <a:solidFill>
                  <a:schemeClr val="bg1"/>
                </a:solidFill>
                <a:latin typeface="+mn-lt"/>
              </a:rPr>
              <a:t>Болашак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».  </a:t>
            </a:r>
          </a:p>
          <a:p>
            <a:endParaRPr lang="ru-RU" sz="1800" dirty="0">
              <a:solidFill>
                <a:schemeClr val="bg1"/>
              </a:solidFill>
              <a:latin typeface="+mn-lt"/>
            </a:endParaRPr>
          </a:p>
          <a:p>
            <a:r>
              <a:rPr lang="ru-RU" sz="1800" dirty="0">
                <a:solidFill>
                  <a:schemeClr val="bg1"/>
                </a:solidFill>
                <a:latin typeface="+mn-lt"/>
              </a:rPr>
              <a:t>В рамках конференции планируется обсуждение вопросов по популяризации социального предпринимательства как базисной основы социально-экономического благополучия общества и создания благоприятной среды для инноваций в Казахстане, обсуждение казахстанского и международного опыта проектов по социальному предпринимательству, перспектив развития социального предпринимательства в Казахстане и др. </a:t>
            </a:r>
          </a:p>
          <a:p>
            <a:endParaRPr lang="ru-RU" sz="1800" dirty="0">
              <a:solidFill>
                <a:schemeClr val="bg1"/>
              </a:solidFill>
              <a:latin typeface="+mn-lt"/>
            </a:endParaRPr>
          </a:p>
          <a:p>
            <a:r>
              <a:rPr lang="ru-RU" sz="1800" b="1" dirty="0">
                <a:solidFill>
                  <a:schemeClr val="bg1"/>
                </a:solidFill>
                <a:latin typeface="+mn-lt"/>
              </a:rPr>
              <a:t>Дата и время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: 22 октября 2014г., с 10.00 до 16.10 ч.</a:t>
            </a:r>
          </a:p>
          <a:p>
            <a:r>
              <a:rPr lang="ru-RU" sz="1800" b="1" dirty="0">
                <a:solidFill>
                  <a:schemeClr val="bg1"/>
                </a:solidFill>
                <a:latin typeface="+mn-lt"/>
              </a:rPr>
              <a:t>Место и адрес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: г. Астана, ул. </a:t>
            </a:r>
            <a:r>
              <a:rPr lang="ru-RU" sz="1800" dirty="0" err="1">
                <a:solidFill>
                  <a:schemeClr val="bg1"/>
                </a:solidFill>
                <a:latin typeface="+mn-lt"/>
              </a:rPr>
              <a:t>Кунаева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 12/1, 4 этаж, конференц-зал №406.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+mn-lt"/>
              </a:rPr>
              <a:t>Регистрация 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обязательна. Ее можно пройти </a:t>
            </a:r>
            <a:r>
              <a:rPr lang="ru-RU" sz="1800" dirty="0" smtClean="0">
                <a:solidFill>
                  <a:schemeClr val="bg1"/>
                </a:solidFill>
                <a:latin typeface="+mn-lt"/>
              </a:rPr>
              <a:t>по 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телефону +7 (7172) 707 669, +7 775 225 19 07, </a:t>
            </a:r>
            <a:r>
              <a:rPr lang="ru-RU" sz="1800" dirty="0" err="1">
                <a:solidFill>
                  <a:schemeClr val="bg1"/>
                </a:solidFill>
                <a:latin typeface="+mn-lt"/>
              </a:rPr>
              <a:t>Ляйля</a:t>
            </a:r>
            <a:r>
              <a:rPr lang="ru-RU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ru-RU" sz="1800" dirty="0" err="1">
                <a:solidFill>
                  <a:schemeClr val="bg1"/>
                </a:solidFill>
                <a:latin typeface="+mn-lt"/>
              </a:rPr>
              <a:t>Кабпасова</a:t>
            </a:r>
            <a:r>
              <a:rPr lang="ru-RU" sz="1800" dirty="0" smtClean="0">
                <a:solidFill>
                  <a:schemeClr val="bg1"/>
                </a:solidFill>
                <a:latin typeface="+mn-lt"/>
              </a:rPr>
              <a:t>.</a:t>
            </a:r>
            <a:endParaRPr lang="ru-RU" sz="1800" b="1" i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245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590800"/>
            <a:ext cx="7087518" cy="3416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E4ABD"/>
                </a:solidFill>
                <a:latin typeface="+mn-lt"/>
                <a:cs typeface="+mn-cs"/>
              </a:rPr>
              <a:t>Разнообразие источников доходов/ресурсов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1E4ABD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1E4ABD"/>
                </a:solidFill>
                <a:latin typeface="+mn-lt"/>
                <a:cs typeface="+mn-cs"/>
              </a:rPr>
              <a:t>Для экономической безопасности НПО 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1E4ABD"/>
                </a:solidFill>
                <a:latin typeface="+mn-lt"/>
                <a:cs typeface="+mn-cs"/>
              </a:rPr>
              <a:t>сохранения самостоятельности в принятии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1E4ABD"/>
                </a:solidFill>
                <a:latin typeface="+mn-lt"/>
                <a:cs typeface="+mn-cs"/>
              </a:rPr>
              <a:t>решений необходимо иметь </a:t>
            </a:r>
            <a:r>
              <a:rPr lang="ru-RU" sz="2400" b="1" dirty="0">
                <a:solidFill>
                  <a:srgbClr val="1E4ABD"/>
                </a:solidFill>
                <a:latin typeface="+mn-lt"/>
                <a:cs typeface="+mn-cs"/>
              </a:rPr>
              <a:t>не менее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1E4ABD"/>
                </a:solidFill>
                <a:latin typeface="+mn-lt"/>
                <a:cs typeface="+mn-cs"/>
              </a:rPr>
              <a:t>пяти независимых источников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1E4ABD"/>
                </a:solidFill>
                <a:latin typeface="+mn-lt"/>
                <a:cs typeface="+mn-cs"/>
              </a:rPr>
              <a:t>финансирования, при этом ни один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1E4ABD"/>
                </a:solidFill>
                <a:latin typeface="+mn-lt"/>
                <a:cs typeface="+mn-cs"/>
              </a:rPr>
              <a:t>из этих источников не должен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1E4ABD"/>
                </a:solidFill>
                <a:latin typeface="+mn-lt"/>
                <a:cs typeface="+mn-cs"/>
              </a:rPr>
              <a:t>приносить больше 40% ресурсов.</a:t>
            </a:r>
          </a:p>
        </p:txBody>
      </p:sp>
    </p:spTree>
    <p:extLst>
      <p:ext uri="{BB962C8B-B14F-4D97-AF65-F5344CB8AC3E}">
        <p14:creationId xmlns:p14="http://schemas.microsoft.com/office/powerpoint/2010/main" val="28045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152400" y="1219200"/>
            <a:ext cx="8991600" cy="5638800"/>
          </a:xfrm>
          <a:prstGeom prst="rect">
            <a:avLst/>
          </a:prstGeom>
          <a:solidFill>
            <a:srgbClr val="002A6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print"/>
          <a:srcRect l="2776" t="20702" r="2873" b="3030"/>
          <a:stretch>
            <a:fillRect/>
          </a:stretch>
        </p:blipFill>
        <p:spPr bwMode="auto">
          <a:xfrm>
            <a:off x="487363" y="2971800"/>
            <a:ext cx="83216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 bwMode="auto">
          <a:xfrm>
            <a:off x="487363" y="1447800"/>
            <a:ext cx="8321675" cy="609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Степень интеграции социальной программы и бизнес-процессов в социальном предприятии:</a:t>
            </a:r>
            <a:endParaRPr lang="en-US" sz="2000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152400" y="1219200"/>
            <a:ext cx="8991600" cy="5638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304800" y="1447800"/>
            <a:ext cx="8610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2400" b="1" spc="3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Что такое социальное предпринимательство?</a:t>
            </a:r>
          </a:p>
          <a:p>
            <a:pPr algn="ctr" eaLnBrk="1" hangingPunct="1">
              <a:defRPr/>
            </a:pPr>
            <a:endParaRPr lang="ru-RU" sz="24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r>
              <a:rPr lang="ru-RU" sz="2400" spc="3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Этого когда некоммерческие организации зарабатывают деньги</a:t>
            </a:r>
            <a:r>
              <a:rPr lang="en-US" sz="2400" spc="3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?</a:t>
            </a:r>
          </a:p>
          <a:p>
            <a:pPr algn="ctr" eaLnBrk="1" hangingPunct="1">
              <a:defRPr/>
            </a:pPr>
            <a:endParaRPr lang="ru-RU" sz="2400" spc="3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endParaRPr lang="ru-RU" sz="2400" spc="30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r>
              <a:rPr lang="ru-RU" sz="2400" spc="3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Коммерческие организации осуществляют мероприятия чтобы показать что они не плохие</a:t>
            </a:r>
            <a:r>
              <a:rPr lang="ru-RU" sz="2400" spc="30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?</a:t>
            </a:r>
          </a:p>
          <a:p>
            <a:pPr algn="ctr" eaLnBrk="1" hangingPunct="1">
              <a:defRPr/>
            </a:pPr>
            <a:endParaRPr lang="ru-RU" sz="2400" spc="300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  <a:latin typeface="+mn-lt"/>
              </a:rPr>
              <a:t>Процесс создания ценностей путем объединения уникальных ресурсов  для получения высокого социальной отдачи</a:t>
            </a:r>
            <a:endParaRPr lang="ru-RU" sz="2400" b="1" i="1" dirty="0" smtClean="0">
              <a:solidFill>
                <a:schemeClr val="bg1"/>
              </a:solidFill>
              <a:latin typeface="+mn-lt"/>
            </a:endParaRPr>
          </a:p>
          <a:p>
            <a:pPr algn="ctr" eaLnBrk="1" hangingPunct="1">
              <a:defRPr/>
            </a:pPr>
            <a:endParaRPr lang="en-US" sz="2400" spc="3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endParaRPr lang="en-US" sz="2400" spc="3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eaLnBrk="1" hangingPunct="1">
              <a:defRPr/>
            </a:pPr>
            <a:endParaRPr lang="ru-RU" sz="2400" spc="3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5124" name="Rectangle 1"/>
          <p:cNvSpPr>
            <a:spLocks noChangeArrowheads="1"/>
          </p:cNvSpPr>
          <p:nvPr/>
        </p:nvSpPr>
        <p:spPr bwMode="auto">
          <a:xfrm>
            <a:off x="2286000" y="2951163"/>
            <a:ext cx="4572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2" name="Multiply 1"/>
          <p:cNvSpPr/>
          <p:nvPr/>
        </p:nvSpPr>
        <p:spPr bwMode="auto">
          <a:xfrm>
            <a:off x="3581400" y="2078038"/>
            <a:ext cx="2133600" cy="1828800"/>
          </a:xfrm>
          <a:prstGeom prst="mathMultiply">
            <a:avLst>
              <a:gd name="adj1" fmla="val 10867"/>
            </a:avLst>
          </a:prstGeom>
          <a:solidFill>
            <a:srgbClr val="E1004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Multiply 5"/>
          <p:cNvSpPr/>
          <p:nvPr/>
        </p:nvSpPr>
        <p:spPr bwMode="auto">
          <a:xfrm>
            <a:off x="3582555" y="3657600"/>
            <a:ext cx="2133600" cy="1828800"/>
          </a:xfrm>
          <a:prstGeom prst="mathMultiply">
            <a:avLst>
              <a:gd name="adj1" fmla="val 10867"/>
            </a:avLst>
          </a:prstGeom>
          <a:solidFill>
            <a:srgbClr val="E10040"/>
          </a:solidFill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152400" y="1219200"/>
            <a:ext cx="8991600" cy="5638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Rectangle 1"/>
          <p:cNvSpPr>
            <a:spLocks noChangeArrowheads="1"/>
          </p:cNvSpPr>
          <p:nvPr/>
        </p:nvSpPr>
        <p:spPr bwMode="auto">
          <a:xfrm>
            <a:off x="2286000" y="2951163"/>
            <a:ext cx="4572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4100" name="Text Box 32"/>
          <p:cNvSpPr txBox="1">
            <a:spLocks noChangeArrowheads="1"/>
          </p:cNvSpPr>
          <p:nvPr/>
        </p:nvSpPr>
        <p:spPr bwMode="auto">
          <a:xfrm>
            <a:off x="685800" y="2209800"/>
            <a:ext cx="769620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Процесс создания ценностей путем объединения уникальных ресурсов  для получения высоко</a:t>
            </a:r>
            <a:r>
              <a:rPr lang="ru-RU" sz="2400" dirty="0">
                <a:solidFill>
                  <a:schemeClr val="bg1"/>
                </a:solidFill>
                <a:latin typeface="+mn-lt"/>
              </a:rPr>
              <a:t>й</a:t>
            </a: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 социальной отдачи</a:t>
            </a:r>
            <a:endParaRPr lang="ru-RU" sz="2400" b="1" i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152400" y="1219200"/>
            <a:ext cx="8991600" cy="56388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2286000" y="2951163"/>
            <a:ext cx="45720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  <a:p>
            <a:endParaRPr lang="en-US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9600" y="1752600"/>
            <a:ext cx="8001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995363">
              <a:spcBef>
                <a:spcPct val="50000"/>
              </a:spcBef>
            </a:pPr>
            <a:r>
              <a:rPr lang="ru-RU" sz="2800" i="0" dirty="0">
                <a:solidFill>
                  <a:schemeClr val="bg1"/>
                </a:solidFill>
                <a:latin typeface="+mn-lt"/>
              </a:rPr>
              <a:t>- это предпринимательская деятельность, смыслом которой является решение или смягчение социальных проблем 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667000" y="3810000"/>
            <a:ext cx="583247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995363">
              <a:spcBef>
                <a:spcPct val="50000"/>
              </a:spcBef>
            </a:pPr>
            <a:r>
              <a:rPr lang="ru-RU" sz="2800" i="0" dirty="0">
                <a:solidFill>
                  <a:schemeClr val="bg1"/>
                </a:solidFill>
                <a:latin typeface="+mn-lt"/>
              </a:rPr>
              <a:t>- это деятельность активистов, развивающих инновационные  подходы к вопросам улучшения качества жизни окружающих людей и повышения их социальной защищенности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1871</TotalTime>
  <Words>475</Words>
  <Application>Microsoft Office PowerPoint</Application>
  <PresentationFormat>On-screen Show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JDG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Design Studio</dc:creator>
  <cp:lastModifiedBy>Andrey Yemelin</cp:lastModifiedBy>
  <cp:revision>179</cp:revision>
  <cp:lastPrinted>2014-10-17T05:02:20Z</cp:lastPrinted>
  <dcterms:created xsi:type="dcterms:W3CDTF">2004-09-17T20:07:42Z</dcterms:created>
  <dcterms:modified xsi:type="dcterms:W3CDTF">2014-10-17T06:20:24Z</dcterms:modified>
</cp:coreProperties>
</file>