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5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3B8D9-051A-49C9-9C46-4EEB807D1AE5}" type="datetimeFigureOut">
              <a:rPr lang="ru-RU" smtClean="0"/>
              <a:t>07.06.2015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1ECF4-FD2A-4EF7-852C-824D0801E6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3B8D9-051A-49C9-9C46-4EEB807D1AE5}" type="datetimeFigureOut">
              <a:rPr lang="ru-RU" smtClean="0"/>
              <a:t>07.06.2015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1ECF4-FD2A-4EF7-852C-824D0801E6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3B8D9-051A-49C9-9C46-4EEB807D1AE5}" type="datetimeFigureOut">
              <a:rPr lang="ru-RU" smtClean="0"/>
              <a:t>07.06.2015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1ECF4-FD2A-4EF7-852C-824D0801E609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3B8D9-051A-49C9-9C46-4EEB807D1AE5}" type="datetimeFigureOut">
              <a:rPr lang="ru-RU" smtClean="0"/>
              <a:t>07.06.2015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1ECF4-FD2A-4EF7-852C-824D0801E60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3B8D9-051A-49C9-9C46-4EEB807D1AE5}" type="datetimeFigureOut">
              <a:rPr lang="ru-RU" smtClean="0"/>
              <a:t>07.06.2015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1ECF4-FD2A-4EF7-852C-824D0801E6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3B8D9-051A-49C9-9C46-4EEB807D1AE5}" type="datetimeFigureOut">
              <a:rPr lang="ru-RU" smtClean="0"/>
              <a:t>07.06.2015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1ECF4-FD2A-4EF7-852C-824D0801E60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3B8D9-051A-49C9-9C46-4EEB807D1AE5}" type="datetimeFigureOut">
              <a:rPr lang="ru-RU" smtClean="0"/>
              <a:t>07.06.2015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1ECF4-FD2A-4EF7-852C-824D0801E6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3B8D9-051A-49C9-9C46-4EEB807D1AE5}" type="datetimeFigureOut">
              <a:rPr lang="ru-RU" smtClean="0"/>
              <a:t>07.06.2015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1ECF4-FD2A-4EF7-852C-824D0801E6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3B8D9-051A-49C9-9C46-4EEB807D1AE5}" type="datetimeFigureOut">
              <a:rPr lang="ru-RU" smtClean="0"/>
              <a:t>07.06.2015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1ECF4-FD2A-4EF7-852C-824D0801E6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3B8D9-051A-49C9-9C46-4EEB807D1AE5}" type="datetimeFigureOut">
              <a:rPr lang="ru-RU" smtClean="0"/>
              <a:t>07.06.2015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1ECF4-FD2A-4EF7-852C-824D0801E609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3B8D9-051A-49C9-9C46-4EEB807D1AE5}" type="datetimeFigureOut">
              <a:rPr lang="ru-RU" smtClean="0"/>
              <a:t>07.06.2015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1ECF4-FD2A-4EF7-852C-824D0801E60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6B3B8D9-051A-49C9-9C46-4EEB807D1AE5}" type="datetimeFigureOut">
              <a:rPr lang="ru-RU" smtClean="0"/>
              <a:t>07.06.2015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201ECF4-FD2A-4EF7-852C-824D0801E60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3915867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/>
              <a:t/>
            </a:r>
            <a:br>
              <a:rPr lang="ru-RU" sz="2700" b="1" dirty="0"/>
            </a:br>
            <a:r>
              <a:rPr lang="ru-RU" sz="2700" b="1" dirty="0" smtClean="0"/>
              <a:t>АЛЬТЕРНАТИВНЫЙ </a:t>
            </a:r>
            <a:r>
              <a:rPr lang="ru-RU" sz="2700" b="1" dirty="0" smtClean="0"/>
              <a:t>ДОКЛАД</a:t>
            </a:r>
            <a:br>
              <a:rPr lang="ru-RU" sz="2700" b="1" dirty="0" smtClean="0"/>
            </a:br>
            <a:r>
              <a:rPr lang="ru-RU" sz="2700" b="1" dirty="0" smtClean="0"/>
              <a:t>НЕПРАВИТЕЛЬСТВЕННЫХ ОРГАНИЗАЦИЙ КАЗАХСТАНА С КОММЕНТАРИЯМИ К ЧЕТВЕРТОМУ ПЕРИОДИЧЕСКОМУ ДОКЛАДУ ПРАВИТЕЛЬСТВА РЕСПУБЛИКИ КАЗАХСТАН</a:t>
            </a:r>
            <a:br>
              <a:rPr lang="ru-RU" sz="2700" b="1" dirty="0" smtClean="0"/>
            </a:br>
            <a:r>
              <a:rPr lang="ru-RU" sz="2700" b="1" dirty="0" smtClean="0"/>
              <a:t>О ВЫПОЛНЕНИИ КОНВЕНЦИИ О ПРАВАХ РЕБЕНКА И РЕКОМЕНДАЦИЙ КОМИТЕТА ООН ПО ПРАВАМ РЕБЕНКА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437112"/>
            <a:ext cx="6400800" cy="18002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Тренер</a:t>
            </a:r>
            <a:r>
              <a:rPr lang="ru-RU" b="1" dirty="0">
                <a:solidFill>
                  <a:srgbClr val="002060"/>
                </a:solidFill>
              </a:rPr>
              <a:t>: </a:t>
            </a:r>
            <a:r>
              <a:rPr lang="ru-RU" b="1" dirty="0" err="1">
                <a:solidFill>
                  <a:srgbClr val="002060"/>
                </a:solidFill>
              </a:rPr>
              <a:t>Асия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Хайрулина</a:t>
            </a:r>
            <a:r>
              <a:rPr lang="ru-RU" b="1" dirty="0">
                <a:solidFill>
                  <a:srgbClr val="002060"/>
                </a:solidFill>
              </a:rPr>
              <a:t>, председатель ОО «Лига женщин </a:t>
            </a:r>
            <a:r>
              <a:rPr lang="ru-RU" b="1" dirty="0" smtClean="0">
                <a:solidFill>
                  <a:srgbClr val="002060"/>
                </a:solidFill>
              </a:rPr>
              <a:t>творческой инициативы», член Нацкомиссии по делам женщин и семейно-демографической политике при Президенте РК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Алматы</a:t>
            </a:r>
            <a:r>
              <a:rPr lang="ru-RU" dirty="0">
                <a:solidFill>
                  <a:schemeClr val="tx1"/>
                </a:solidFill>
              </a:rPr>
              <a:t>, 8-9 июня 2015 г.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2125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1" y="1988840"/>
            <a:ext cx="8208912" cy="468052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/>
              <a:t>Необходима </a:t>
            </a:r>
            <a:r>
              <a:rPr lang="ru-RU" dirty="0"/>
              <a:t>государственная программа по борьбе с беспризорностью для решения вопросов профилактики детской безнадзорности и беспризорности.</a:t>
            </a:r>
          </a:p>
          <a:p>
            <a:pPr algn="just"/>
            <a:endParaRPr lang="ru-RU" dirty="0"/>
          </a:p>
          <a:p>
            <a:pPr algn="just"/>
            <a:r>
              <a:rPr lang="ru-RU" dirty="0" smtClean="0"/>
              <a:t>Необходимо </a:t>
            </a:r>
            <a:r>
              <a:rPr lang="ru-RU" dirty="0"/>
              <a:t>принять государственную программу, обеспечивающую социально-правовые гарантии профилактики социального сиротства, благополучие и охрану прав детей-сирот и детей, лишенных родительского попечения.</a:t>
            </a:r>
          </a:p>
          <a:p>
            <a:pPr algn="just"/>
            <a:endParaRPr lang="ru-RU" dirty="0"/>
          </a:p>
          <a:p>
            <a:pPr algn="just"/>
            <a:r>
              <a:rPr lang="ru-RU" dirty="0" smtClean="0"/>
              <a:t>Необходимо </a:t>
            </a:r>
            <a:r>
              <a:rPr lang="ru-RU" dirty="0"/>
              <a:t>проведение поэтапного разукрупнения имеющихся детских учреждений государственного типа в малокомплектные учреждения временного или постоянного пребывания детей-сирот и детей, лишенных родительского попечения с предоставлением комплексной (социальной, правовой, медицинской, образовательной и психологической) помощи.</a:t>
            </a:r>
          </a:p>
          <a:p>
            <a:pPr algn="just"/>
            <a:endParaRPr lang="ru-RU" dirty="0"/>
          </a:p>
          <a:p>
            <a:pPr algn="just"/>
            <a:r>
              <a:rPr lang="ru-RU" dirty="0" smtClean="0"/>
              <a:t>Необходимо </a:t>
            </a:r>
            <a:r>
              <a:rPr lang="ru-RU" dirty="0"/>
              <a:t>разработать систему, оказывающую оперативную помощь ребенку, оказавшемуся без опеки родителей, его кратковременное размещение в замещающую семью или приют с условиями, максимально приближенными к семейным.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Рекомендации по детям, лишенным </a:t>
            </a:r>
            <a:r>
              <a:rPr lang="ru-RU" b="1" dirty="0"/>
              <a:t>семейного окружения </a:t>
            </a:r>
          </a:p>
        </p:txBody>
      </p:sp>
    </p:spTree>
    <p:extLst>
      <p:ext uri="{BB962C8B-B14F-4D97-AF65-F5344CB8AC3E}">
        <p14:creationId xmlns:p14="http://schemas.microsoft.com/office/powerpoint/2010/main" val="2227020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2132856"/>
            <a:ext cx="7408333" cy="4248472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  <a:p>
            <a:r>
              <a:rPr lang="ru-RU" dirty="0"/>
              <a:t>Рекомендации Комитета не были доведены государством до сведения широкой общественности и выполнялись эпизодически.</a:t>
            </a:r>
          </a:p>
          <a:p>
            <a:endParaRPr lang="ru-RU" dirty="0"/>
          </a:p>
          <a:p>
            <a:r>
              <a:rPr lang="ru-RU" dirty="0"/>
              <a:t>Республика Казахстан не выполняет аналогичные рекомендации Комитета ООН по ликвидации всех форм дискриминации в отношении женщин.</a:t>
            </a:r>
          </a:p>
          <a:p>
            <a:endParaRPr lang="ru-RU" dirty="0"/>
          </a:p>
          <a:p>
            <a:r>
              <a:rPr lang="ru-RU" dirty="0" smtClean="0"/>
              <a:t>Ситуация</a:t>
            </a:r>
            <a:r>
              <a:rPr lang="ru-RU" dirty="0"/>
              <a:t>, вызвавшая обеспокоенность Комитета, не изменилась. Конвенция «О правах ребенка», также как и другие международные договоры по правам человека, ратифицированные Республикой Казахстан практически не применяются, в частности  в судебной практике. </a:t>
            </a:r>
          </a:p>
          <a:p>
            <a:endParaRPr lang="ru-RU" dirty="0"/>
          </a:p>
          <a:p>
            <a:r>
              <a:rPr lang="ru-RU" dirty="0"/>
              <a:t>Конституция и действующее законодательство Республики Казахстан в области обеспечения прав ребенка, состоящее из более, чем 30 законов и других нормативных актов, предусматривают приоритет норм международного договора перед национальным законодательством.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/>
              <a:t>ВЫПОЛНЕНИЕ РЕСПУБЛИКОЙ КАЗАХСТАН РЕКОМЕНДАЦИЙ КОМИТЕТА ООН ПО ПРАВАМ РЕБЕНКА, ПРИНЯТЫХ НА 45-Й СЕССИИ 19 ИЮНЯ 2007 Г.</a:t>
            </a:r>
            <a:br>
              <a:rPr lang="ru-RU" sz="2400" b="1" dirty="0"/>
            </a:b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015757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2132856"/>
            <a:ext cx="7408333" cy="3993307"/>
          </a:xfrm>
        </p:spPr>
        <p:txBody>
          <a:bodyPr>
            <a:noAutofit/>
          </a:bodyPr>
          <a:lstStyle/>
          <a:p>
            <a:pPr algn="just"/>
            <a:r>
              <a:rPr lang="ru-RU" sz="2400" dirty="0"/>
              <a:t>Несмотря на ратификацию Конвенции о правах ребенка постановлением Верховного Совета РК от 8 июня 1994 г. № 77, государственные и судебные органы при рассмотрении и принятии решений не ссылаются на положения Конвенции, а ограничиваются только нормами национального законодательства. Это значительно ослабляет возможности реализации и защиты, провозглашенных Конституцией прав и свобод человека и гражданина, в том числе ребенка, в Казахстане.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200" b="1" dirty="0">
                <a:solidFill>
                  <a:schemeClr val="bg1"/>
                </a:solidFill>
              </a:rPr>
              <a:t>ВЫПОЛНЕНИЕ РЕСПУБЛИКОЙ КАЗАХСТАН РЕКОМЕНДАЦИЙ КОМИТЕТА ООН ПО ПРАВАМ РЕБЕНКА, ПРИНЯТЫХ НА 45-Й СЕССИИ 19 ИЮНЯ 2007 Г.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044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2060848"/>
            <a:ext cx="7516357" cy="4392488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/>
              <a:t>Несмотря на активную деятельность Комитета по охране прав детей, созданного 13 января 2006 г. при Министерстве образования и науки Республики Казахстан, статус данного института не изменился, что продолжает существенно сужать его полномочия и возможности. Проблемы соблюдения прав ребенка не ограничиваются только вопросами образования и воспитания. В 2014 году Постановлением Правительства территориальные департаменты по защите детей  Комитета по охране прав детей преобразованы в отделы, </a:t>
            </a:r>
            <a:r>
              <a:rPr lang="ru-RU" dirty="0" smtClean="0"/>
              <a:t>переданные </a:t>
            </a:r>
            <a:r>
              <a:rPr lang="ru-RU" dirty="0"/>
              <a:t>в управления образования местных </a:t>
            </a:r>
            <a:r>
              <a:rPr lang="ru-RU" dirty="0" err="1"/>
              <a:t>акиматов</a:t>
            </a:r>
            <a:r>
              <a:rPr lang="ru-RU" dirty="0"/>
              <a:t>. Причем, не все специалисты сохраняют свои полномочия. В некоторых регионах они дополнят количество специалистов органов опеки и попечительства, что существенно ограничивает доступ  к защите прав и интересов всех категорий детей</a:t>
            </a:r>
            <a:r>
              <a:rPr lang="ru-RU" dirty="0" smtClean="0"/>
              <a:t>.</a:t>
            </a:r>
          </a:p>
          <a:p>
            <a:pPr algn="just"/>
            <a:r>
              <a:rPr lang="ru-RU" dirty="0"/>
              <a:t>Ситуация с уполномоченным по правам человека (</a:t>
            </a:r>
            <a:r>
              <a:rPr lang="ru-RU" dirty="0" err="1"/>
              <a:t>Омбудсманом</a:t>
            </a:r>
            <a:r>
              <a:rPr lang="ru-RU" dirty="0"/>
              <a:t>) не изменилась в Казахстане за отчетный период. Недостаточно полномочий, людских и финансовых ресурсов, не существует доступного  для детей механизма подачи жалоб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200" b="1" dirty="0">
                <a:solidFill>
                  <a:schemeClr val="bg1"/>
                </a:solidFill>
              </a:rPr>
              <a:t>ВЫПОЛНЕНИЕ РЕСПУБЛИКОЙ КАЗАХСТАН РЕКОМЕНДАЦИЙ КОМИТЕТА ООН ПО ПРАВАМ РЕБЕНКА, ПРИНЯТЫХ НА 45-Й СЕССИИ 19 ИЮНЯ 2007 Г.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0769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1" y="1916832"/>
            <a:ext cx="8064896" cy="4752528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/>
              <a:t>В соответствии с п.2 статьи 12 Конвенции ребенку предоставляется возможность быть заслушанным в ходе любого судебного или административного разбирательства, затрагивающего ребенка, либо непосредственно, либо через представителя или соответствующий орган, в порядке, предусмотренном процессуальными нормами национального законодательства. Законом РК «О правах ребенка в Республике Казахстан» закреплено право ребенка на свободу слова и выражение своего мнения. Из содержания текста статьи 62 Кодекса о браке и семье РК следует, что ребенок вправе выражать свое мнение при решении в семье любого вопроса, затрагивающего его интересы. Ребенок имеет право также быть заслушанным в ходе любого судебного или административного разбирательства. Законодательством не ограничивается возраст, по достижении которого ребенок вправе выражать свое мнение. Однако, исходя из смысла упомянутой статьи  Кодекса о браке и семье РК, в случаях принятия решений, в особенности связанных с юридическими процедурами, в обязательном порядке должно быть учтено мнение ребенка, достигшего возраста десяти лет, за исключением случаев, когда это противоречит его интересам. Последнее обстоятельство может серьезно нарушать право ребенка выражать свое мнение.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/>
              <a:t>ВЫПОЛНЕНИЕ РЕСПУБЛИКОЙ КАЗАХСТАН РЕКОМЕНДАЦИЙ КОМИТЕТА ООН ПО ПРАВАМ РЕБЕНКА, ПРИНЯТЫХ НА 45-Й СЕССИИ 19 ИЮНЯ 2007 Г.</a:t>
            </a:r>
          </a:p>
        </p:txBody>
      </p:sp>
    </p:spTree>
    <p:extLst>
      <p:ext uri="{BB962C8B-B14F-4D97-AF65-F5344CB8AC3E}">
        <p14:creationId xmlns:p14="http://schemas.microsoft.com/office/powerpoint/2010/main" val="41474229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dirty="0"/>
              <a:t>Объем государственного бюджета, расходуемого на детей, недостаточен.</a:t>
            </a:r>
          </a:p>
          <a:p>
            <a:pPr marL="0" indent="0" algn="just">
              <a:buNone/>
            </a:pPr>
            <a:r>
              <a:rPr lang="ru-RU" dirty="0"/>
              <a:t>Кроме того, существующая в настоящее время отчетность, не позволяет даже с приблизительной точностью определить размер объема финансирования в интересах детей. Анализ имеющихся данных позволяет утверждать, что ассигнования в процентах от  ВВП, приходящиеся на  статьи бюджета в интересах детей, снизились, по сравнению с прошлым отчетным периодом.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Ресурсы на нужды детей</a:t>
            </a:r>
          </a:p>
        </p:txBody>
      </p:sp>
    </p:spTree>
    <p:extLst>
      <p:ext uri="{BB962C8B-B14F-4D97-AF65-F5344CB8AC3E}">
        <p14:creationId xmlns:p14="http://schemas.microsoft.com/office/powerpoint/2010/main" val="6905911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Autofit/>
          </a:bodyPr>
          <a:lstStyle/>
          <a:p>
            <a:pPr algn="just"/>
            <a:r>
              <a:rPr lang="ru-RU" sz="2000" dirty="0"/>
              <a:t>В настоящее время в Казахстане насчитывается более 34 тыс. детей-сирот. Из них 12 тысяч находятся в системе </a:t>
            </a:r>
            <a:r>
              <a:rPr lang="ru-RU" sz="2000" dirty="0" err="1"/>
              <a:t>интернатных</a:t>
            </a:r>
            <a:r>
              <a:rPr lang="ru-RU" sz="2000" dirty="0"/>
              <a:t> учреждений, 2 тыс. на патронатном воспитании и более 20 тысяч под опекой и попечительством. Уровень государственных затрат на содержание детей в </a:t>
            </a:r>
            <a:r>
              <a:rPr lang="ru-RU" sz="2000" dirty="0" err="1"/>
              <a:t>интернатных</a:t>
            </a:r>
            <a:r>
              <a:rPr lang="ru-RU" sz="2000" dirty="0"/>
              <a:t> учреждениях неадекватно превышает средства, которые выделяются на семейные формы воспитания детей: опеку, попечительство и патронатное воспитание. Так, по данным Комитета по охране прав детей МОН РК, ежемесячно на содержание ребенка-сироты в детском доме в среднем по стране выделяется </a:t>
            </a:r>
            <a:r>
              <a:rPr lang="ru-RU" sz="2000" dirty="0" smtClean="0"/>
              <a:t>180 </a:t>
            </a:r>
            <a:r>
              <a:rPr lang="ru-RU" sz="2000" dirty="0"/>
              <a:t>тыс. </a:t>
            </a:r>
            <a:r>
              <a:rPr lang="ru-RU" sz="2000" dirty="0" err="1"/>
              <a:t>тг</a:t>
            </a:r>
            <a:r>
              <a:rPr lang="ru-RU" sz="2000" dirty="0"/>
              <a:t>., тогда как опекунское пособие на ребенка-сироту составляет </a:t>
            </a:r>
            <a:r>
              <a:rPr lang="ru-RU" sz="2000" dirty="0" smtClean="0"/>
              <a:t>20 </a:t>
            </a:r>
            <a:r>
              <a:rPr lang="ru-RU" sz="2000" dirty="0"/>
              <a:t>тыс. </a:t>
            </a:r>
            <a:r>
              <a:rPr lang="ru-RU" sz="2000" dirty="0" err="1"/>
              <a:t>тг</a:t>
            </a:r>
            <a:r>
              <a:rPr lang="ru-RU" sz="2000" dirty="0"/>
              <a:t>., патронатные воспитатели получают в среднем 40 тыс. </a:t>
            </a:r>
            <a:r>
              <a:rPr lang="ru-RU" sz="2000" dirty="0" err="1"/>
              <a:t>тг</a:t>
            </a:r>
            <a:r>
              <a:rPr lang="ru-RU" sz="2000" dirty="0"/>
              <a:t>.  Приведенные данные и результаты опроса приемных семей (опекунских и патронатных) показывают, что 80%  из них испытывают серьезные материальные проблемы, что, в свою очередь, влияет на высокие показатели уровня семейного неблагополучия, отказов от детей, насилия и жестокого обращения.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Ресурсы на нужды детей</a:t>
            </a:r>
          </a:p>
        </p:txBody>
      </p:sp>
    </p:spTree>
    <p:extLst>
      <p:ext uri="{BB962C8B-B14F-4D97-AF65-F5344CB8AC3E}">
        <p14:creationId xmlns:p14="http://schemas.microsoft.com/office/powerpoint/2010/main" val="36966197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/>
              <a:t>Вопросы перераспределения средств из институциональной системы воспитания на семейные не находят должного понимания со стороны государства. Недостаточная прозрачность и подотчетность органов государственного управления, отсутствие доступа граждан к получению объективных данных и возможности влиять на принятие решений в особой степени влияют на снижение уровня благополучия детей-сирот.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Ресурсы на нужды детей</a:t>
            </a:r>
          </a:p>
        </p:txBody>
      </p:sp>
    </p:spTree>
    <p:extLst>
      <p:ext uri="{BB962C8B-B14F-4D97-AF65-F5344CB8AC3E}">
        <p14:creationId xmlns:p14="http://schemas.microsoft.com/office/powerpoint/2010/main" val="3046639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2564904"/>
            <a:ext cx="7408333" cy="360040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Система </a:t>
            </a:r>
            <a:r>
              <a:rPr lang="ru-RU" dirty="0"/>
              <a:t>социализации и </a:t>
            </a:r>
            <a:r>
              <a:rPr lang="ru-RU" dirty="0" smtClean="0"/>
              <a:t>реабилитации и система </a:t>
            </a:r>
            <a:r>
              <a:rPr lang="ru-RU" dirty="0"/>
              <a:t>опеки  детей-сирот в  Казахстане недостаточно уделяет внимание подготовке детей-сирот и детей, оставшихся без опеки родителей, к выходу из стен детских учреждений, а именно оказанию сопроводительных услуг молодым людям до выхода из-под опеки по  вопросам жилья, трудоустройства, эмоциональной поддержке, воссоединению с родственниками и семьей. Число выпускников в среднем насчитывается около 8 000 по данным Комитета по охране прав детей Министерства образования РК.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Дети, лишившиеся родительского попечения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95564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49</TotalTime>
  <Words>1080</Words>
  <Application>Microsoft Office PowerPoint</Application>
  <PresentationFormat>Экран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   АЛЬТЕРНАТИВНЫЙ ДОКЛАД НЕПРАВИТЕЛЬСТВЕННЫХ ОРГАНИЗАЦИЙ КАЗАХСТАНА С КОММЕНТАРИЯМИ К ЧЕТВЕРТОМУ ПЕРИОДИЧЕСКОМУ ДОКЛАДУ ПРАВИТЕЛЬСТВА РЕСПУБЛИКИ КАЗАХСТАН О ВЫПОЛНЕНИИ КОНВЕНЦИИ О ПРАВАХ РЕБЕНКА И РЕКОМЕНДАЦИЙ КОМИТЕТА ООН ПО ПРАВАМ РЕБЕНКА </vt:lpstr>
      <vt:lpstr>ВЫПОЛНЕНИЕ РЕСПУБЛИКОЙ КАЗАХСТАН РЕКОМЕНДАЦИЙ КОМИТЕТА ООН ПО ПРАВАМ РЕБЕНКА, ПРИНЯТЫХ НА 45-Й СЕССИИ 19 ИЮНЯ 2007 Г. </vt:lpstr>
      <vt:lpstr>ВЫПОЛНЕНИЕ РЕСПУБЛИКОЙ КАЗАХСТАН РЕКОМЕНДАЦИЙ КОМИТЕТА ООН ПО ПРАВАМ РЕБЕНКА, ПРИНЯТЫХ НА 45-Й СЕССИИ 19 ИЮНЯ 2007 Г.</vt:lpstr>
      <vt:lpstr>ВЫПОЛНЕНИЕ РЕСПУБЛИКОЙ КАЗАХСТАН РЕКОМЕНДАЦИЙ КОМИТЕТА ООН ПО ПРАВАМ РЕБЕНКА, ПРИНЯТЫХ НА 45-Й СЕССИИ 19 ИЮНЯ 2007 Г.</vt:lpstr>
      <vt:lpstr>ВЫПОЛНЕНИЕ РЕСПУБЛИКОЙ КАЗАХСТАН РЕКОМЕНДАЦИЙ КОМИТЕТА ООН ПО ПРАВАМ РЕБЕНКА, ПРИНЯТЫХ НА 45-Й СЕССИИ 19 ИЮНЯ 2007 Г.</vt:lpstr>
      <vt:lpstr>Ресурсы на нужды детей</vt:lpstr>
      <vt:lpstr>Ресурсы на нужды детей</vt:lpstr>
      <vt:lpstr>Ресурсы на нужды детей</vt:lpstr>
      <vt:lpstr> Дети, лишившиеся родительского попечения </vt:lpstr>
      <vt:lpstr>Рекомендации по детям, лишенным семейного окружения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АЛЬТЕРНАТИВНЫЙ ДОКЛАД НЕПРАВИТЕЛЬСТВЕННЫХ ОРГАНИЗАЦИЙ КАЗАХСТАНА С КОММЕНТАРИЯМИ К ЧЕТВЕРТОМУ ПЕРИОДИЧЕСКОМУ ДОКЛАДУ ПРАВИТЕЛЬСТВА РЕСПУБЛИКИ КАЗАХСТАН О ВЫПОЛНЕНИИ КОНВЕНЦИИ О ПРАВАХ РЕБЕНКА И РЕКОМЕНДАЦИЙ КОМИТЕТА ООН ПО ПРАВАМ РЕБЕНКА</dc:title>
  <dc:creator>а</dc:creator>
  <cp:lastModifiedBy>А</cp:lastModifiedBy>
  <cp:revision>10</cp:revision>
  <dcterms:created xsi:type="dcterms:W3CDTF">2015-06-05T07:15:34Z</dcterms:created>
  <dcterms:modified xsi:type="dcterms:W3CDTF">2015-06-07T07:24:16Z</dcterms:modified>
</cp:coreProperties>
</file>