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4" r:id="rId15"/>
    <p:sldId id="275" r:id="rId16"/>
    <p:sldId id="276" r:id="rId17"/>
    <p:sldId id="277" r:id="rId18"/>
    <p:sldId id="279" r:id="rId19"/>
    <p:sldId id="278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4ED325C-9FFD-4DF5-9638-04B10FA893CD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892CD4-2559-4A7C-9C0F-06A08D707A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8280920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Выполнение Республикой Казахстан Рекомендаций Комитета ООН по правам ребенка,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принятых </a:t>
            </a:r>
            <a:r>
              <a:rPr lang="ru-RU" b="1" dirty="0" smtClean="0"/>
              <a:t>на 45-й сессии 19 июня 2007 г. 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800" b="1" dirty="0"/>
              <a:t>С</a:t>
            </a:r>
            <a:r>
              <a:rPr lang="ru-RU" sz="2800" b="1" dirty="0" smtClean="0"/>
              <a:t>истема международных механизмов защиты прав ребенка, оставшихся без попечения родителей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86916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Тренер: </a:t>
            </a:r>
            <a:r>
              <a:rPr lang="ru-RU" b="1" dirty="0" err="1"/>
              <a:t>Асия</a:t>
            </a:r>
            <a:r>
              <a:rPr lang="ru-RU" b="1" dirty="0"/>
              <a:t> </a:t>
            </a:r>
            <a:r>
              <a:rPr lang="ru-RU" b="1" dirty="0" err="1"/>
              <a:t>Хайрулина</a:t>
            </a:r>
            <a:r>
              <a:rPr lang="ru-RU" b="1" dirty="0"/>
              <a:t>, председатель ОО «Лига женщин творческой инициативы», член Нацкомиссии по делам женщин и семейно-демографической политике при Президенте РК</a:t>
            </a:r>
          </a:p>
          <a:p>
            <a:pPr algn="ctr"/>
            <a:r>
              <a:rPr lang="ru-RU" b="1" dirty="0"/>
              <a:t>Алматы, 8-9 июня 2015 г.</a:t>
            </a:r>
          </a:p>
        </p:txBody>
      </p:sp>
    </p:spTree>
    <p:extLst>
      <p:ext uri="{BB962C8B-B14F-4D97-AF65-F5344CB8AC3E}">
        <p14:creationId xmlns:p14="http://schemas.microsoft.com/office/powerpoint/2010/main" val="3947941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а)   включить надлежащим образом общие принципы Конвенции, в частности положения статей   2, 3, 6 и 12, во все соответствующие законодательные акты о детях;</a:t>
            </a:r>
          </a:p>
          <a:p>
            <a:r>
              <a:rPr lang="ru-RU" dirty="0" smtClean="0"/>
              <a:t>b)   применять их во всех политических, судебных и административных решениях, а также в проектах, программах и услугах, затрагивающих всех детей;</a:t>
            </a:r>
          </a:p>
          <a:p>
            <a:r>
              <a:rPr lang="ru-RU" dirty="0" smtClean="0"/>
              <a:t>с)   применять эти принципы в планировании и разработке политики на каждом уровне, а также в работе социальных, медико-санитарных и образовательных учреждений, судебных и административных органов.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b="1" dirty="0" smtClean="0"/>
              <a:t>Рекомендации Комитета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13007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8049217" cy="427699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Комитет обеспокоен фактом сохранения фактической дискриминации, в особенности в отношении детей-инвалидов, детей в приютах, </a:t>
            </a:r>
            <a:r>
              <a:rPr lang="ru-RU" dirty="0" smtClean="0"/>
              <a:t>детей, проживающих с одним родителем, в сельской местности, экологически опасных зонах, детей, рожденных дома, детей из групп меньшинств, а также в отношении девочек.</a:t>
            </a:r>
          </a:p>
          <a:p>
            <a:r>
              <a:rPr lang="ru-RU" dirty="0" smtClean="0"/>
              <a:t>Комитет рекомендует государству-участнику тщательно контролировать положение этих групп детей и разработать всесторонние действенные стратегии, включающие в себя конкретные и целенаправленные мероприятия, призванные предотвратить и искоренить любые формы дискриминации, в том числе в отношении доступа к образованию, здравоохранению и занятости.</a:t>
            </a:r>
          </a:p>
          <a:p>
            <a:r>
              <a:rPr lang="ru-RU" dirty="0" smtClean="0"/>
              <a:t>Комитет просит включить в следующий периодический доклад конкретную информацию о мерах и программах в связи с Конвенцией о правах ребенка, которые осуществляются государством-участником во исполнение Декларации и Программы действий, принятых в 2001 году на Всемирной конференции по борьбе против расизма, расовой дискриминации, ксенофобии и связанной с ними нетерпимости, и с учетом Замечания общего порядка № 1 по пункту 1 статьи   29 Конвенции (цели образования).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err="1" smtClean="0"/>
              <a:t>Недискриминация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702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Комитет приветствует законодательные положения о мерах, призванных гарантировать право детей на свободное выражение своего мнения и обеспечить учет их взглядов. </a:t>
            </a:r>
          </a:p>
          <a:p>
            <a:r>
              <a:rPr lang="ru-RU" dirty="0" smtClean="0"/>
              <a:t>Однако Комитет по прежнему обеспокоен тем, что установленные в этом отношении возрастные рамки могут ограничивать возможности детей, не достигших определенного возраста, быть выслушанными и что традиционное отношение к детям в обществе может ограничивать осуществление прав, закрепленных в статье   12 Конвенции.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900" b="1" dirty="0" smtClean="0"/>
              <a:t>Уважение взглядов ребенка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38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а)   содействовать и способствовать тому, чтобы в рамках семьи и школы, а также в ходе судебных и административных разбирательств дети могли быть заслушаны, а их мнения должным образом учитывались, включая детей, не достигших предусмотренного законодательством порогового возраста, соответствующего десяти   годам, если они считаются в этом отношении достаточно взрослыми, с тем чтобы дети могли участвовать в решении всех касающихся их вопросов в соответствии со статьей   12 Конвенции;</a:t>
            </a:r>
          </a:p>
          <a:p>
            <a:r>
              <a:rPr lang="ru-RU" dirty="0" smtClean="0"/>
              <a:t>b)   распространять соответствующую информацию среди, в том числе, родителей, учителей, государственных должностных лиц, представителей судебных органов, самих детей и общества в целом, касающуюся права детей на участие и учет их взглядов;</a:t>
            </a:r>
          </a:p>
          <a:p>
            <a:r>
              <a:rPr lang="ru-RU" dirty="0" smtClean="0"/>
              <a:t>с)   проводить регулярные обзоры того, в какой степени мнения детей принимаются во внимание и какое это оказывает воздействие на политику, осуществляемые программы и самих детей.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400" b="1" dirty="0" smtClean="0"/>
              <a:t>Рекомендации Комитета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413532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13298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Семейное окружение</a:t>
            </a:r>
          </a:p>
          <a:p>
            <a:r>
              <a:rPr lang="ru-RU" dirty="0" smtClean="0"/>
              <a:t>Комитет приветствует содержащуюся в докладе государства-участника информацию о том, что законодательные принципы, регулирующие семейные отношения, были приведены в соответствие с принципами и положениями Конвенции; </a:t>
            </a:r>
          </a:p>
          <a:p>
            <a:r>
              <a:rPr lang="ru-RU" dirty="0" smtClean="0"/>
              <a:t>он также приветствует наблюдающееся в последние годы увеличение числа семейных консультативных центров. </a:t>
            </a:r>
          </a:p>
          <a:p>
            <a:r>
              <a:rPr lang="ru-RU" dirty="0" smtClean="0"/>
              <a:t>Комитет разделяет серьезную обеспокоенность государства-участника, связанную с исключительно большим числом брошенных детей, которые фактически становятся сиротами, поскольку растет число семей, испытывающих трудности, обусловленные социально-экономическими обстоятельствами. </a:t>
            </a:r>
          </a:p>
          <a:p>
            <a:r>
              <a:rPr lang="ru-RU" dirty="0" smtClean="0"/>
              <a:t>Кроме того, Комитет также обеспокоен тем, что сокращение продолжительности декретного отпуска, отмена семейного отпуска, а также отмена или невыплата многих пособий женщинам, имеющих маленьких детей, создают дополнительные трудности для семей.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56263" cy="1296144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/>
              <a:t>Семейное окружение и альтернативный уход</a:t>
            </a:r>
            <a:br>
              <a:rPr lang="ru-RU" sz="4400" b="1" dirty="0" smtClean="0"/>
            </a:b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85913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а)   принять все эффективные меры, включая разработку стратегий и просветительских мероприятий, по ограничению и недопущению практики отказа от детей;</a:t>
            </a:r>
          </a:p>
          <a:p>
            <a:r>
              <a:rPr lang="ru-RU" dirty="0" smtClean="0"/>
              <a:t>b)   содействовать укреплению семьи, которая обеспечивает наилучшие условия для развития ребенка, и осуществлять консультационные и общинные программы по оказанию помощи родителям, с тем чтобы удержать детей дома;</a:t>
            </a:r>
          </a:p>
          <a:p>
            <a:r>
              <a:rPr lang="ru-RU" dirty="0" smtClean="0"/>
              <a:t>с)   улучшить систему социальной помощи и поддержки семей путем консультаций и просветительской работы, с тем чтобы содействовать развитию добрых отношений между детьми и родителями, и увеличить финансовую поддержку и объем других льгот, предоставляемых семьям с детьми, в особенности семьям, живущим в условиях нищеты.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b="1" dirty="0" smtClean="0"/>
              <a:t>Рекомендации Комитета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510024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6449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Комитет приветствует принятие Закона о браке и семье (1998   года), который внедряет и пропагандирует концепцию передачи на воспитание как способа сокращения числа детей, находящихся в детских домах. Однако Комитет обеспокоен тем, что передача на воспитание и другие формы альтернативного ухода семейного типа слаборазвиты.</a:t>
            </a:r>
          </a:p>
          <a:p>
            <a:r>
              <a:rPr lang="ru-RU" dirty="0" smtClean="0"/>
              <a:t>Комитет также обеспокоен тем, что в деле оказания помощи детям, находящимся в трудном положении, превалирующую роль по прежнему играют детские учреждения, </a:t>
            </a:r>
          </a:p>
          <a:p>
            <a:r>
              <a:rPr lang="ru-RU" dirty="0" smtClean="0"/>
              <a:t>и тем, что эти дети имеют ограниченный контакт с внешним миром и не получают необходимого образования и профессиональной подготовки, которые позволили бы им жить самостоятельно после того, как по достижении 18 лет они покидают детские учреждения. </a:t>
            </a:r>
          </a:p>
          <a:p>
            <a:r>
              <a:rPr lang="ru-RU" dirty="0" smtClean="0"/>
              <a:t>Комитет также обеспокоен низким качеством ухода и условий, существующих в некоторых из этих учреждений.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Дети, лишенные семейного окружения/альтернативный уход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14088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8049217" cy="427699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а)   принять эффективные меры, включая разработку стратегий и просветительских мероприятий, для предотвращения и уменьшения числа случаев лишения детей семейного окружения;</a:t>
            </a:r>
          </a:p>
          <a:p>
            <a:r>
              <a:rPr lang="ru-RU" dirty="0" smtClean="0"/>
              <a:t>b)   принять эффективные меры по активному внедрению и расширению практики передачи детей на воспитание, увеличение числа детских домов семейного типа и других видов альтернативного ухода семейного типа и соответственно сокращать практику помещения детей в детские дома как одну из форм альтернативного ухода;</a:t>
            </a:r>
          </a:p>
          <a:p>
            <a:r>
              <a:rPr lang="ru-RU" dirty="0" smtClean="0"/>
              <a:t>с)   помещать детей в детские учреждения лишь в крайнем случае и на временной основе;</a:t>
            </a:r>
          </a:p>
          <a:p>
            <a:r>
              <a:rPr lang="ru-RU" dirty="0" smtClean="0"/>
              <a:t>d)   принять все необходимые меры по улучшению условий содержания детей в детских учреждениях в соответствии со статьей 3 (3) Конвенции и шире привлекать к этому самих детей;</a:t>
            </a:r>
          </a:p>
          <a:p>
            <a:r>
              <a:rPr lang="ru-RU" dirty="0" smtClean="0"/>
              <a:t>е)   обеспечить поддержку и обучение по вопросам, связанным с правами детей, персонала детских учреждений, включая работников социальной сферы;</a:t>
            </a:r>
          </a:p>
          <a:p>
            <a:r>
              <a:rPr lang="ru-RU" dirty="0" smtClean="0"/>
              <a:t>f)   значительно улучшить качество ухода и условия проживания в детских учреждениях и добиться того, чтобы за стандартами ухода осуществлялся систематический контроль, а также проводить периодическую оценку условий помещения детей на попечение в соответствии со статьей 25 Конвенции;</a:t>
            </a:r>
          </a:p>
          <a:p>
            <a:r>
              <a:rPr lang="ru-RU" dirty="0" smtClean="0"/>
              <a:t>g)   обеспечить соответствующую последующее наблюдение и помощь по </a:t>
            </a:r>
            <a:r>
              <a:rPr lang="ru-RU" dirty="0" err="1" smtClean="0"/>
              <a:t>реинтеграции</a:t>
            </a:r>
            <a:r>
              <a:rPr lang="ru-RU" dirty="0" smtClean="0"/>
              <a:t> детей, покидающих детские учреждения;</a:t>
            </a:r>
          </a:p>
          <a:p>
            <a:r>
              <a:rPr lang="ru-RU" dirty="0" smtClean="0"/>
              <a:t>h)   развивать дополнительные направления сотрудничества и помощи в этом отношении с ЮНИСЕФ, ПРООН и другими международными организациями.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400" b="1" dirty="0" smtClean="0"/>
              <a:t>Рекомендации Комитета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363592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Комитет отмечает существование Национального совета по усыновлениям и наличие положений, касающихся деятельности организаций, занимающихся усыновлениями внутри страны и на международном уровне. </a:t>
            </a:r>
          </a:p>
          <a:p>
            <a:r>
              <a:rPr lang="ru-RU" dirty="0" smtClean="0"/>
              <a:t>Однако, учитывая очень большое число брошенных детей, Комитет обеспокоен отсутствием комплексной политики по усыновлениям внутри страны и на международном уровне, включая эффективный контроль и последующие меры. </a:t>
            </a:r>
          </a:p>
          <a:p>
            <a:r>
              <a:rPr lang="ru-RU" dirty="0" smtClean="0"/>
              <a:t>Комитет обеспокоен тем, что усыновления осуществляются таким образом, при котором серьезно попирается право ребенка знать, насколько это возможно, своих биологических родителей.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400" b="1" dirty="0" smtClean="0"/>
              <a:t>Усыновление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94990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Комитет рекомендует государству-участнику выработать комплексную национальную политику и руководящие принципы в области усыновлений, включая механизмы обзора, мониторинга и последующих мер, с тем чтобы не допускать каких-либо злоупотреблений практикой усыновления в целях эксплуатации и торговли людьми. </a:t>
            </a:r>
          </a:p>
          <a:p>
            <a:r>
              <a:rPr lang="ru-RU" dirty="0" smtClean="0"/>
              <a:t>В свете статей 3 и 7 Конвенции Комитет рекомендует государству-участнику принять все необходимые меры, которые позволили бы всем приемным детям располагать, насколько это возможно, информацией о личности своих родителей. </a:t>
            </a:r>
          </a:p>
          <a:p>
            <a:r>
              <a:rPr lang="ru-RU" dirty="0" smtClean="0"/>
              <a:t>Наконец, Комитет рекомендует государству-участнику ратифицировать Гаагскую конвенцию о защите детей и сотрудничестве в вопросах межгосударственного усыновления от 1993  года.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b="1" dirty="0" smtClean="0"/>
              <a:t>Рекомендации Комитета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3006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06097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Комитет принимает к сведению, что государство-участник продолжает сталкиваться с серьезными экономическими, социальными и политическими проблемами после обретения в 1991 году независимости, включая:</a:t>
            </a:r>
          </a:p>
          <a:p>
            <a:r>
              <a:rPr lang="ru-RU" dirty="0" smtClean="0"/>
              <a:t>снижение уровня жизни, </a:t>
            </a:r>
          </a:p>
          <a:p>
            <a:r>
              <a:rPr lang="ru-RU" dirty="0" smtClean="0"/>
              <a:t>высокий уровень безработицы и растущую нищету, что особенно затрагивает наиболее уязвимые группы общества, в том числе семьи с одним родителем, и некоторые районы страны, </a:t>
            </a:r>
          </a:p>
          <a:p>
            <a:r>
              <a:rPr lang="ru-RU" dirty="0" smtClean="0"/>
              <a:t>кроме того, две крупные экологические катастрофы - усыхание Аральского моря и радиоактивное заражение на ядерном испытательном полигоне в Семипалатинске - оказывают негативное воздействие на состояние здоровья значительной части населения и ограничивают ее доступ к безопасной питьевой воде.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Факторы и трудности, препятствующие осуществлению Конвенции</a:t>
            </a:r>
            <a:br>
              <a:rPr lang="ru-RU" sz="2800" b="1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9808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Комитет принимает к сведению, что порядок проведения периодической проверки условий проживания приемных детей регулируется Законом о браке и семье и Гражданским кодексом; </a:t>
            </a:r>
          </a:p>
          <a:p>
            <a:r>
              <a:rPr lang="ru-RU" dirty="0" smtClean="0"/>
              <a:t>однако он по прежнему обеспокоен тем, что имеющихся финансовых и людских ресурсов может быть недостаточно для осуществления законодательных положений надлежащим образом. </a:t>
            </a:r>
          </a:p>
          <a:p>
            <a:r>
              <a:rPr lang="ru-RU" dirty="0" smtClean="0"/>
              <a:t>Кроме того, вопросу о проведении периодических проверок условий проживания детей, находящихся под опекой, не   уделяется должное внимание.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Периодическая проверка условий проживания приемных детей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02039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Насилие, надругательства, безнадзорность и жестокое обращение</a:t>
            </a:r>
          </a:p>
          <a:p>
            <a:r>
              <a:rPr lang="ru-RU" dirty="0" smtClean="0"/>
              <a:t>Комитет принимает к сведению законодательные положения, запрещающие оставление детей без внимания и предусматривающие обязательства со стороны властей предпринимать необходимые шаги по защите детей от жестокого обращения и других форм насилия. </a:t>
            </a:r>
          </a:p>
          <a:p>
            <a:r>
              <a:rPr lang="ru-RU" dirty="0" smtClean="0"/>
              <a:t>Тем не менее Комитет обеспокоен растущим уровнем насилия по отношению к детям в обществе в целом и внутри семьи в частности. </a:t>
            </a:r>
          </a:p>
          <a:p>
            <a:r>
              <a:rPr lang="ru-RU" dirty="0" smtClean="0"/>
              <a:t>Комитет серьезно обеспокоен резким увеличением числа брошенных детей, местонахождение родителей которых не известно. </a:t>
            </a:r>
          </a:p>
          <a:p>
            <a:r>
              <a:rPr lang="ru-RU" dirty="0" smtClean="0"/>
              <a:t>Комитет также обеспокоен нехваткой ресурсов, как финансовых, так и людских, отсутствием соответствующим образом подготовленного персонала для предотвращения и недопущения такого насилия, а также недостаточностью реабилитационных мер и структур для жертв, включая психологическое выздоровление и </a:t>
            </a:r>
            <a:r>
              <a:rPr lang="ru-RU" dirty="0" err="1" smtClean="0"/>
              <a:t>реинтеграцию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b="1" dirty="0" smtClean="0"/>
              <a:t>Рекомендации Комитета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789007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7699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Комитет рекомендует государству-участнику активизировать свои усилия по осуществлению комплексной стратегии по предотвращению и недопущению насилия внутри семьи, жестокого обращения и надругательств и принять соответствующие меры и осуществлять политику, которые способствовали бы изменению взглядов общества. </a:t>
            </a:r>
          </a:p>
          <a:p>
            <a:r>
              <a:rPr lang="ru-RU" dirty="0" smtClean="0"/>
              <a:t>Комитет также рекомендует, чтобы по случаям насилия внутри семьи, жестокого обращения с детьми и надругательств над ними проводились надлежащие расследования в рамках судебной процедуры, учитывающей интересы детей, а к виновным применялись санкции. </a:t>
            </a:r>
          </a:p>
          <a:p>
            <a:r>
              <a:rPr lang="ru-RU" dirty="0" smtClean="0"/>
              <a:t>Следует также принять меры с целью обеспечения того, чтобы детям при судебных разбирательствах оказывалась поддержка, а жертвам предоставлялись возможности физического и психологического восстановления и социальной </a:t>
            </a:r>
            <a:r>
              <a:rPr lang="ru-RU" dirty="0" err="1" smtClean="0"/>
              <a:t>реинтеграции</a:t>
            </a:r>
            <a:r>
              <a:rPr lang="ru-RU" dirty="0" smtClean="0"/>
              <a:t> в соответствии со статьей   39 Конвенции.</a:t>
            </a:r>
          </a:p>
          <a:p>
            <a:r>
              <a:rPr lang="ru-RU" dirty="0" smtClean="0"/>
              <a:t>В этой связи Комитет настоятельно призывает государство-участник выполнить рекомендации Комитета по ликвидации дискриминации в отношении женщин (КЛДЖ) (А/56/38, пункт 96) в той мере, в какой они касаются детей.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b="1" dirty="0" smtClean="0"/>
              <a:t>Рекомендации Комитета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42724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87857"/>
            <a:ext cx="8049217" cy="433748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Законодательство и осуществление</a:t>
            </a:r>
          </a:p>
          <a:p>
            <a:r>
              <a:rPr lang="ru-RU" dirty="0" smtClean="0"/>
              <a:t>Комитет отмечает, что в судах можно непосредственно ссылаться на ратифицированные Казахстаном международные договоры; однако он также отмечает, что судебная практика свидетельствует о том, что эти договоры не используются во внутренних судебных разбирательствах. </a:t>
            </a:r>
          </a:p>
          <a:p>
            <a:r>
              <a:rPr lang="ru-RU" dirty="0" smtClean="0"/>
              <a:t>Комитет отмечает, что Конвенция должна иметь приоритет над положениями внутреннего права в случае конфликта между ними и Конвенцией, но обеспокоен тем, что так происходит не всегда. Приветствуя многие принятые меры законодательного порядка, Комитет обеспокоен тем, что они не соблюдаются или соблюдаются в недостаточной и ограниченной степени в связи с нехваткой ресурсов.</a:t>
            </a:r>
          </a:p>
          <a:p>
            <a:r>
              <a:rPr lang="ru-RU" dirty="0" smtClean="0"/>
              <a:t>Комитет рекомендует государству-участнику продолжать и активизировать свои усилия по приведению национальных законов в полное соответствие с принципами и положениями Конвенции. </a:t>
            </a:r>
          </a:p>
          <a:p>
            <a:r>
              <a:rPr lang="ru-RU" dirty="0" smtClean="0"/>
              <a:t>Комитет также рекомендует государству-участнику в первоочередном порядке добиться того, чтобы за эффективное применение законов, принимаемых с целью соблюдения положений Конвенции, отвечал тот или иной механизм/орган, а также обеспечить наличие в этих целях достаточных людских, финансовых и прочих ресурсов.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/>
              <a:t>Основные проблемы, вызывающие озабоченность и рекомендации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995041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6449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Независимые структуры мониторинга</a:t>
            </a:r>
          </a:p>
          <a:p>
            <a:r>
              <a:rPr lang="ru-RU" dirty="0" smtClean="0"/>
              <a:t>Комитет принимает к сведению назначение президентом в сентябре 2002 года первого омбудсмена, но Комитету не ясно, было ли управление омбудсмена создано в качестве полностью независимого национального правозащитного органа в соответствии с Парижскими принципами.</a:t>
            </a:r>
          </a:p>
          <a:p>
            <a:r>
              <a:rPr lang="ru-RU" dirty="0" smtClean="0"/>
              <a:t>Комитет, принимая к сведению информацию о том, что омбудсмен получает жалобы от родителей и НПО, тем не менее обеспокоен тем, что у этого органа нет механизма, который занимался бы рассмотрением индивидуальных жалоб по поводу нарушения прав детей таким образом, чтобы учитывались их интересы.</a:t>
            </a:r>
          </a:p>
          <a:p>
            <a:r>
              <a:rPr lang="ru-RU" dirty="0" smtClean="0"/>
              <a:t>Комитет предлагает государству-участнику добиться того, чтобы управление омбудсмена стало независимым и эффективным национальным органом, обладающим полномочиями, соответствующими Парижским принципам, и надлежащими людскими, финансовыми и прочими ресурсами. </a:t>
            </a:r>
          </a:p>
          <a:p>
            <a:r>
              <a:rPr lang="ru-RU" dirty="0" smtClean="0"/>
              <a:t>Комитет предлагает государству-участнику создать в рамках его структуры либо пост специального уполномоченного по правам детей, либо специальное подразделение или отдел в рамках управления омбудсмена, которые следили бы за соблюдением прав детей, в особенности отвечали бы за рассмотрение представляемых детьми жалоб с учетом их интересов. В этом отношении Комитет ссылается на свое Замечание общего порядка № 2 о национальных правозащитных учреждениях.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/>
              <a:t>Основные проблемы, вызывающие озабоченность и рекомендации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91665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13298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Комитет обеспокоен тем, что дезагрегированные данные о лицах моложе 18 лет, касающиеся закрепленных в Конвенции прав, не собираются на систематической основе и эффективно не используются для оценки прогресса и разработки политики в деле осуществления Конвенции.</a:t>
            </a:r>
          </a:p>
          <a:p>
            <a:r>
              <a:rPr lang="ru-RU" dirty="0" smtClean="0"/>
              <a:t>Комитет рекомендует государству-участнику на приоритетной основе систематически проводить сбор дезагрегированных данных по всем сферам, охватываемым Конвенцией, и всем лицам в возрасте до 18  лет, </a:t>
            </a:r>
            <a:r>
              <a:rPr lang="ru-RU" b="1" dirty="0" smtClean="0"/>
              <a:t>с </a:t>
            </a:r>
            <a:r>
              <a:rPr lang="ru-RU" b="1" dirty="0" err="1" smtClean="0"/>
              <a:t>уделением</a:t>
            </a:r>
            <a:r>
              <a:rPr lang="ru-RU" b="1" dirty="0" smtClean="0"/>
              <a:t> особого внимания тем, кто нуждается в специальной защите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Государству-участнику также следует разработать показатели с целью эффективного мониторинга и оценки прогресса, достигнутого в осуществлении Конвенции, и оценки воздействия политики, затрагивающей интересы детей. В   этой связи Комитет рекомендует государству-участнику обратиться за технической помощью к ЮНИСЕФ.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986636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smtClean="0"/>
              <a:t>Сбор данных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19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56"/>
          </a:xfrm>
        </p:spPr>
        <p:txBody>
          <a:bodyPr>
            <a:normAutofit/>
          </a:bodyPr>
          <a:lstStyle/>
          <a:p>
            <a:r>
              <a:rPr lang="ru-RU" dirty="0" smtClean="0"/>
              <a:t>Комитет принимает к сведению различные публикации, подготовленные и распространенные государством-участником с целью повышения осведомленности о Конвенции, и множество мероприятий, проводимых в этом отношении НПО. </a:t>
            </a:r>
          </a:p>
          <a:p>
            <a:r>
              <a:rPr lang="ru-RU" dirty="0" smtClean="0"/>
              <a:t>Тем не менее </a:t>
            </a:r>
            <a:r>
              <a:rPr lang="ru-RU" b="1" dirty="0" smtClean="0"/>
              <a:t>Комитет обеспокоен тем, что знания о Конвенции среди специалистов, работающих с детьми, и широкой общественности, включая самих детей, остаются на очень низком уровне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>Подготовка специалистов/распространение информации о Конвенции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28923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48347"/>
            <a:ext cx="8064896" cy="427699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Комитет рекомендует государству-участнику:</a:t>
            </a:r>
          </a:p>
          <a:p>
            <a:r>
              <a:rPr lang="ru-RU" dirty="0" smtClean="0"/>
              <a:t>а)   продолжать и активизировать свои усилия, осуществляемые в тесном взаимодействии с НПО и другими заинтересованными сторонами, по повышению уровня осведомленности о Конвенции среди широкой общественности, а также, в особенности, детей и их родителей, используя широкое многообразие творческих методов;</a:t>
            </a:r>
          </a:p>
          <a:p>
            <a:r>
              <a:rPr lang="ru-RU" dirty="0" smtClean="0"/>
              <a:t>b)   обеспечить соответствующее и систематическое обучение работающих с детьми и в их интересах групп специалистов - таких, как члены парламента, судьи, юристы, сотрудники правозащитных органов и системы здравоохранения, учителя, директора школ и, по мере необходимости, других, - и обращать их внимание на необходимость уважения прав детей.</a:t>
            </a:r>
          </a:p>
          <a:p>
            <a:r>
              <a:rPr lang="ru-RU" dirty="0" smtClean="0"/>
              <a:t>Комитет приветствует информацию о том, что государством-участником предпринимаются усилия по облегчению регистрации НПО и установлению отношений между правительством и гражданским обществом, а также активизации сотрудничества между ними. </a:t>
            </a:r>
          </a:p>
          <a:p>
            <a:r>
              <a:rPr lang="ru-RU" dirty="0" smtClean="0"/>
              <a:t>Однако Комитет по прежнему выражает обеспокоенность в связи с тем, что </a:t>
            </a:r>
            <a:r>
              <a:rPr lang="ru-RU" b="1" dirty="0" smtClean="0"/>
              <a:t>необходимо активизировать усилия по вовлечению гражданского общества в осуществление Конвенции на основе правозащитного подхода и оказанию ему поддержки в этом деле.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400" b="1" dirty="0" smtClean="0"/>
              <a:t>Сотрудничество с НПО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541951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Комитет подчеркивает </a:t>
            </a:r>
            <a:r>
              <a:rPr lang="ru-RU" b="1" dirty="0" smtClean="0"/>
              <a:t>важную роль гражданского общества как партнера в осуществлении положений Конвенции</a:t>
            </a:r>
            <a:r>
              <a:rPr lang="ru-RU" dirty="0" smtClean="0"/>
              <a:t>, в том числе в отношении гражданских прав и свобод, и призывает к более тесному сотрудничеству с НПО. </a:t>
            </a:r>
          </a:p>
          <a:p>
            <a:r>
              <a:rPr lang="ru-RU" dirty="0" smtClean="0"/>
              <a:t>Комитет </a:t>
            </a:r>
            <a:r>
              <a:rPr lang="ru-RU" b="1" dirty="0" smtClean="0"/>
              <a:t>рекомендует государству-участнику более систематически подключать НПО, в особенности правозащитные НПО, и другие сектора гражданского общества, работающие с детьми </a:t>
            </a:r>
            <a:r>
              <a:rPr lang="ru-RU" dirty="0" smtClean="0"/>
              <a:t>и в их интересах, на всех этапах осуществления Конвенции.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400" b="1" dirty="0" smtClean="0"/>
              <a:t>Сотрудничество с НПО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059871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Комитет озабочен тем, что принципы </a:t>
            </a:r>
            <a:r>
              <a:rPr lang="ru-RU" dirty="0" err="1" smtClean="0"/>
              <a:t>недискриминации</a:t>
            </a:r>
            <a:r>
              <a:rPr lang="ru-RU" dirty="0" smtClean="0"/>
              <a:t> (статья   2 Конвенции), наилучших интересов ребенка (статья   3), уважения права на жизнь, выживание и здоровое развитие ребенка (статья   6) и уважения взглядов ребенка с учетом его возраста и зрелости (статья   12) не полностью отражены в законодательстве, политике и программах государства-участника на национальном и местном уровнях.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900" b="1" dirty="0" smtClean="0"/>
              <a:t>Общие принципы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900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82</TotalTime>
  <Words>2574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Твердый переплет</vt:lpstr>
      <vt:lpstr>Система международных механизмов защиты прав ребенка, оставшихся без попечения родителей</vt:lpstr>
      <vt:lpstr> Факторы и трудности, препятствующие осуществлению Конвенции </vt:lpstr>
      <vt:lpstr>Основные проблемы, вызывающие озабоченность и рекомендации</vt:lpstr>
      <vt:lpstr>Основные проблемы, вызывающие озабоченность и рекомендации</vt:lpstr>
      <vt:lpstr>Сбор данных </vt:lpstr>
      <vt:lpstr>Подготовка специалистов/распространение информации о Конвенции </vt:lpstr>
      <vt:lpstr>Сотрудничество с НПО</vt:lpstr>
      <vt:lpstr>Сотрудничество с НПО</vt:lpstr>
      <vt:lpstr>Общие принципы </vt:lpstr>
      <vt:lpstr>Рекомендации Комитета</vt:lpstr>
      <vt:lpstr>Недискриминация </vt:lpstr>
      <vt:lpstr>Уважение взглядов ребенка </vt:lpstr>
      <vt:lpstr>Рекомендации Комитета</vt:lpstr>
      <vt:lpstr>Семейное окружение и альтернативный уход </vt:lpstr>
      <vt:lpstr>Рекомендации Комитета</vt:lpstr>
      <vt:lpstr>Дети, лишенные семейного окружения/альтернативный уход </vt:lpstr>
      <vt:lpstr>Рекомендации Комитета</vt:lpstr>
      <vt:lpstr>Усыновление </vt:lpstr>
      <vt:lpstr>Рекомендации Комитета</vt:lpstr>
      <vt:lpstr>Периодическая проверка условий проживания приемных детей </vt:lpstr>
      <vt:lpstr>Рекомендации Комитета</vt:lpstr>
      <vt:lpstr>Рекомендации Комитета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международных механизмов защиты прав ребенка, оставшихся без попечения родителей</dc:title>
  <dc:creator>а</dc:creator>
  <cp:lastModifiedBy>А</cp:lastModifiedBy>
  <cp:revision>35</cp:revision>
  <dcterms:created xsi:type="dcterms:W3CDTF">2015-06-05T06:26:29Z</dcterms:created>
  <dcterms:modified xsi:type="dcterms:W3CDTF">2015-06-07T07:39:07Z</dcterms:modified>
</cp:coreProperties>
</file>