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9" r:id="rId4"/>
    <p:sldId id="270" r:id="rId5"/>
    <p:sldId id="291" r:id="rId6"/>
    <p:sldId id="304" r:id="rId7"/>
    <p:sldId id="271" r:id="rId8"/>
    <p:sldId id="29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7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681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36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923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564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08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840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097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19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80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26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528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65C1-8E56-46D1-AD87-5FDFF3D1C579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90F8-83C4-4E07-AD47-7CB8B12D86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7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95631" y="1"/>
            <a:ext cx="8096369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3123" y="2574455"/>
            <a:ext cx="105986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04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менеджмента в некоммерческом </a:t>
            </a:r>
            <a:r>
              <a:rPr lang="ru-RU" sz="5400" b="1" dirty="0" smtClean="0">
                <a:solidFill>
                  <a:srgbClr val="004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секторе</a:t>
            </a:r>
          </a:p>
          <a:p>
            <a:endParaRPr lang="ru-RU" sz="2400" b="1" cap="all" dirty="0" smtClean="0">
              <a:solidFill>
                <a:srgbClr val="0042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cap="all" dirty="0" smtClean="0">
                <a:solidFill>
                  <a:srgbClr val="004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К.э.н., зав. каф. «Менеджмент, предпринимательство и маркетинг» Залучёнова Ольга Михайловна</a:t>
            </a:r>
            <a:endParaRPr lang="ru-RU" sz="2400" b="1" cap="all" dirty="0">
              <a:solidFill>
                <a:srgbClr val="0042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5503" y="336005"/>
            <a:ext cx="2112729" cy="22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78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2289283"/>
              </p:ext>
            </p:extLst>
          </p:nvPr>
        </p:nvGraphicFramePr>
        <p:xfrm>
          <a:off x="955964" y="309090"/>
          <a:ext cx="10815326" cy="646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7084"/>
                <a:gridCol w="5408242"/>
              </a:tblGrid>
              <a:tr h="730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Корпорации, фирмы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Некоммерческие организации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Количественные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Качественные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Неизменные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Изменяющиеся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Последовательные, согласующиеся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Конфликтующие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Унифицированные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Разноплановые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Операционализированные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Не </a:t>
                      </a:r>
                      <a:r>
                        <a:rPr lang="ru-RU" sz="3200" dirty="0" err="1">
                          <a:effectLst/>
                        </a:rPr>
                        <a:t>операционализированные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Ясные, конкретные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Неопределенные, размытые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02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Измеримые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Не измеримые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39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63079" y="267530"/>
            <a:ext cx="10208211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Критерии эффективности </a:t>
            </a:r>
            <a:r>
              <a:rPr lang="ru-RU" sz="3600" b="1" dirty="0" err="1" smtClean="0"/>
              <a:t>yправления</a:t>
            </a:r>
            <a:r>
              <a:rPr lang="ru-RU" sz="3600" b="1" dirty="0" smtClean="0"/>
              <a:t>:</a:t>
            </a:r>
          </a:p>
          <a:p>
            <a:r>
              <a:rPr lang="ru-RU" sz="3600" dirty="0"/>
              <a:t>1) качество </a:t>
            </a:r>
            <a:r>
              <a:rPr lang="ru-RU" sz="3600" dirty="0" smtClean="0"/>
              <a:t>управления</a:t>
            </a:r>
            <a:endParaRPr lang="ru-RU" sz="3600" dirty="0"/>
          </a:p>
          <a:p>
            <a:r>
              <a:rPr lang="ru-RU" sz="3600" dirty="0"/>
              <a:t>2) качество продукции и </a:t>
            </a:r>
            <a:r>
              <a:rPr lang="ru-RU" sz="3600" dirty="0" smtClean="0"/>
              <a:t>услуг </a:t>
            </a:r>
            <a:endParaRPr lang="ru-RU" sz="3600" dirty="0"/>
          </a:p>
          <a:p>
            <a:r>
              <a:rPr lang="ru-RU" sz="3600" dirty="0"/>
              <a:t>3) способность к </a:t>
            </a:r>
            <a:r>
              <a:rPr lang="ru-RU" sz="3600" dirty="0" smtClean="0"/>
              <a:t>нововведениям </a:t>
            </a:r>
            <a:endParaRPr lang="ru-RU" sz="3600" dirty="0"/>
          </a:p>
          <a:p>
            <a:r>
              <a:rPr lang="ru-RU" sz="3600" dirty="0"/>
              <a:t>4) объем долгосрочных </a:t>
            </a:r>
            <a:r>
              <a:rPr lang="ru-RU" sz="3600" dirty="0" smtClean="0"/>
              <a:t>инвестиций</a:t>
            </a:r>
            <a:endParaRPr lang="ru-RU" sz="3600" dirty="0"/>
          </a:p>
          <a:p>
            <a:r>
              <a:rPr lang="ru-RU" sz="3600" dirty="0"/>
              <a:t>5) финансовое </a:t>
            </a:r>
            <a:r>
              <a:rPr lang="ru-RU" sz="3600" dirty="0" smtClean="0"/>
              <a:t>положение </a:t>
            </a:r>
            <a:endParaRPr lang="ru-RU" sz="3600" dirty="0"/>
          </a:p>
          <a:p>
            <a:r>
              <a:rPr lang="ru-RU" sz="3600" dirty="0"/>
              <a:t>6)</a:t>
            </a:r>
            <a:r>
              <a:rPr lang="ru-RU" sz="3600" i="1" dirty="0"/>
              <a:t> </a:t>
            </a:r>
            <a:r>
              <a:rPr lang="ru-RU" sz="3600" dirty="0"/>
              <a:t>способность к привлечению, развитию высококачественных человеческих </a:t>
            </a:r>
            <a:r>
              <a:rPr lang="ru-RU" sz="3600" dirty="0" smtClean="0"/>
              <a:t>ресурсов</a:t>
            </a:r>
            <a:endParaRPr lang="ru-RU" sz="3600" dirty="0"/>
          </a:p>
          <a:p>
            <a:r>
              <a:rPr lang="ru-RU" sz="3600" dirty="0"/>
              <a:t>7) ответственность перед обществом и окружающей </a:t>
            </a:r>
            <a:r>
              <a:rPr lang="ru-RU" sz="3600" dirty="0" smtClean="0"/>
              <a:t>средой</a:t>
            </a:r>
            <a:endParaRPr lang="ru-RU" sz="3600" dirty="0"/>
          </a:p>
          <a:p>
            <a:r>
              <a:rPr lang="ru-RU" sz="3600" dirty="0"/>
              <a:t>8) широкое использование активов </a:t>
            </a:r>
            <a:r>
              <a:rPr lang="ru-RU" sz="3600" dirty="0" smtClean="0"/>
              <a:t>компании</a:t>
            </a:r>
            <a:endParaRPr lang="ru-RU" sz="3600" dirty="0"/>
          </a:p>
          <a:p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38907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96979" y="321973"/>
            <a:ext cx="983945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Четыре подхода </a:t>
            </a:r>
            <a:r>
              <a:rPr lang="ru-RU" sz="4000" b="1" dirty="0"/>
              <a:t>к разработке критериев: </a:t>
            </a:r>
            <a:endParaRPr lang="ru-RU" sz="4000" b="1" dirty="0" smtClean="0"/>
          </a:p>
          <a:p>
            <a:pPr marL="571500" indent="-571500" algn="ctr">
              <a:buFont typeface="Wingdings" panose="05000000000000000000" pitchFamily="2" charset="2"/>
              <a:buChar char="ü"/>
            </a:pPr>
            <a:endParaRPr lang="ru-RU" sz="4800" i="1" dirty="0" smtClean="0"/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800" i="1" dirty="0" smtClean="0"/>
              <a:t>целевой 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800" i="1" dirty="0" smtClean="0"/>
              <a:t>процессный 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800" i="1" dirty="0" smtClean="0"/>
              <a:t>ресурсный 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800" i="1" dirty="0" smtClean="0"/>
              <a:t>подход </a:t>
            </a:r>
            <a:r>
              <a:rPr lang="ru-RU" sz="4800" i="1" dirty="0"/>
              <a:t>с позиций групп поддержки </a:t>
            </a:r>
            <a:r>
              <a:rPr lang="ru-RU" sz="4800" dirty="0"/>
              <a:t>(</a:t>
            </a:r>
            <a:r>
              <a:rPr lang="ru-RU" sz="4800" dirty="0" err="1"/>
              <a:t>стейкхолдеров</a:t>
            </a:r>
            <a:r>
              <a:rPr lang="ru-RU" sz="4800" dirty="0" smtClean="0"/>
              <a:t>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75393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67437" y="2"/>
            <a:ext cx="95514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/>
          </a:p>
          <a:p>
            <a:pPr algn="ctr"/>
            <a:r>
              <a:rPr lang="ru-RU" sz="3200" b="1" dirty="0" smtClean="0"/>
              <a:t>В задачи </a:t>
            </a:r>
            <a:r>
              <a:rPr lang="ru-RU" sz="3200" b="1" dirty="0"/>
              <a:t>курса входит развитие способностей: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endParaRPr lang="ru-RU" sz="3200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определять </a:t>
            </a:r>
            <a:r>
              <a:rPr lang="ru-RU" sz="3200" dirty="0"/>
              <a:t>и описывать характеристики основных элементов системы управления организациями некоммерческого сектора;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/>
              <a:t>понимать управленческие проблемы и принципы их решения в некоммерческом секторе;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/>
              <a:t>определять необходимые менеджеру некоммерческой организации в работе качества и описывать содержание своей работы</a:t>
            </a:r>
            <a:r>
              <a:rPr lang="ru-RU" sz="3200" dirty="0" smtClean="0"/>
              <a:t>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845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67437" y="2"/>
            <a:ext cx="95514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endParaRPr lang="ru-RU" sz="3200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понимать </a:t>
            </a:r>
            <a:r>
              <a:rPr lang="ru-RU" sz="3200" dirty="0"/>
              <a:t>роль и место менеджмента в организациях некоммерческого сектора общества;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/>
              <a:t>выбирать подходы к проектированию работ и организаций с учетом изменяющихся социальных условий;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/>
              <a:t>формулировать цели некоммерческих организаций и эффективно использовать ресурсы для их достижения;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3200" dirty="0"/>
              <a:t>разрабатывать стратегические и тактические планы.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6535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03797" y="412124"/>
            <a:ext cx="100326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Магистрант должен уметь: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3600" dirty="0"/>
              <a:t>применять основные теоретические и практические положения менеджмента к методам и формам управления некоммерческой организацией;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3600" dirty="0"/>
              <a:t>определять различные методы, функции и принципы управления некоммерческой организацией;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3600" dirty="0"/>
              <a:t>анализировать деятельность менеджеров, сотрудников и добровольцев в некоммерческих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40613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2624092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788" y="5512158"/>
            <a:ext cx="2351321" cy="10333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41679" y="347730"/>
            <a:ext cx="95561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dirty="0" smtClean="0"/>
          </a:p>
          <a:p>
            <a:pPr algn="ctr"/>
            <a:r>
              <a:rPr lang="ru-RU" sz="6600" b="1" dirty="0" smtClean="0"/>
              <a:t>БЛАГОДАРЮ </a:t>
            </a:r>
          </a:p>
          <a:p>
            <a:pPr algn="ctr"/>
            <a:r>
              <a:rPr lang="ru-RU" sz="6600" b="1" dirty="0" smtClean="0"/>
              <a:t>ЗА </a:t>
            </a:r>
          </a:p>
          <a:p>
            <a:pPr algn="ctr"/>
            <a:r>
              <a:rPr lang="ru-RU" sz="6600" b="1" dirty="0" smtClean="0"/>
              <a:t>ВНИМАНИЕ 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272179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245</Words>
  <Application>Microsoft Office PowerPoint</Application>
  <PresentationFormat>Произвольный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Designer</dc:creator>
  <cp:lastModifiedBy>zzhunissova</cp:lastModifiedBy>
  <cp:revision>50</cp:revision>
  <dcterms:created xsi:type="dcterms:W3CDTF">2014-08-27T05:10:24Z</dcterms:created>
  <dcterms:modified xsi:type="dcterms:W3CDTF">2016-02-03T09:37:17Z</dcterms:modified>
</cp:coreProperties>
</file>