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4" r:id="rId3"/>
    <p:sldId id="270" r:id="rId4"/>
    <p:sldId id="271" r:id="rId5"/>
    <p:sldId id="257" r:id="rId6"/>
    <p:sldId id="265" r:id="rId7"/>
    <p:sldId id="258" r:id="rId8"/>
    <p:sldId id="259" r:id="rId9"/>
    <p:sldId id="268" r:id="rId10"/>
    <p:sldId id="260" r:id="rId11"/>
    <p:sldId id="261" r:id="rId12"/>
    <p:sldId id="262" r:id="rId13"/>
    <p:sldId id="263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76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85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37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43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98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22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0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79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36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9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27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BF4FB-5AEC-4295-8329-2E1F7B753B76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3D721-E7AB-40A5-9921-ACC3D99CC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80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7646" y="-51826"/>
            <a:ext cx="10515600" cy="2852737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Бизнес </a:t>
            </a:r>
            <a:r>
              <a:rPr lang="ru-RU" sz="4000" b="1" dirty="0">
                <a:solidFill>
                  <a:srgbClr val="002060"/>
                </a:solidFill>
                <a:latin typeface="FreeSet" panose="020B7200000000000000" pitchFamily="34" charset="0"/>
              </a:rPr>
              <a:t>и НПО: механизмы </a:t>
            </a:r>
            <a:r>
              <a:rPr lang="ru-RU" sz="4000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конструктивного взаимодействия </a:t>
            </a:r>
            <a:endParaRPr lang="ru-RU" sz="4000" b="1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876835" y="2940830"/>
            <a:ext cx="10515600" cy="15001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002060"/>
                </a:solidFill>
              </a:rPr>
              <a:t>в рамках </a:t>
            </a:r>
            <a:r>
              <a:rPr lang="ru-RU" sz="2400" dirty="0" smtClean="0">
                <a:solidFill>
                  <a:srgbClr val="002060"/>
                </a:solidFill>
              </a:rPr>
              <a:t>проекта  </a:t>
            </a:r>
            <a:r>
              <a:rPr lang="ru-RU" sz="2400" dirty="0">
                <a:solidFill>
                  <a:srgbClr val="002060"/>
                </a:solidFill>
              </a:rPr>
              <a:t>«</a:t>
            </a:r>
            <a:r>
              <a:rPr lang="ru-RU" sz="2400" dirty="0" smtClean="0">
                <a:solidFill>
                  <a:srgbClr val="002060"/>
                </a:solidFill>
              </a:rPr>
              <a:t>Инициатива </a:t>
            </a:r>
            <a:r>
              <a:rPr lang="ru-RU" sz="2400" dirty="0">
                <a:solidFill>
                  <a:srgbClr val="002060"/>
                </a:solidFill>
              </a:rPr>
              <a:t>по развитию </a:t>
            </a:r>
            <a:r>
              <a:rPr lang="ru-RU" sz="2400" dirty="0" smtClean="0">
                <a:solidFill>
                  <a:srgbClr val="002060"/>
                </a:solidFill>
              </a:rPr>
              <a:t>потенциала </a:t>
            </a:r>
            <a:r>
              <a:rPr lang="ru-RU" sz="2400" dirty="0">
                <a:solidFill>
                  <a:srgbClr val="002060"/>
                </a:solidFill>
              </a:rPr>
              <a:t>экспертов в сфере </a:t>
            </a:r>
            <a:r>
              <a:rPr lang="ru-RU" sz="2400" dirty="0" smtClean="0">
                <a:solidFill>
                  <a:srgbClr val="002060"/>
                </a:solidFill>
              </a:rPr>
              <a:t>НПО»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en-US" dirty="0" smtClean="0">
                <a:solidFill>
                  <a:srgbClr val="002060"/>
                </a:solidFill>
              </a:rPr>
              <a:t>www.ngo.expert.kz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Отарбаева Б.З.- </a:t>
            </a:r>
            <a:r>
              <a:rPr lang="ru-RU" sz="2400" dirty="0" err="1" smtClean="0">
                <a:solidFill>
                  <a:srgbClr val="002060"/>
                </a:solidFill>
              </a:rPr>
              <a:t>д.п.н</a:t>
            </a:r>
            <a:r>
              <a:rPr lang="ru-RU" sz="2400" dirty="0" smtClean="0">
                <a:solidFill>
                  <a:srgbClr val="002060"/>
                </a:solidFill>
              </a:rPr>
              <a:t>., профессор </a:t>
            </a:r>
            <a:r>
              <a:rPr lang="en-US" sz="2400" dirty="0" smtClean="0">
                <a:solidFill>
                  <a:srgbClr val="002060"/>
                </a:solidFill>
              </a:rPr>
              <a:t>ALMA U, </a:t>
            </a:r>
            <a:r>
              <a:rPr lang="ru-RU" sz="2400" dirty="0" smtClean="0">
                <a:solidFill>
                  <a:srgbClr val="002060"/>
                </a:solidFill>
              </a:rPr>
              <a:t>директор Экспертного Центра НПО</a:t>
            </a:r>
            <a:r>
              <a:rPr lang="en-US" sz="2400" dirty="0" smtClean="0">
                <a:solidFill>
                  <a:srgbClr val="002060"/>
                </a:solidFill>
              </a:rPr>
              <a:t>    </a:t>
            </a:r>
            <a:endParaRPr lang="ru-RU" sz="2400" dirty="0" smtClean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0406" y="4664327"/>
            <a:ext cx="1805608" cy="1913053"/>
          </a:xfrm>
          <a:prstGeom prst="rect">
            <a:avLst/>
          </a:prstGeom>
        </p:spPr>
      </p:pic>
      <p:cxnSp>
        <p:nvCxnSpPr>
          <p:cNvPr id="8" name="Conexão recta 3"/>
          <p:cNvCxnSpPr/>
          <p:nvPr/>
        </p:nvCxnSpPr>
        <p:spPr>
          <a:xfrm>
            <a:off x="279467" y="1347234"/>
            <a:ext cx="11710337" cy="27309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" name="Рисунок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8721" y="239657"/>
            <a:ext cx="898854" cy="96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\\almaty1\Media\Логотипы\Лого ALMU\Рисунок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600" y="178200"/>
            <a:ext cx="825762" cy="102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0103.static.prezi.com.s3.amazonaws.com/media/4/9/4/0872fa601b1fe23ea8326078eaf797522622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852" y="143631"/>
            <a:ext cx="625761" cy="114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6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330" y="150948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В целом, </a:t>
            </a:r>
            <a:r>
              <a:rPr lang="ru-RU" dirty="0">
                <a:solidFill>
                  <a:srgbClr val="002060"/>
                </a:solidFill>
                <a:latin typeface="FreeSet" panose="020B7200000000000000" pitchFamily="34" charset="0"/>
              </a:rPr>
              <a:t>43% респондентов </a:t>
            </a: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классифицировали свои отношения  партнерства как </a:t>
            </a:r>
            <a:r>
              <a:rPr lang="ru-RU" dirty="0">
                <a:solidFill>
                  <a:srgbClr val="002060"/>
                </a:solidFill>
                <a:latin typeface="FreeSet" panose="020B7200000000000000" pitchFamily="34" charset="0"/>
              </a:rPr>
              <a:t>"</a:t>
            </a: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стратегическое".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Такое партнерство, </a:t>
            </a:r>
            <a:r>
              <a:rPr lang="ru-RU" dirty="0">
                <a:solidFill>
                  <a:srgbClr val="002060"/>
                </a:solidFill>
                <a:latin typeface="FreeSet" panose="020B7200000000000000" pitchFamily="34" charset="0"/>
              </a:rPr>
              <a:t>как правило, </a:t>
            </a: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имеет </a:t>
            </a:r>
            <a:r>
              <a:rPr lang="ru-RU" dirty="0">
                <a:solidFill>
                  <a:srgbClr val="002060"/>
                </a:solidFill>
                <a:latin typeface="FreeSet" panose="020B7200000000000000" pitchFamily="34" charset="0"/>
              </a:rPr>
              <a:t>наивысший приоритет </a:t>
            </a: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для заинтересованных сторон, поскольку  напрямую связано с </a:t>
            </a:r>
            <a:r>
              <a:rPr lang="ru-RU" dirty="0">
                <a:solidFill>
                  <a:srgbClr val="002060"/>
                </a:solidFill>
                <a:latin typeface="FreeSet" panose="020B7200000000000000" pitchFamily="34" charset="0"/>
              </a:rPr>
              <a:t>основным бизнесом.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4374" y="455999"/>
            <a:ext cx="11327296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Для НПО</a:t>
            </a:r>
            <a:endParaRPr lang="ru-RU" sz="32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71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Выгодно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ли бизнесу партнерство с некоммерческими организациями?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Какие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социальные проблемы способно решить такое партнерство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?</a:t>
            </a:r>
          </a:p>
          <a:p>
            <a:pPr lvl="0"/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 Какие преимущества получает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бизнес от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партнерства с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НПО? </a:t>
            </a:r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  <a:p>
            <a:pPr lvl="0"/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  <a:p>
            <a:endParaRPr lang="ru-RU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4374" y="455999"/>
            <a:ext cx="11327296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>
                <a:ln w="0"/>
                <a:solidFill>
                  <a:srgbClr val="002060"/>
                </a:solidFill>
              </a:rPr>
              <a:t>Зачем бизнесу партнерство с НПО?</a:t>
            </a:r>
            <a:endParaRPr lang="ru-RU" sz="32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7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973" y="1758659"/>
            <a:ext cx="9601196" cy="394093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Какие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преимущества получает НПО от партнерства с бизнесом? </a:t>
            </a:r>
            <a:endParaRPr lang="ru-RU" sz="3200" dirty="0" smtClean="0">
              <a:solidFill>
                <a:srgbClr val="002060"/>
              </a:solidFill>
              <a:latin typeface="FreeSet" panose="020B7200000000000000" pitchFamily="34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Каковы есть возможности для сотрудничества бизнеса и НПО?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Какие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есть примеры по-настоящему успешных долгосрочных партнерских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отношений? Неуспешных</a:t>
            </a:r>
            <a:r>
              <a:rPr lang="en-US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?</a:t>
            </a:r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  <a:p>
            <a:endParaRPr lang="ru-RU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4374" y="455999"/>
            <a:ext cx="11327296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Зачем </a:t>
            </a:r>
            <a:r>
              <a:rPr lang="ru-RU" sz="2800" b="1" dirty="0">
                <a:solidFill>
                  <a:srgbClr val="002060"/>
                </a:solidFill>
              </a:rPr>
              <a:t>НПО партнерство с бизнесом?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28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469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610" y="1654935"/>
            <a:ext cx="9601196" cy="3589869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Что является «драйвером» для создания партнерских отношений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?</a:t>
            </a:r>
          </a:p>
          <a:p>
            <a:r>
              <a:rPr lang="ru-RU" sz="3200">
                <a:solidFill>
                  <a:srgbClr val="002060"/>
                </a:solidFill>
                <a:latin typeface="FreeSet" panose="020B7200000000000000" pitchFamily="34" charset="0"/>
              </a:rPr>
              <a:t>Какие существует формы партнерских отношений? </a:t>
            </a:r>
          </a:p>
          <a:p>
            <a:r>
              <a:rPr lang="ru-RU" sz="3200" smtClean="0">
                <a:solidFill>
                  <a:srgbClr val="002060"/>
                </a:solidFill>
                <a:latin typeface="FreeSet" panose="020B7200000000000000" pitchFamily="34" charset="0"/>
              </a:rPr>
              <a:t>Какие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факторы способствуют успешному партнерству?</a:t>
            </a:r>
          </a:p>
          <a:p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4374" y="455999"/>
            <a:ext cx="11327296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Зачем </a:t>
            </a:r>
            <a:r>
              <a:rPr lang="ru-RU" sz="2800" b="1" dirty="0">
                <a:solidFill>
                  <a:srgbClr val="002060"/>
                </a:solidFill>
              </a:rPr>
              <a:t>НПО партнерство с бизнесом?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28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84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678669" y="2102949"/>
            <a:ext cx="9144000" cy="158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Спасибо за внимание!</a:t>
            </a:r>
            <a:endParaRPr lang="ru-RU" sz="4800" b="1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0406" y="4664327"/>
            <a:ext cx="1805608" cy="1913053"/>
          </a:xfrm>
          <a:prstGeom prst="rect">
            <a:avLst/>
          </a:prstGeom>
        </p:spPr>
      </p:pic>
      <p:cxnSp>
        <p:nvCxnSpPr>
          <p:cNvPr id="8" name="Conexão recta 3"/>
          <p:cNvCxnSpPr/>
          <p:nvPr/>
        </p:nvCxnSpPr>
        <p:spPr>
          <a:xfrm>
            <a:off x="279467" y="1347234"/>
            <a:ext cx="11710337" cy="27309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9" name="Рисунок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8721" y="239657"/>
            <a:ext cx="898854" cy="96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\\almaty1\Media\Логотипы\Лого ALMU\Рисунок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600" y="178200"/>
            <a:ext cx="825762" cy="102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0103.static.prezi.com.s3.amazonaws.com/media/4/9/4/0872fa601b1fe23ea8326078eaf797522622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852" y="143631"/>
            <a:ext cx="625761" cy="114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47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518" y="1658200"/>
            <a:ext cx="11069660" cy="2715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О</a:t>
            </a:r>
            <a:r>
              <a:rPr lang="ru-RU" sz="3200" dirty="0" err="1" smtClean="0">
                <a:solidFill>
                  <a:srgbClr val="002060"/>
                </a:solidFill>
                <a:latin typeface="FreeSet" panose="020B7200000000000000" pitchFamily="34" charset="0"/>
              </a:rPr>
              <a:t>бсудить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механизмы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взаимодействия бизнеса и НПО для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поиска совместных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решений социальных проблем, рассмотреть успешные кейсы и выработать рекомендации для заинтересованных сторон.</a:t>
            </a:r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76518" y="404072"/>
            <a:ext cx="11199873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>
                <a:solidFill>
                  <a:srgbClr val="002060"/>
                </a:solidFill>
              </a:rPr>
              <a:t>Цель дискуссии: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539"/>
            <a:ext cx="6175072" cy="6175072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636026" y="553417"/>
            <a:ext cx="5181600" cy="5860194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Старая парадигма</a:t>
            </a:r>
          </a:p>
          <a:p>
            <a:r>
              <a:rPr lang="ru-RU" i="1" dirty="0" smtClean="0"/>
              <a:t>Правительство, гражданское общество, и бизнес каждый действует в рамках своей сферы</a:t>
            </a:r>
          </a:p>
          <a:p>
            <a:r>
              <a:rPr lang="ru-RU" i="1" dirty="0" smtClean="0"/>
              <a:t>Существует определенная степень взаимодействия, но лимитированная – каждый сектор действует независимо, оказывая воздействие на другой.</a:t>
            </a:r>
          </a:p>
          <a:p>
            <a:r>
              <a:rPr lang="ru-RU" i="1" dirty="0" smtClean="0"/>
              <a:t>Каждый сектор самостоятельно определяет свою роль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024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50"/>
            <a:ext cx="6375746" cy="6375746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5296" y="421032"/>
            <a:ext cx="5181600" cy="61056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i="1" dirty="0" smtClean="0"/>
              <a:t>Новая парадигма</a:t>
            </a:r>
          </a:p>
          <a:p>
            <a:r>
              <a:rPr lang="ru-RU" i="1" dirty="0" smtClean="0"/>
              <a:t>Усиление социальной  активности внутри каждого сектора и больше интеграции</a:t>
            </a:r>
          </a:p>
          <a:p>
            <a:r>
              <a:rPr lang="ru-RU" i="1" dirty="0" smtClean="0"/>
              <a:t>Появление новых структур для сотрудничества,</a:t>
            </a:r>
            <a:r>
              <a:rPr lang="en-US" i="1" dirty="0" smtClean="0"/>
              <a:t> </a:t>
            </a:r>
            <a:r>
              <a:rPr lang="ru-RU" i="1" dirty="0" smtClean="0"/>
              <a:t>и как следствие </a:t>
            </a:r>
            <a:r>
              <a:rPr lang="ru-RU" i="1" dirty="0"/>
              <a:t>возрастающего </a:t>
            </a:r>
            <a:r>
              <a:rPr lang="ru-RU" i="1" dirty="0" smtClean="0"/>
              <a:t>взаимодействия -партнерство </a:t>
            </a:r>
            <a:r>
              <a:rPr lang="ru-RU" i="1" dirty="0"/>
              <a:t>и инновации </a:t>
            </a:r>
            <a:endParaRPr lang="ru-RU" i="1" dirty="0" smtClean="0"/>
          </a:p>
          <a:p>
            <a:r>
              <a:rPr lang="ru-RU" i="1" dirty="0" smtClean="0"/>
              <a:t>Усиливается размывание традиционных ролей секторов</a:t>
            </a:r>
          </a:p>
          <a:p>
            <a:r>
              <a:rPr lang="ru-RU" i="1" dirty="0" smtClean="0"/>
              <a:t>Появление новых гибридных организаций ( социально ориентированный бизнес и гражданское общество как </a:t>
            </a:r>
            <a:r>
              <a:rPr lang="ru-RU" i="1" dirty="0" err="1" smtClean="0"/>
              <a:t>акторы</a:t>
            </a:r>
            <a:r>
              <a:rPr lang="ru-RU" i="1" dirty="0" smtClean="0"/>
              <a:t> рынка) (</a:t>
            </a:r>
            <a:r>
              <a:rPr lang="en-US" i="1" dirty="0"/>
              <a:t>The Future Role of Civil </a:t>
            </a:r>
            <a:r>
              <a:rPr lang="en-US" i="1" dirty="0" smtClean="0"/>
              <a:t>Society</a:t>
            </a:r>
            <a:r>
              <a:rPr lang="ru-RU" i="1" dirty="0" smtClean="0"/>
              <a:t>ю </a:t>
            </a:r>
            <a:r>
              <a:rPr lang="en-US" i="1" dirty="0" smtClean="0"/>
              <a:t>World Economic Forum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69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35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Повышение бренда, повышение 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репутации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и доверия к компании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- (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91%)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почему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они выбрали в качестве партнера  НПО</a:t>
            </a:r>
            <a:r>
              <a:rPr lang="ru-RU" sz="2000" dirty="0">
                <a:solidFill>
                  <a:srgbClr val="002060"/>
                </a:solidFill>
                <a:latin typeface="FreeSet" panose="020B7200000000000000" pitchFamily="34" charset="0"/>
              </a:rPr>
              <a:t>. </a:t>
            </a:r>
            <a:r>
              <a:rPr lang="en-US" sz="2000" dirty="0">
                <a:solidFill>
                  <a:srgbClr val="002060"/>
                </a:solidFill>
                <a:latin typeface="FreeSet" panose="020B7200000000000000" pitchFamily="34" charset="0"/>
              </a:rPr>
              <a:t>Corporate-NGO Partnerships Barometer 2013</a:t>
            </a: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38200" y="365125"/>
            <a:ext cx="10810461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>
                <a:solidFill>
                  <a:srgbClr val="002060"/>
                </a:solidFill>
                <a:latin typeface="FreeSet" panose="020B7200000000000000" pitchFamily="34" charset="0"/>
              </a:rPr>
              <a:t>Для бизнеса</a:t>
            </a:r>
            <a:endParaRPr lang="ru-RU" sz="32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86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905" y="1743321"/>
            <a:ext cx="10515600" cy="35282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Примерно </a:t>
            </a: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две трети (67%) респондентов от бизнеса привели инновации - разработка неожиданных / новых путей решения старых проблем и сложных задач - как одной из основных причин для партнерства. 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-</a:t>
            </a:r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4374" y="455999"/>
            <a:ext cx="11327296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Инновации</a:t>
            </a:r>
            <a:endParaRPr lang="ru-RU" sz="32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08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НПО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Возможность доступа и получения ресурсов (в том числе финансирование) остается в подавляющем большинстве, среди самых важных причин, почему НПО выбирают партнерство с  бизнесом</a:t>
            </a:r>
            <a:r>
              <a:rPr lang="ru-RU" sz="3200" dirty="0" smtClean="0">
                <a:solidFill>
                  <a:srgbClr val="002060"/>
                </a:solidFill>
                <a:latin typeface="FreeSet" panose="020B7200000000000000" pitchFamily="34" charset="0"/>
              </a:rPr>
              <a:t>.</a:t>
            </a:r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33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НПО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330" y="1441230"/>
            <a:ext cx="9902921" cy="4487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83</a:t>
            </a:r>
            <a:r>
              <a:rPr lang="ru-RU" dirty="0">
                <a:solidFill>
                  <a:srgbClr val="002060"/>
                </a:solidFill>
                <a:latin typeface="FreeSet" panose="020B7200000000000000" pitchFamily="34" charset="0"/>
              </a:rPr>
              <a:t>% респондентов </a:t>
            </a: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 - </a:t>
            </a:r>
            <a:r>
              <a:rPr lang="ru-RU" dirty="0">
                <a:solidFill>
                  <a:srgbClr val="002060"/>
                </a:solidFill>
                <a:latin typeface="FreeSet" panose="020B7200000000000000" pitchFamily="34" charset="0"/>
              </a:rPr>
              <a:t>доступ к людям и контактам (включая технические знания, опыт, навыки, трудовые ресурсы и сеть контактов) в качестве второй наиболее важной причины партнерства; </a:t>
            </a:r>
            <a:endParaRPr lang="en-US" dirty="0">
              <a:solidFill>
                <a:srgbClr val="002060"/>
              </a:solidFill>
              <a:latin typeface="FreeSet" panose="020B7200000000000000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и почти две трети (65%) респондентов НПО отмечают </a:t>
            </a:r>
            <a:r>
              <a:rPr lang="ru-RU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репутацию </a:t>
            </a: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и </a:t>
            </a:r>
            <a:r>
              <a:rPr lang="ru-RU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авторитет</a:t>
            </a:r>
            <a:r>
              <a:rPr lang="ru-RU" dirty="0" smtClean="0">
                <a:solidFill>
                  <a:srgbClr val="002060"/>
                </a:solidFill>
                <a:latin typeface="FreeSet" panose="020B7200000000000000" pitchFamily="34" charset="0"/>
              </a:rPr>
              <a:t> в качестве третьей наиболее важной причины для партнерства с бизнесом.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74374" y="455999"/>
            <a:ext cx="11327296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Для НПО</a:t>
            </a:r>
            <a:endParaRPr lang="ru-RU" sz="32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056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FreeSet" panose="020B7200000000000000" pitchFamily="34" charset="0"/>
              </a:rPr>
              <a:t>Наконец, в 52%, инновации занимают пятое место среди перечисленных причин, почему НПО заключают межсекторное партнерство. </a:t>
            </a:r>
          </a:p>
          <a:p>
            <a:endParaRPr lang="ru-RU" sz="3200" dirty="0">
              <a:solidFill>
                <a:srgbClr val="002060"/>
              </a:solidFill>
              <a:latin typeface="FreeSet" panose="020B7200000000000000" pitchFamily="34" charset="0"/>
            </a:endParaRPr>
          </a:p>
          <a:p>
            <a:endParaRPr lang="ru-RU" sz="1800" dirty="0">
              <a:solidFill>
                <a:srgbClr val="002060"/>
              </a:solidFill>
              <a:latin typeface="FreeSet" panose="020B7200000000000000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815" y="3685149"/>
            <a:ext cx="8315940" cy="31728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581" y="4541190"/>
            <a:ext cx="2316810" cy="231681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74374" y="455999"/>
            <a:ext cx="11327296" cy="826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FreeSet" panose="020B7200000000000000" pitchFamily="34" charset="0"/>
              </a:rPr>
              <a:t>Для НПО</a:t>
            </a:r>
            <a:endParaRPr lang="ru-RU" sz="3200" b="1" dirty="0">
              <a:solidFill>
                <a:srgbClr val="002060"/>
              </a:solidFill>
              <a:latin typeface="FreeSet" panose="020B7200000000000000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223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465</Words>
  <Application>Microsoft Office PowerPoint</Application>
  <PresentationFormat>Широкоэкранный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FreeSet</vt:lpstr>
      <vt:lpstr>Times New Roman</vt:lpstr>
      <vt:lpstr>Тема Office</vt:lpstr>
      <vt:lpstr>Бизнес и НПО: механизмы конструктивного взаимодействия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НПО</vt:lpstr>
      <vt:lpstr>Для НПО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и НПО: механизмы взаимодействия</dc:title>
  <dc:creator>Отарбаева Бахытнур Зейналлаевна</dc:creator>
  <cp:lastModifiedBy>student student</cp:lastModifiedBy>
  <cp:revision>31</cp:revision>
  <dcterms:created xsi:type="dcterms:W3CDTF">2015-11-04T09:21:25Z</dcterms:created>
  <dcterms:modified xsi:type="dcterms:W3CDTF">2015-11-13T03:55:36Z</dcterms:modified>
</cp:coreProperties>
</file>