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1" r:id="rId4"/>
    <p:sldId id="269" r:id="rId5"/>
    <p:sldId id="270" r:id="rId6"/>
    <p:sldId id="260" r:id="rId7"/>
    <p:sldId id="272" r:id="rId8"/>
    <p:sldId id="259" r:id="rId9"/>
    <p:sldId id="263" r:id="rId10"/>
    <p:sldId id="264" r:id="rId11"/>
    <p:sldId id="265" r:id="rId12"/>
    <p:sldId id="271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1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goexpert.kz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goexpert.kz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337E0-38F1-4F14-B893-FB2F36CFFC5D}" type="doc">
      <dgm:prSet loTypeId="urn:microsoft.com/office/officeart/2005/8/layout/venn1" loCatId="relationship" qsTypeId="urn:microsoft.com/office/officeart/2005/8/quickstyle/simple1" qsCatId="simple" csTypeId="urn:microsoft.com/office/officeart/2005/8/colors/accent3_5" csCatId="accent3" phldr="1"/>
      <dgm:spPr/>
    </dgm:pt>
    <dgm:pt modelId="{1895B787-1F03-48D6-954E-523551A5B631}">
      <dgm:prSet phldrT="[Texto]" custT="1"/>
      <dgm:spPr>
        <a:solidFill>
          <a:schemeClr val="bg1">
            <a:lumMod val="65000"/>
            <a:alpha val="50000"/>
          </a:schemeClr>
        </a:solidFill>
      </dgm:spPr>
      <dgm:t>
        <a:bodyPr/>
        <a:lstStyle/>
        <a:p>
          <a:r>
            <a:rPr lang="ru-RU" sz="2000" dirty="0" smtClean="0"/>
            <a:t>Улучшение работы сектора НПО через усиление институционального развития с целью оказания более качественных услуг населению</a:t>
          </a:r>
          <a:endParaRPr lang="pt-PT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1D83EC-48C4-457E-8FA8-DD40D619D061}" type="parTrans" cxnId="{D2D9E5C1-5101-43B8-9AF6-953CF0DF7B85}">
      <dgm:prSet/>
      <dgm:spPr/>
      <dgm:t>
        <a:bodyPr/>
        <a:lstStyle/>
        <a:p>
          <a:endParaRPr lang="pt-PT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9EDEE4-C18A-40D6-B250-5D73C5442BE1}" type="sibTrans" cxnId="{D2D9E5C1-5101-43B8-9AF6-953CF0DF7B85}">
      <dgm:prSet/>
      <dgm:spPr/>
      <dgm:t>
        <a:bodyPr/>
        <a:lstStyle/>
        <a:p>
          <a:endParaRPr lang="pt-PT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1DE280-1FAA-43DB-B336-C692BB37AAA9}" type="pres">
      <dgm:prSet presAssocID="{622337E0-38F1-4F14-B893-FB2F36CFFC5D}" presName="compositeShape" presStyleCnt="0">
        <dgm:presLayoutVars>
          <dgm:chMax val="7"/>
          <dgm:dir/>
          <dgm:resizeHandles val="exact"/>
        </dgm:presLayoutVars>
      </dgm:prSet>
      <dgm:spPr/>
    </dgm:pt>
    <dgm:pt modelId="{DA8CE215-491D-4FBE-AF95-F7518A199B87}" type="pres">
      <dgm:prSet presAssocID="{1895B787-1F03-48D6-954E-523551A5B631}" presName="circ1TxSh" presStyleLbl="vennNode1" presStyleIdx="0" presStyleCnt="1" custLinFactNeighborX="-713" custLinFactNeighborY="2254"/>
      <dgm:spPr/>
      <dgm:t>
        <a:bodyPr/>
        <a:lstStyle/>
        <a:p>
          <a:endParaRPr lang="ru-RU"/>
        </a:p>
      </dgm:t>
    </dgm:pt>
  </dgm:ptLst>
  <dgm:cxnLst>
    <dgm:cxn modelId="{D40F9FE5-D5A6-452A-9FEE-E4415A6FBAB7}" type="presOf" srcId="{622337E0-38F1-4F14-B893-FB2F36CFFC5D}" destId="{0F1DE280-1FAA-43DB-B336-C692BB37AAA9}" srcOrd="0" destOrd="0" presId="urn:microsoft.com/office/officeart/2005/8/layout/venn1"/>
    <dgm:cxn modelId="{D2D9E5C1-5101-43B8-9AF6-953CF0DF7B85}" srcId="{622337E0-38F1-4F14-B893-FB2F36CFFC5D}" destId="{1895B787-1F03-48D6-954E-523551A5B631}" srcOrd="0" destOrd="0" parTransId="{EE1D83EC-48C4-457E-8FA8-DD40D619D061}" sibTransId="{E79EDEE4-C18A-40D6-B250-5D73C5442BE1}"/>
    <dgm:cxn modelId="{7A835DD5-96F5-4C5D-8A6B-C0548FB43881}" type="presOf" srcId="{1895B787-1F03-48D6-954E-523551A5B631}" destId="{DA8CE215-491D-4FBE-AF95-F7518A199B87}" srcOrd="0" destOrd="0" presId="urn:microsoft.com/office/officeart/2005/8/layout/venn1"/>
    <dgm:cxn modelId="{C3592774-5054-45FB-BE1D-BC8BD463ABBA}" type="presParOf" srcId="{0F1DE280-1FAA-43DB-B336-C692BB37AAA9}" destId="{DA8CE215-491D-4FBE-AF95-F7518A199B8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02C93C-C1D1-4A35-B058-305E4C114508}" type="doc">
      <dgm:prSet loTypeId="urn:microsoft.com/office/officeart/2005/8/layout/vProcess5" loCatId="process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pt-PT"/>
        </a:p>
      </dgm:t>
    </dgm:pt>
    <dgm:pt modelId="{8D42DCA4-722A-4A63-BCB8-1A150D6DB9C3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</a:rPr>
            <a:t>Создание Экспертного Центра НПО, который будет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</a:rPr>
            <a:t>служить эффективной платформой для обмена опытом, получения новых знаний и использования ресурсов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PT" sz="1800" dirty="0">
            <a:solidFill>
              <a:schemeClr val="tx1"/>
            </a:solidFill>
          </a:endParaRPr>
        </a:p>
      </dgm:t>
    </dgm:pt>
    <dgm:pt modelId="{DD3F6618-7CE1-4F5D-8220-D66EF3548629}" type="parTrans" cxnId="{BA9FE98B-F83D-4A96-93AA-CB9619953512}">
      <dgm:prSet/>
      <dgm:spPr/>
      <dgm:t>
        <a:bodyPr/>
        <a:lstStyle/>
        <a:p>
          <a:endParaRPr lang="pt-PT" sz="1800"/>
        </a:p>
      </dgm:t>
    </dgm:pt>
    <dgm:pt modelId="{A3668B06-4069-4B32-A117-843ADB99C1B3}" type="sibTrans" cxnId="{BA9FE98B-F83D-4A96-93AA-CB9619953512}">
      <dgm:prSet custT="1"/>
      <dgm:spPr/>
      <dgm:t>
        <a:bodyPr/>
        <a:lstStyle/>
        <a:p>
          <a:endParaRPr lang="pt-PT" sz="1800"/>
        </a:p>
      </dgm:t>
    </dgm:pt>
    <dgm:pt modelId="{BD22DDB6-6880-4042-97B5-11E584CEA4DC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Создание  сайта НПО центра для доступа информации и обмена опытом </a:t>
          </a:r>
          <a:r>
            <a:rPr lang="ru-RU" sz="1400" b="1" dirty="0" err="1" smtClean="0">
              <a:solidFill>
                <a:schemeClr val="tx1"/>
              </a:solidFill>
            </a:rPr>
            <a:t>онлайн</a:t>
          </a:r>
          <a:r>
            <a:rPr lang="en-US" sz="1400" b="1" dirty="0" smtClean="0">
              <a:solidFill>
                <a:schemeClr val="tx1"/>
              </a:solidFill>
            </a:rPr>
            <a:t>   </a:t>
          </a:r>
          <a:r>
            <a:rPr lang="en-US" sz="1400" b="1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www.ngoexpert.kz</a:t>
          </a:r>
          <a:endParaRPr lang="ru-RU" sz="1400" b="1" dirty="0" smtClean="0">
            <a:solidFill>
              <a:schemeClr val="tx1"/>
            </a:solidFill>
          </a:endParaRPr>
        </a:p>
      </dgm:t>
    </dgm:pt>
    <dgm:pt modelId="{1E4A1D42-AB54-4EBA-8815-24AC8689662C}" type="parTrans" cxnId="{6E95D6D6-BDC8-41BF-94EA-2E91925B6A17}">
      <dgm:prSet/>
      <dgm:spPr/>
      <dgm:t>
        <a:bodyPr/>
        <a:lstStyle/>
        <a:p>
          <a:endParaRPr lang="ru-RU"/>
        </a:p>
      </dgm:t>
    </dgm:pt>
    <dgm:pt modelId="{BA7279EC-9907-4A14-A595-739D1B5BC0B4}" type="sibTrans" cxnId="{6E95D6D6-BDC8-41BF-94EA-2E91925B6A17}">
      <dgm:prSet/>
      <dgm:spPr/>
      <dgm:t>
        <a:bodyPr/>
        <a:lstStyle/>
        <a:p>
          <a:endParaRPr lang="ru-RU"/>
        </a:p>
      </dgm:t>
    </dgm:pt>
    <dgm:pt modelId="{3D3FB1CA-7986-489F-A1CD-A23BB6217A5D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Улучшение качества тренингов для тренеров и лидеров НПО с целью развития потенциала экспертов НПО.</a:t>
          </a:r>
          <a:endParaRPr lang="ru-RU" sz="1400" b="1" dirty="0">
            <a:solidFill>
              <a:schemeClr val="tx1"/>
            </a:solidFill>
          </a:endParaRPr>
        </a:p>
      </dgm:t>
    </dgm:pt>
    <dgm:pt modelId="{1934B808-D7DA-4941-BA48-C74109181613}" type="parTrans" cxnId="{DB5DC3F9-2DC6-4F68-87D2-A3115609466C}">
      <dgm:prSet/>
      <dgm:spPr/>
      <dgm:t>
        <a:bodyPr/>
        <a:lstStyle/>
        <a:p>
          <a:endParaRPr lang="ru-RU"/>
        </a:p>
      </dgm:t>
    </dgm:pt>
    <dgm:pt modelId="{F68CFF28-9D1B-4EA3-98EB-EFEF1F6205AD}" type="sibTrans" cxnId="{DB5DC3F9-2DC6-4F68-87D2-A3115609466C}">
      <dgm:prSet/>
      <dgm:spPr/>
      <dgm:t>
        <a:bodyPr/>
        <a:lstStyle/>
        <a:p>
          <a:endParaRPr lang="ru-RU"/>
        </a:p>
      </dgm:t>
    </dgm:pt>
    <dgm:pt modelId="{25294B37-2A13-4C57-AA00-549801EFA7F7}" type="pres">
      <dgm:prSet presAssocID="{0B02C93C-C1D1-4A35-B058-305E4C11450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C9CF579-6790-4853-959E-BBADA8A58AE6}" type="pres">
      <dgm:prSet presAssocID="{0B02C93C-C1D1-4A35-B058-305E4C114508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7D216C5A-06C1-4763-8764-4F38AA200C26}" type="pres">
      <dgm:prSet presAssocID="{0B02C93C-C1D1-4A35-B058-305E4C114508}" presName="ThreeNodes_1" presStyleLbl="node1" presStyleIdx="0" presStyleCnt="3" custScaleX="117647" custScaleY="105264" custLinFactNeighborX="3949" custLinFactNeighborY="3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C7334-B4DE-4400-A25F-6DB7E3A351F6}" type="pres">
      <dgm:prSet presAssocID="{0B02C93C-C1D1-4A35-B058-305E4C114508}" presName="ThreeNodes_2" presStyleLbl="node1" presStyleIdx="1" presStyleCnt="3" custScaleX="109509" custLinFactNeighborX="726" custLinFactNeighborY="6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DB70C-D0DE-4BDE-8240-24B1F453FFFA}" type="pres">
      <dgm:prSet presAssocID="{0B02C93C-C1D1-4A35-B058-305E4C114508}" presName="ThreeNodes_3" presStyleLbl="node1" presStyleIdx="2" presStyleCnt="3" custScaleX="104594" custLinFactNeighborX="-4109" custLinFactNeighborY="-1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E591E-5A45-48A1-BE7A-25125F15BFFD}" type="pres">
      <dgm:prSet presAssocID="{0B02C93C-C1D1-4A35-B058-305E4C11450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E02B2-9148-4AB5-B3F0-5779C5DFF007}" type="pres">
      <dgm:prSet presAssocID="{0B02C93C-C1D1-4A35-B058-305E4C11450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6060B3-7745-4BCA-B0CE-43B5C366B72D}" type="pres">
      <dgm:prSet presAssocID="{0B02C93C-C1D1-4A35-B058-305E4C11450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2A368-DAE5-4485-B75B-5D4BAC7F2DA9}" type="pres">
      <dgm:prSet presAssocID="{0B02C93C-C1D1-4A35-B058-305E4C11450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974E5-E8C4-4EAE-BFCB-5551CAFFD2FE}" type="pres">
      <dgm:prSet presAssocID="{0B02C93C-C1D1-4A35-B058-305E4C11450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9FE98B-F83D-4A96-93AA-CB9619953512}" srcId="{0B02C93C-C1D1-4A35-B058-305E4C114508}" destId="{8D42DCA4-722A-4A63-BCB8-1A150D6DB9C3}" srcOrd="0" destOrd="0" parTransId="{DD3F6618-7CE1-4F5D-8220-D66EF3548629}" sibTransId="{A3668B06-4069-4B32-A117-843ADB99C1B3}"/>
    <dgm:cxn modelId="{B73568B9-96A1-40B1-BF5F-B2C2B31342D9}" type="presOf" srcId="{A3668B06-4069-4B32-A117-843ADB99C1B3}" destId="{E37E591E-5A45-48A1-BE7A-25125F15BFFD}" srcOrd="0" destOrd="0" presId="urn:microsoft.com/office/officeart/2005/8/layout/vProcess5"/>
    <dgm:cxn modelId="{87D33C08-2BE7-4748-B08B-3220131B6E75}" type="presOf" srcId="{BD22DDB6-6880-4042-97B5-11E584CEA4DC}" destId="{D772A368-DAE5-4485-B75B-5D4BAC7F2DA9}" srcOrd="1" destOrd="0" presId="urn:microsoft.com/office/officeart/2005/8/layout/vProcess5"/>
    <dgm:cxn modelId="{154A70BA-5B9C-4374-BE34-A1031E4F206E}" type="presOf" srcId="{3D3FB1CA-7986-489F-A1CD-A23BB6217A5D}" destId="{1D8974E5-E8C4-4EAE-BFCB-5551CAFFD2FE}" srcOrd="1" destOrd="0" presId="urn:microsoft.com/office/officeart/2005/8/layout/vProcess5"/>
    <dgm:cxn modelId="{BFFD5083-E3D7-4EEA-9BFC-2CCCA775959A}" type="presOf" srcId="{0B02C93C-C1D1-4A35-B058-305E4C114508}" destId="{25294B37-2A13-4C57-AA00-549801EFA7F7}" srcOrd="0" destOrd="0" presId="urn:microsoft.com/office/officeart/2005/8/layout/vProcess5"/>
    <dgm:cxn modelId="{7B3327CD-CF71-4991-B390-494354B1F3B4}" type="presOf" srcId="{8D42DCA4-722A-4A63-BCB8-1A150D6DB9C3}" destId="{7D216C5A-06C1-4763-8764-4F38AA200C26}" srcOrd="0" destOrd="0" presId="urn:microsoft.com/office/officeart/2005/8/layout/vProcess5"/>
    <dgm:cxn modelId="{CE497540-C3AE-4AC5-9DF5-BFD01F1B4000}" type="presOf" srcId="{8D42DCA4-722A-4A63-BCB8-1A150D6DB9C3}" destId="{5C6060B3-7745-4BCA-B0CE-43B5C366B72D}" srcOrd="1" destOrd="0" presId="urn:microsoft.com/office/officeart/2005/8/layout/vProcess5"/>
    <dgm:cxn modelId="{0BCC3D70-71AA-4292-9720-916F687447C0}" type="presOf" srcId="{3D3FB1CA-7986-489F-A1CD-A23BB6217A5D}" destId="{FF9DB70C-D0DE-4BDE-8240-24B1F453FFFA}" srcOrd="0" destOrd="0" presId="urn:microsoft.com/office/officeart/2005/8/layout/vProcess5"/>
    <dgm:cxn modelId="{6E95D6D6-BDC8-41BF-94EA-2E91925B6A17}" srcId="{0B02C93C-C1D1-4A35-B058-305E4C114508}" destId="{BD22DDB6-6880-4042-97B5-11E584CEA4DC}" srcOrd="1" destOrd="0" parTransId="{1E4A1D42-AB54-4EBA-8815-24AC8689662C}" sibTransId="{BA7279EC-9907-4A14-A595-739D1B5BC0B4}"/>
    <dgm:cxn modelId="{4F5E085E-EF4E-4AD9-856D-01C8C66D0C24}" type="presOf" srcId="{BD22DDB6-6880-4042-97B5-11E584CEA4DC}" destId="{84CC7334-B4DE-4400-A25F-6DB7E3A351F6}" srcOrd="0" destOrd="0" presId="urn:microsoft.com/office/officeart/2005/8/layout/vProcess5"/>
    <dgm:cxn modelId="{DB5DC3F9-2DC6-4F68-87D2-A3115609466C}" srcId="{0B02C93C-C1D1-4A35-B058-305E4C114508}" destId="{3D3FB1CA-7986-489F-A1CD-A23BB6217A5D}" srcOrd="2" destOrd="0" parTransId="{1934B808-D7DA-4941-BA48-C74109181613}" sibTransId="{F68CFF28-9D1B-4EA3-98EB-EFEF1F6205AD}"/>
    <dgm:cxn modelId="{DC460AE5-2111-4E0D-BE9D-51FE242B294B}" type="presOf" srcId="{BA7279EC-9907-4A14-A595-739D1B5BC0B4}" destId="{E7FE02B2-9148-4AB5-B3F0-5779C5DFF007}" srcOrd="0" destOrd="0" presId="urn:microsoft.com/office/officeart/2005/8/layout/vProcess5"/>
    <dgm:cxn modelId="{9D102641-DDA9-48F6-9554-005FB600F7B3}" type="presParOf" srcId="{25294B37-2A13-4C57-AA00-549801EFA7F7}" destId="{BC9CF579-6790-4853-959E-BBADA8A58AE6}" srcOrd="0" destOrd="0" presId="urn:microsoft.com/office/officeart/2005/8/layout/vProcess5"/>
    <dgm:cxn modelId="{2F39E45E-BE9B-4E95-82A8-A49181B6AA7A}" type="presParOf" srcId="{25294B37-2A13-4C57-AA00-549801EFA7F7}" destId="{7D216C5A-06C1-4763-8764-4F38AA200C26}" srcOrd="1" destOrd="0" presId="urn:microsoft.com/office/officeart/2005/8/layout/vProcess5"/>
    <dgm:cxn modelId="{293EC74D-0D47-4E8A-91F6-8331E81520E0}" type="presParOf" srcId="{25294B37-2A13-4C57-AA00-549801EFA7F7}" destId="{84CC7334-B4DE-4400-A25F-6DB7E3A351F6}" srcOrd="2" destOrd="0" presId="urn:microsoft.com/office/officeart/2005/8/layout/vProcess5"/>
    <dgm:cxn modelId="{A1DE283A-894D-48E1-8D45-B86D7BEBFF6D}" type="presParOf" srcId="{25294B37-2A13-4C57-AA00-549801EFA7F7}" destId="{FF9DB70C-D0DE-4BDE-8240-24B1F453FFFA}" srcOrd="3" destOrd="0" presId="urn:microsoft.com/office/officeart/2005/8/layout/vProcess5"/>
    <dgm:cxn modelId="{E450FA24-51B1-46D6-ABF3-16A0842F1A47}" type="presParOf" srcId="{25294B37-2A13-4C57-AA00-549801EFA7F7}" destId="{E37E591E-5A45-48A1-BE7A-25125F15BFFD}" srcOrd="4" destOrd="0" presId="urn:microsoft.com/office/officeart/2005/8/layout/vProcess5"/>
    <dgm:cxn modelId="{C31A607F-3A68-4105-AB83-38E5D18B7B4C}" type="presParOf" srcId="{25294B37-2A13-4C57-AA00-549801EFA7F7}" destId="{E7FE02B2-9148-4AB5-B3F0-5779C5DFF007}" srcOrd="5" destOrd="0" presId="urn:microsoft.com/office/officeart/2005/8/layout/vProcess5"/>
    <dgm:cxn modelId="{91FE7845-6B65-47B9-9162-DFB347EDF2FA}" type="presParOf" srcId="{25294B37-2A13-4C57-AA00-549801EFA7F7}" destId="{5C6060B3-7745-4BCA-B0CE-43B5C366B72D}" srcOrd="6" destOrd="0" presId="urn:microsoft.com/office/officeart/2005/8/layout/vProcess5"/>
    <dgm:cxn modelId="{887A9997-7CA8-4715-ABCE-48AE0B82A1DF}" type="presParOf" srcId="{25294B37-2A13-4C57-AA00-549801EFA7F7}" destId="{D772A368-DAE5-4485-B75B-5D4BAC7F2DA9}" srcOrd="7" destOrd="0" presId="urn:microsoft.com/office/officeart/2005/8/layout/vProcess5"/>
    <dgm:cxn modelId="{8C8A3ED6-9D2D-4F7E-B093-D958099812F3}" type="presParOf" srcId="{25294B37-2A13-4C57-AA00-549801EFA7F7}" destId="{1D8974E5-E8C4-4EAE-BFCB-5551CAFFD2F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EF5237-E405-4E71-8F09-277029D9087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81F12-0CF7-4BD5-92C7-641C832E8D10}">
      <dgm:prSet phldrT="[Текст]"/>
      <dgm:spPr>
        <a:solidFill>
          <a:schemeClr val="bg1">
            <a:lumMod val="50000"/>
            <a:alpha val="46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6D1D23"/>
              </a:solidFill>
              <a:latin typeface="+mj-lt"/>
            </a:rPr>
            <a:t>26 </a:t>
          </a:r>
          <a:r>
            <a:rPr lang="en-US" b="1" dirty="0" smtClean="0">
              <a:solidFill>
                <a:srgbClr val="6D1D23"/>
              </a:solidFill>
              <a:latin typeface="+mj-lt"/>
            </a:rPr>
            <a:t>Alumni </a:t>
          </a:r>
          <a:r>
            <a:rPr lang="ru-RU" b="1" dirty="0" smtClean="0">
              <a:solidFill>
                <a:srgbClr val="6D1D23"/>
              </a:solidFill>
              <a:latin typeface="+mj-lt"/>
            </a:rPr>
            <a:t>тренера </a:t>
          </a:r>
          <a:endParaRPr lang="ru-RU" b="1" dirty="0">
            <a:solidFill>
              <a:srgbClr val="6D1D23"/>
            </a:solidFill>
            <a:latin typeface="+mj-lt"/>
          </a:endParaRPr>
        </a:p>
      </dgm:t>
    </dgm:pt>
    <dgm:pt modelId="{064E4C36-4C40-4F96-9D98-D09B81996110}" type="parTrans" cxnId="{89ECC51C-0E33-4AE5-BB93-595B8A76548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C315FC6A-0FCE-4871-B950-92188CF198DC}" type="sibTrans" cxnId="{89ECC51C-0E33-4AE5-BB93-595B8A76548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1CF42D26-007D-4279-BA6D-96D17D7EB50C}">
      <dgm:prSet phldrT="[Текст]" custT="1"/>
      <dgm:spPr/>
      <dgm:t>
        <a:bodyPr/>
        <a:lstStyle/>
        <a:p>
          <a:r>
            <a:rPr lang="ru-RU" sz="1400" dirty="0" smtClean="0">
              <a:latin typeface="+mj-lt"/>
            </a:rPr>
            <a:t>используют свои навыки и знания, полученные во время наших тренингов, при проведении своих региональных тренингов</a:t>
          </a:r>
          <a:endParaRPr lang="ru-RU" sz="1400" dirty="0">
            <a:latin typeface="+mj-lt"/>
          </a:endParaRPr>
        </a:p>
      </dgm:t>
    </dgm:pt>
    <dgm:pt modelId="{84BF2D36-BDF5-43E5-927F-2F28A828812C}" type="parTrans" cxnId="{B1988F35-A648-449B-91A6-FE402B141D1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EADA6ED-A6CF-4052-884D-C4191FCAC58D}" type="sibTrans" cxnId="{B1988F35-A648-449B-91A6-FE402B141D1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BBB3B38A-6A37-4AB5-A1C6-42E25CB5A3F1}">
      <dgm:prSet phldrT="[Текст]"/>
      <dgm:spPr>
        <a:solidFill>
          <a:schemeClr val="bg1">
            <a:lumMod val="50000"/>
            <a:alpha val="46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6D1D23"/>
              </a:solidFill>
              <a:latin typeface="+mj-lt"/>
            </a:rPr>
            <a:t>8 Тренеров </a:t>
          </a:r>
          <a:endParaRPr lang="ru-RU" b="1" dirty="0">
            <a:solidFill>
              <a:srgbClr val="6D1D23"/>
            </a:solidFill>
            <a:latin typeface="+mj-lt"/>
          </a:endParaRPr>
        </a:p>
      </dgm:t>
    </dgm:pt>
    <dgm:pt modelId="{1B96671B-B3C8-44D8-B36A-DC565626E957}" type="parTrans" cxnId="{CF4C2C7B-623E-46ED-B711-3971F175AC5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239FC9E-9757-469C-807C-9C140D7BE3F0}" type="sibTrans" cxnId="{CF4C2C7B-623E-46ED-B711-3971F175AC5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09EE3A1-F595-4655-ABEA-33A49FFC9F80}">
      <dgm:prSet phldrT="[Текст]" custT="1"/>
      <dgm:spPr/>
      <dgm:t>
        <a:bodyPr/>
        <a:lstStyle/>
        <a:p>
          <a:r>
            <a:rPr lang="ru-RU" sz="1400" dirty="0" smtClean="0">
              <a:latin typeface="+mj-lt"/>
            </a:rPr>
            <a:t>были отобраны для участия в проекте Евросоюза «Поддержка сельских НПО» и в настоящее время работают в этом проекте</a:t>
          </a:r>
          <a:endParaRPr lang="ru-RU" sz="1400" dirty="0">
            <a:latin typeface="+mj-lt"/>
          </a:endParaRPr>
        </a:p>
      </dgm:t>
    </dgm:pt>
    <dgm:pt modelId="{3C9FB1E1-2480-4F32-8F80-4551A63A2D92}" type="parTrans" cxnId="{658AA8DB-974C-4791-A82E-4C18E8F831E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F188C80-71DE-4145-A61A-F30D3F68B791}" type="sibTrans" cxnId="{658AA8DB-974C-4791-A82E-4C18E8F831EA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A88FDDC-078D-4E34-B575-133885574FFA}">
      <dgm:prSet phldrT="[Текст]"/>
      <dgm:spPr>
        <a:solidFill>
          <a:schemeClr val="bg1">
            <a:lumMod val="50000"/>
            <a:alpha val="46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6D1D23"/>
              </a:solidFill>
              <a:latin typeface="+mj-lt"/>
            </a:rPr>
            <a:t>3 НПО </a:t>
          </a:r>
          <a:endParaRPr lang="ru-RU" b="1" dirty="0">
            <a:solidFill>
              <a:srgbClr val="6D1D23"/>
            </a:solidFill>
            <a:latin typeface="+mj-lt"/>
          </a:endParaRPr>
        </a:p>
      </dgm:t>
    </dgm:pt>
    <dgm:pt modelId="{6A370852-10A4-4D15-8660-5E24F491D0D6}" type="parTrans" cxnId="{1ECC010B-9866-478F-8F42-C9BF2E7DEE7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A2A4022-89D5-47B6-AD9F-3E881F213ECE}" type="sibTrans" cxnId="{1ECC010B-9866-478F-8F42-C9BF2E7DEE7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73E60E6A-CD34-44E1-9C32-C841052F9282}">
      <dgm:prSet phldrT="[Текст]" custT="1"/>
      <dgm:spPr/>
      <dgm:t>
        <a:bodyPr/>
        <a:lstStyle/>
        <a:p>
          <a:r>
            <a:rPr lang="ru-RU" sz="1400" dirty="0" smtClean="0">
              <a:latin typeface="+mj-lt"/>
            </a:rPr>
            <a:t>благодаря участию в проекте нашли партнеров по работе, выиграли гранты, улучшили организационное развитие своих организаций</a:t>
          </a:r>
          <a:endParaRPr lang="ru-RU" sz="1400" dirty="0">
            <a:latin typeface="+mj-lt"/>
          </a:endParaRPr>
        </a:p>
      </dgm:t>
    </dgm:pt>
    <dgm:pt modelId="{1B1F5873-3D7F-4475-9FE5-A2CC950EC6FD}" type="parTrans" cxnId="{F240DBDB-C166-45B2-A20A-1FA34DF018C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0C293ECB-84B7-4A67-8E8F-2101B600FD32}" type="sibTrans" cxnId="{F240DBDB-C166-45B2-A20A-1FA34DF018C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16D9A3E-0EE8-44A2-BA37-D985B3CD12B0}" type="pres">
      <dgm:prSet presAssocID="{FEEF5237-E405-4E71-8F09-277029D908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E9A251-A810-41DB-97C6-C1276889E505}" type="pres">
      <dgm:prSet presAssocID="{31E81F12-0CF7-4BD5-92C7-641C832E8D10}" presName="linNode" presStyleCnt="0"/>
      <dgm:spPr/>
    </dgm:pt>
    <dgm:pt modelId="{3B37157B-8675-4934-859B-132B88FF572D}" type="pres">
      <dgm:prSet presAssocID="{31E81F12-0CF7-4BD5-92C7-641C832E8D10}" presName="parentText" presStyleLbl="node1" presStyleIdx="0" presStyleCnt="3" custScaleX="693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74C8D-4057-4AF4-98B6-F1468AABDF16}" type="pres">
      <dgm:prSet presAssocID="{31E81F12-0CF7-4BD5-92C7-641C832E8D10}" presName="descendantText" presStyleLbl="alignAccFollowNode1" presStyleIdx="0" presStyleCnt="3" custScaleX="105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C393E-A88B-406A-9DD8-6441D9E329FB}" type="pres">
      <dgm:prSet presAssocID="{C315FC6A-0FCE-4871-B950-92188CF198DC}" presName="sp" presStyleCnt="0"/>
      <dgm:spPr/>
    </dgm:pt>
    <dgm:pt modelId="{82A05123-62A6-46FD-8A0C-614707989297}" type="pres">
      <dgm:prSet presAssocID="{BBB3B38A-6A37-4AB5-A1C6-42E25CB5A3F1}" presName="linNode" presStyleCnt="0"/>
      <dgm:spPr/>
    </dgm:pt>
    <dgm:pt modelId="{1FC63922-CDC7-4B79-A15F-833ADAD31D80}" type="pres">
      <dgm:prSet presAssocID="{BBB3B38A-6A37-4AB5-A1C6-42E25CB5A3F1}" presName="parentText" presStyleLbl="node1" presStyleIdx="1" presStyleCnt="3" custScaleX="693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E4E1E-F17D-4A56-A7CD-AAEAB8D0796E}" type="pres">
      <dgm:prSet presAssocID="{BBB3B38A-6A37-4AB5-A1C6-42E25CB5A3F1}" presName="descendantText" presStyleLbl="alignAccFollowNode1" presStyleIdx="1" presStyleCnt="3" custScaleX="104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F8700-98C7-4726-8B35-CB868CE15E87}" type="pres">
      <dgm:prSet presAssocID="{E239FC9E-9757-469C-807C-9C140D7BE3F0}" presName="sp" presStyleCnt="0"/>
      <dgm:spPr/>
    </dgm:pt>
    <dgm:pt modelId="{096AA951-26CA-41EB-ABE9-E4AE50D9D88A}" type="pres">
      <dgm:prSet presAssocID="{3A88FDDC-078D-4E34-B575-133885574FFA}" presName="linNode" presStyleCnt="0"/>
      <dgm:spPr/>
    </dgm:pt>
    <dgm:pt modelId="{B41CC1A2-8242-4E76-B672-A9D129C113F5}" type="pres">
      <dgm:prSet presAssocID="{3A88FDDC-078D-4E34-B575-133885574FFA}" presName="parentText" presStyleLbl="node1" presStyleIdx="2" presStyleCnt="3" custScaleX="693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665B0-ACB9-4368-BB73-69D5E3E795F8}" type="pres">
      <dgm:prSet presAssocID="{3A88FDDC-078D-4E34-B575-133885574FFA}" presName="descendantText" presStyleLbl="alignAccFollowNode1" presStyleIdx="2" presStyleCnt="3" custScaleX="104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8AA8DB-974C-4791-A82E-4C18E8F831EA}" srcId="{BBB3B38A-6A37-4AB5-A1C6-42E25CB5A3F1}" destId="{309EE3A1-F595-4655-ABEA-33A49FFC9F80}" srcOrd="0" destOrd="0" parTransId="{3C9FB1E1-2480-4F32-8F80-4551A63A2D92}" sibTransId="{6F188C80-71DE-4145-A61A-F30D3F68B791}"/>
    <dgm:cxn modelId="{89ECC51C-0E33-4AE5-BB93-595B8A76548A}" srcId="{FEEF5237-E405-4E71-8F09-277029D90874}" destId="{31E81F12-0CF7-4BD5-92C7-641C832E8D10}" srcOrd="0" destOrd="0" parTransId="{064E4C36-4C40-4F96-9D98-D09B81996110}" sibTransId="{C315FC6A-0FCE-4871-B950-92188CF198DC}"/>
    <dgm:cxn modelId="{B1988F35-A648-449B-91A6-FE402B141D1E}" srcId="{31E81F12-0CF7-4BD5-92C7-641C832E8D10}" destId="{1CF42D26-007D-4279-BA6D-96D17D7EB50C}" srcOrd="0" destOrd="0" parTransId="{84BF2D36-BDF5-43E5-927F-2F28A828812C}" sibTransId="{FEADA6ED-A6CF-4052-884D-C4191FCAC58D}"/>
    <dgm:cxn modelId="{F240DBDB-C166-45B2-A20A-1FA34DF018CF}" srcId="{3A88FDDC-078D-4E34-B575-133885574FFA}" destId="{73E60E6A-CD34-44E1-9C32-C841052F9282}" srcOrd="0" destOrd="0" parTransId="{1B1F5873-3D7F-4475-9FE5-A2CC950EC6FD}" sibTransId="{0C293ECB-84B7-4A67-8E8F-2101B600FD32}"/>
    <dgm:cxn modelId="{D82D6FC6-D23E-4CF2-9E87-96A0DB8AD194}" type="presOf" srcId="{31E81F12-0CF7-4BD5-92C7-641C832E8D10}" destId="{3B37157B-8675-4934-859B-132B88FF572D}" srcOrd="0" destOrd="0" presId="urn:microsoft.com/office/officeart/2005/8/layout/vList5"/>
    <dgm:cxn modelId="{59FED42F-6ABE-4D5B-9F2E-D7FCDDAEAF5F}" type="presOf" srcId="{73E60E6A-CD34-44E1-9C32-C841052F9282}" destId="{C97665B0-ACB9-4368-BB73-69D5E3E795F8}" srcOrd="0" destOrd="0" presId="urn:microsoft.com/office/officeart/2005/8/layout/vList5"/>
    <dgm:cxn modelId="{6D07168B-4D1B-478D-AF0F-0B743A6EF7F0}" type="presOf" srcId="{FEEF5237-E405-4E71-8F09-277029D90874}" destId="{A16D9A3E-0EE8-44A2-BA37-D985B3CD12B0}" srcOrd="0" destOrd="0" presId="urn:microsoft.com/office/officeart/2005/8/layout/vList5"/>
    <dgm:cxn modelId="{1ECC010B-9866-478F-8F42-C9BF2E7DEE79}" srcId="{FEEF5237-E405-4E71-8F09-277029D90874}" destId="{3A88FDDC-078D-4E34-B575-133885574FFA}" srcOrd="2" destOrd="0" parTransId="{6A370852-10A4-4D15-8660-5E24F491D0D6}" sibTransId="{8A2A4022-89D5-47B6-AD9F-3E881F213ECE}"/>
    <dgm:cxn modelId="{BE6206AF-2D21-4B74-A3AD-50CBBA20F0CB}" type="presOf" srcId="{1CF42D26-007D-4279-BA6D-96D17D7EB50C}" destId="{59A74C8D-4057-4AF4-98B6-F1468AABDF16}" srcOrd="0" destOrd="0" presId="urn:microsoft.com/office/officeart/2005/8/layout/vList5"/>
    <dgm:cxn modelId="{94F6E2ED-85D1-4C73-A589-34D1FEBAEFF3}" type="presOf" srcId="{3A88FDDC-078D-4E34-B575-133885574FFA}" destId="{B41CC1A2-8242-4E76-B672-A9D129C113F5}" srcOrd="0" destOrd="0" presId="urn:microsoft.com/office/officeart/2005/8/layout/vList5"/>
    <dgm:cxn modelId="{CF4C2C7B-623E-46ED-B711-3971F175AC59}" srcId="{FEEF5237-E405-4E71-8F09-277029D90874}" destId="{BBB3B38A-6A37-4AB5-A1C6-42E25CB5A3F1}" srcOrd="1" destOrd="0" parTransId="{1B96671B-B3C8-44D8-B36A-DC565626E957}" sibTransId="{E239FC9E-9757-469C-807C-9C140D7BE3F0}"/>
    <dgm:cxn modelId="{7F9DC25C-8D3E-4CE4-9A29-8E380FABBBDF}" type="presOf" srcId="{BBB3B38A-6A37-4AB5-A1C6-42E25CB5A3F1}" destId="{1FC63922-CDC7-4B79-A15F-833ADAD31D80}" srcOrd="0" destOrd="0" presId="urn:microsoft.com/office/officeart/2005/8/layout/vList5"/>
    <dgm:cxn modelId="{78DDC515-4AA8-4711-8EF7-EEA1980703BD}" type="presOf" srcId="{309EE3A1-F595-4655-ABEA-33A49FFC9F80}" destId="{C3BE4E1E-F17D-4A56-A7CD-AAEAB8D0796E}" srcOrd="0" destOrd="0" presId="urn:microsoft.com/office/officeart/2005/8/layout/vList5"/>
    <dgm:cxn modelId="{6BDAD992-80B1-4A7D-BE64-91A8DA237EA5}" type="presParOf" srcId="{A16D9A3E-0EE8-44A2-BA37-D985B3CD12B0}" destId="{6DE9A251-A810-41DB-97C6-C1276889E505}" srcOrd="0" destOrd="0" presId="urn:microsoft.com/office/officeart/2005/8/layout/vList5"/>
    <dgm:cxn modelId="{C5C45632-6364-4C88-8493-856CBF670A94}" type="presParOf" srcId="{6DE9A251-A810-41DB-97C6-C1276889E505}" destId="{3B37157B-8675-4934-859B-132B88FF572D}" srcOrd="0" destOrd="0" presId="urn:microsoft.com/office/officeart/2005/8/layout/vList5"/>
    <dgm:cxn modelId="{DFDB674D-BB16-4563-A6EC-CEFFF5C704C9}" type="presParOf" srcId="{6DE9A251-A810-41DB-97C6-C1276889E505}" destId="{59A74C8D-4057-4AF4-98B6-F1468AABDF16}" srcOrd="1" destOrd="0" presId="urn:microsoft.com/office/officeart/2005/8/layout/vList5"/>
    <dgm:cxn modelId="{7F65324E-BE7E-46AE-9DFC-21718C733EB4}" type="presParOf" srcId="{A16D9A3E-0EE8-44A2-BA37-D985B3CD12B0}" destId="{35FC393E-A88B-406A-9DD8-6441D9E329FB}" srcOrd="1" destOrd="0" presId="urn:microsoft.com/office/officeart/2005/8/layout/vList5"/>
    <dgm:cxn modelId="{ECF0CCF9-4169-44D1-8849-AE59C7023264}" type="presParOf" srcId="{A16D9A3E-0EE8-44A2-BA37-D985B3CD12B0}" destId="{82A05123-62A6-46FD-8A0C-614707989297}" srcOrd="2" destOrd="0" presId="urn:microsoft.com/office/officeart/2005/8/layout/vList5"/>
    <dgm:cxn modelId="{6B9B2E43-6A25-4341-920F-E0B70CC153B3}" type="presParOf" srcId="{82A05123-62A6-46FD-8A0C-614707989297}" destId="{1FC63922-CDC7-4B79-A15F-833ADAD31D80}" srcOrd="0" destOrd="0" presId="urn:microsoft.com/office/officeart/2005/8/layout/vList5"/>
    <dgm:cxn modelId="{D0CC17E6-9798-4BC3-80C8-F28E7E97CBCF}" type="presParOf" srcId="{82A05123-62A6-46FD-8A0C-614707989297}" destId="{C3BE4E1E-F17D-4A56-A7CD-AAEAB8D0796E}" srcOrd="1" destOrd="0" presId="urn:microsoft.com/office/officeart/2005/8/layout/vList5"/>
    <dgm:cxn modelId="{804B2397-B235-4382-A0A1-7D2E5326013D}" type="presParOf" srcId="{A16D9A3E-0EE8-44A2-BA37-D985B3CD12B0}" destId="{CF0F8700-98C7-4726-8B35-CB868CE15E87}" srcOrd="3" destOrd="0" presId="urn:microsoft.com/office/officeart/2005/8/layout/vList5"/>
    <dgm:cxn modelId="{26E0DE9F-5647-48FA-8451-D37AF23AFABC}" type="presParOf" srcId="{A16D9A3E-0EE8-44A2-BA37-D985B3CD12B0}" destId="{096AA951-26CA-41EB-ABE9-E4AE50D9D88A}" srcOrd="4" destOrd="0" presId="urn:microsoft.com/office/officeart/2005/8/layout/vList5"/>
    <dgm:cxn modelId="{0458B788-3BBC-4C86-A357-F185598DF3FB}" type="presParOf" srcId="{096AA951-26CA-41EB-ABE9-E4AE50D9D88A}" destId="{B41CC1A2-8242-4E76-B672-A9D129C113F5}" srcOrd="0" destOrd="0" presId="urn:microsoft.com/office/officeart/2005/8/layout/vList5"/>
    <dgm:cxn modelId="{03E1A081-C7DC-44A4-B3C5-A439EA43E76E}" type="presParOf" srcId="{096AA951-26CA-41EB-ABE9-E4AE50D9D88A}" destId="{C97665B0-ACB9-4368-BB73-69D5E3E795F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8CE215-491D-4FBE-AF95-F7518A199B87}">
      <dsp:nvSpPr>
        <dsp:cNvPr id="0" name=""/>
        <dsp:cNvSpPr/>
      </dsp:nvSpPr>
      <dsp:spPr>
        <a:xfrm>
          <a:off x="1857398" y="0"/>
          <a:ext cx="3169492" cy="3169492"/>
        </a:xfrm>
        <a:prstGeom prst="ellipse">
          <a:avLst/>
        </a:prstGeom>
        <a:solidFill>
          <a:schemeClr val="bg1">
            <a:lumMod val="6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Улучшение работы сектора НПО через усиление институционального развития с целью оказания более качественных услуг населению</a:t>
          </a:r>
          <a:endParaRPr lang="pt-PT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57398" y="0"/>
        <a:ext cx="3169492" cy="31694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16C5A-06C1-4763-8764-4F38AA200C26}">
      <dsp:nvSpPr>
        <dsp:cNvPr id="0" name=""/>
        <dsp:cNvSpPr/>
      </dsp:nvSpPr>
      <dsp:spPr>
        <a:xfrm>
          <a:off x="-71421" y="21214"/>
          <a:ext cx="5214939" cy="8572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3">
                <a:alpha val="9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3">
                <a:alpha val="9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3">
                <a:alpha val="9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3">
                <a:alpha val="9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</a:rPr>
            <a:t>Создание Экспертного Центра НПО, который будет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</a:rPr>
            <a:t>служить эффективной платформой для обмена опытом, получения новых знаний и использования ресурсов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PT" sz="1800" kern="1200" dirty="0">
            <a:solidFill>
              <a:schemeClr val="tx1"/>
            </a:solidFill>
          </a:endParaRPr>
        </a:p>
      </dsp:txBody>
      <dsp:txXfrm>
        <a:off x="-71421" y="21214"/>
        <a:ext cx="4237188" cy="857262"/>
      </dsp:txXfrm>
    </dsp:sp>
    <dsp:sp modelId="{84CC7334-B4DE-4400-A25F-6DB7E3A351F6}">
      <dsp:nvSpPr>
        <dsp:cNvPr id="0" name=""/>
        <dsp:cNvSpPr/>
      </dsp:nvSpPr>
      <dsp:spPr>
        <a:xfrm>
          <a:off x="357199" y="1016734"/>
          <a:ext cx="4854206" cy="814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shade val="60000"/>
              </a:schemeClr>
            </a:gs>
            <a:gs pos="33000">
              <a:schemeClr val="accent3">
                <a:alpha val="90000"/>
                <a:hueOff val="0"/>
                <a:satOff val="0"/>
                <a:lumOff val="0"/>
                <a:alphaOff val="-20000"/>
                <a:tint val="86500"/>
              </a:schemeClr>
            </a:gs>
            <a:gs pos="46750">
              <a:schemeClr val="accent3">
                <a:alpha val="90000"/>
                <a:hueOff val="0"/>
                <a:satOff val="0"/>
                <a:lumOff val="0"/>
                <a:alphaOff val="-20000"/>
                <a:tint val="71000"/>
                <a:satMod val="112000"/>
              </a:schemeClr>
            </a:gs>
            <a:gs pos="53000">
              <a:schemeClr val="accent3">
                <a:alpha val="90000"/>
                <a:hueOff val="0"/>
                <a:satOff val="0"/>
                <a:lumOff val="0"/>
                <a:alphaOff val="-20000"/>
                <a:tint val="71000"/>
                <a:satMod val="112000"/>
              </a:schemeClr>
            </a:gs>
            <a:gs pos="68000">
              <a:schemeClr val="accent3">
                <a:alpha val="90000"/>
                <a:hueOff val="0"/>
                <a:satOff val="0"/>
                <a:lumOff val="0"/>
                <a:alphaOff val="-20000"/>
                <a:tint val="86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Создание  сайта НПО центра для доступа информации и обмена опытом </a:t>
          </a:r>
          <a:r>
            <a:rPr lang="ru-RU" sz="1400" b="1" kern="1200" dirty="0" err="1" smtClean="0">
              <a:solidFill>
                <a:schemeClr val="tx1"/>
              </a:solidFill>
            </a:rPr>
            <a:t>онлайн</a:t>
          </a:r>
          <a:r>
            <a:rPr lang="en-US" sz="1400" b="1" kern="1200" dirty="0" smtClean="0">
              <a:solidFill>
                <a:schemeClr val="tx1"/>
              </a:solidFill>
            </a:rPr>
            <a:t>   </a:t>
          </a:r>
          <a:r>
            <a:rPr lang="en-US" sz="1400" b="1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www.ngoexpert.kz</a:t>
          </a:r>
          <a:endParaRPr lang="ru-RU" sz="1400" b="1" kern="1200" dirty="0" smtClean="0">
            <a:solidFill>
              <a:schemeClr val="tx1"/>
            </a:solidFill>
          </a:endParaRPr>
        </a:p>
      </dsp:txBody>
      <dsp:txXfrm>
        <a:off x="357199" y="1016734"/>
        <a:ext cx="3846201" cy="814393"/>
      </dsp:txXfrm>
    </dsp:sp>
    <dsp:sp modelId="{FF9DB70C-D0DE-4BDE-8240-24B1F453FFFA}">
      <dsp:nvSpPr>
        <dsp:cNvPr id="0" name=""/>
        <dsp:cNvSpPr/>
      </dsp:nvSpPr>
      <dsp:spPr>
        <a:xfrm>
          <a:off x="642932" y="1894997"/>
          <a:ext cx="4636338" cy="814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60000"/>
              </a:schemeClr>
            </a:gs>
            <a:gs pos="33000">
              <a:schemeClr val="accent3">
                <a:alpha val="90000"/>
                <a:hueOff val="0"/>
                <a:satOff val="0"/>
                <a:lumOff val="0"/>
                <a:alphaOff val="-40000"/>
                <a:tint val="86500"/>
              </a:schemeClr>
            </a:gs>
            <a:gs pos="46750">
              <a:schemeClr val="accent3">
                <a:alpha val="90000"/>
                <a:hueOff val="0"/>
                <a:satOff val="0"/>
                <a:lumOff val="0"/>
                <a:alphaOff val="-40000"/>
                <a:tint val="71000"/>
                <a:satMod val="112000"/>
              </a:schemeClr>
            </a:gs>
            <a:gs pos="53000">
              <a:schemeClr val="accent3">
                <a:alpha val="90000"/>
                <a:hueOff val="0"/>
                <a:satOff val="0"/>
                <a:lumOff val="0"/>
                <a:alphaOff val="-40000"/>
                <a:tint val="71000"/>
                <a:satMod val="112000"/>
              </a:schemeClr>
            </a:gs>
            <a:gs pos="68000">
              <a:schemeClr val="accent3">
                <a:alpha val="90000"/>
                <a:hueOff val="0"/>
                <a:satOff val="0"/>
                <a:lumOff val="0"/>
                <a:alphaOff val="-40000"/>
                <a:tint val="86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Улучшение качества тренингов для тренеров и лидеров НПО с целью развития потенциала экспертов НПО.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42932" y="1894997"/>
        <a:ext cx="3673576" cy="814393"/>
      </dsp:txXfrm>
    </dsp:sp>
    <dsp:sp modelId="{E37E591E-5A45-48A1-BE7A-25125F15BFFD}">
      <dsp:nvSpPr>
        <dsp:cNvPr id="0" name=""/>
        <dsp:cNvSpPr/>
      </dsp:nvSpPr>
      <dsp:spPr>
        <a:xfrm>
          <a:off x="4047995" y="628298"/>
          <a:ext cx="529355" cy="52935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/>
        </a:p>
      </dsp:txBody>
      <dsp:txXfrm>
        <a:off x="4047995" y="628298"/>
        <a:ext cx="529355" cy="529355"/>
      </dsp:txXfrm>
    </dsp:sp>
    <dsp:sp modelId="{E7FE02B2-9148-4AB5-B3F0-5779C5DFF007}">
      <dsp:nvSpPr>
        <dsp:cNvPr id="0" name=""/>
        <dsp:cNvSpPr/>
      </dsp:nvSpPr>
      <dsp:spPr>
        <a:xfrm>
          <a:off x="4439115" y="1572995"/>
          <a:ext cx="529355" cy="52935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-4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4439115" y="1572995"/>
        <a:ext cx="529355" cy="52935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E9729-FA81-4D40-AF7E-2A198D606BC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ED09A-AD63-4100-9107-5EDE620A8C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2591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ED09A-AD63-4100-9107-5EDE620A8CB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ED09A-AD63-4100-9107-5EDE620A8CB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18003-29A6-46C0-A527-87EF9C8310F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B6206-ED02-4A1F-8783-10B919D38C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2"/>
          <p:cNvSpPr/>
          <p:nvPr/>
        </p:nvSpPr>
        <p:spPr>
          <a:xfrm>
            <a:off x="642910" y="3214686"/>
            <a:ext cx="77931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E0000"/>
                </a:solidFill>
                <a:latin typeface="Impact" pitchFamily="34" charset="0"/>
              </a:rPr>
              <a:t>Инициатива по развитию потенциала Экспертов в               секторе НПО</a:t>
            </a:r>
          </a:p>
          <a:p>
            <a:pPr algn="r"/>
            <a:endParaRPr lang="en-GB" sz="3600" dirty="0">
              <a:solidFill>
                <a:srgbClr val="3E0000"/>
              </a:solidFill>
              <a:latin typeface="Impact" pitchFamily="34" charset="0"/>
            </a:endParaRPr>
          </a:p>
        </p:txBody>
      </p:sp>
      <p:cxnSp>
        <p:nvCxnSpPr>
          <p:cNvPr id="5" name="Conexão recta 16"/>
          <p:cNvCxnSpPr/>
          <p:nvPr/>
        </p:nvCxnSpPr>
        <p:spPr>
          <a:xfrm>
            <a:off x="928662" y="4572008"/>
            <a:ext cx="767759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Rectângulo 10"/>
          <p:cNvSpPr/>
          <p:nvPr/>
        </p:nvSpPr>
        <p:spPr>
          <a:xfrm>
            <a:off x="3929058" y="4643446"/>
            <a:ext cx="45720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GB" sz="2500" dirty="0" smtClean="0">
                <a:solidFill>
                  <a:srgbClr val="3E0000"/>
                </a:solidFill>
                <a:latin typeface="Arial" pitchFamily="34" charset="0"/>
                <a:cs typeface="Arial" pitchFamily="34" charset="0"/>
              </a:rPr>
              <a:t>2012 -201</a:t>
            </a:r>
            <a:r>
              <a:rPr lang="ru-RU" sz="2500" dirty="0" smtClean="0">
                <a:solidFill>
                  <a:srgbClr val="3E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GB" sz="2500" dirty="0">
              <a:solidFill>
                <a:srgbClr val="3E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00108"/>
            <a:ext cx="128588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FCA logo_ru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714356"/>
            <a:ext cx="571504" cy="928694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857232"/>
            <a:ext cx="787204" cy="791845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857232"/>
            <a:ext cx="6429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nms_school_logo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1000108"/>
            <a:ext cx="1447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14" name="Рисунок 13" descr="C:\Documents and Settings\Loner\Рабочий стол\22-02-2013_07-35-57\Лого EU.jp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928670"/>
            <a:ext cx="1000132" cy="642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endParaRPr lang="ru-RU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714348" y="5000636"/>
            <a:ext cx="7643866" cy="1500198"/>
          </a:xfrm>
          <a:prstGeom prst="wedgeRoundRectCallout">
            <a:avLst>
              <a:gd name="adj1" fmla="val -13164"/>
              <a:gd name="adj2" fmla="val -78290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en-US" sz="1600" dirty="0" smtClean="0">
                <a:solidFill>
                  <a:schemeClr val="bg1"/>
                </a:solidFill>
              </a:rPr>
              <a:t>“</a:t>
            </a:r>
            <a:r>
              <a:rPr lang="ru-RU" sz="1600" dirty="0" smtClean="0">
                <a:solidFill>
                  <a:schemeClr val="bg1"/>
                </a:solidFill>
              </a:rPr>
              <a:t>Главное тренинг был на казахском языке, что необходимо для многих </a:t>
            </a:r>
            <a:r>
              <a:rPr lang="ru-RU" sz="1600" dirty="0" err="1" smtClean="0">
                <a:solidFill>
                  <a:schemeClr val="bg1"/>
                </a:solidFill>
              </a:rPr>
              <a:t>казахоязычных</a:t>
            </a:r>
            <a:r>
              <a:rPr lang="ru-RU" sz="1600" dirty="0" smtClean="0">
                <a:solidFill>
                  <a:schemeClr val="bg1"/>
                </a:solidFill>
              </a:rPr>
              <a:t> НПО лидеров и тренеров. Тренинги на казахском языке почти не проводятся, поэтому многие </a:t>
            </a:r>
            <a:r>
              <a:rPr lang="ru-RU" sz="1600" dirty="0" err="1" smtClean="0">
                <a:solidFill>
                  <a:schemeClr val="bg1"/>
                </a:solidFill>
              </a:rPr>
              <a:t>казахоязычные</a:t>
            </a:r>
            <a:r>
              <a:rPr lang="ru-RU" sz="1600" dirty="0" smtClean="0">
                <a:solidFill>
                  <a:schemeClr val="bg1"/>
                </a:solidFill>
              </a:rPr>
              <a:t> лидеры НПО и тренера  не достаточно развиваются.</a:t>
            </a:r>
            <a:r>
              <a:rPr lang="en-US" sz="1600" dirty="0" smtClean="0">
                <a:solidFill>
                  <a:schemeClr val="bg1"/>
                </a:solidFill>
              </a:rPr>
              <a:t>”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i="1" dirty="0" err="1" smtClean="0">
                <a:solidFill>
                  <a:schemeClr val="bg1"/>
                </a:solidFill>
              </a:rPr>
              <a:t>Гульбаршин</a:t>
            </a:r>
            <a:r>
              <a:rPr lang="ru-RU" sz="1600" i="1" dirty="0" smtClean="0">
                <a:solidFill>
                  <a:schemeClr val="bg1"/>
                </a:solidFill>
              </a:rPr>
              <a:t> </a:t>
            </a:r>
            <a:r>
              <a:rPr lang="ru-RU" sz="1600" i="1" dirty="0" err="1" smtClean="0">
                <a:solidFill>
                  <a:schemeClr val="bg1"/>
                </a:solidFill>
              </a:rPr>
              <a:t>Касиманова</a:t>
            </a:r>
            <a:r>
              <a:rPr lang="ru-RU" sz="1600" i="1" dirty="0" smtClean="0">
                <a:solidFill>
                  <a:schemeClr val="bg1"/>
                </a:solidFill>
              </a:rPr>
              <a:t>, г. Усть-Каменогорск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71480"/>
            <a:ext cx="5301432" cy="389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endParaRPr lang="ru-RU" sz="1800" dirty="0" smtClean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928662" y="4214818"/>
            <a:ext cx="8103844" cy="2136870"/>
          </a:xfrm>
          <a:prstGeom prst="wedgeRoundRectCallout">
            <a:avLst>
              <a:gd name="adj1" fmla="val -40358"/>
              <a:gd name="adj2" fmla="val -67974"/>
              <a:gd name="adj3" fmla="val 16667"/>
            </a:avLst>
          </a:prstGeom>
          <a:solidFill>
            <a:schemeClr val="accent6">
              <a:alpha val="48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1200" dirty="0" smtClean="0">
                <a:solidFill>
                  <a:sysClr val="windowText" lastClr="000000"/>
                </a:solidFill>
              </a:rPr>
              <a:t>Навыки и знания, полученные на тренингах «Школы тренеров» позволили обобщить и систематизировать опыт тренерской работы, который был у меня ранее, взглянуть на тренинг как на управляемый процесс взаимного получения знаний и навыков, развить в себе качества педагога-новатора, профессионального </a:t>
            </a:r>
            <a:r>
              <a:rPr lang="ru-RU" sz="1200" dirty="0" err="1" smtClean="0">
                <a:solidFill>
                  <a:sysClr val="windowText" lastClr="000000"/>
                </a:solidFill>
              </a:rPr>
              <a:t>фасилитатора</a:t>
            </a:r>
            <a:r>
              <a:rPr lang="ru-RU" sz="1200" dirty="0" smtClean="0">
                <a:solidFill>
                  <a:sysClr val="windowText" lastClr="000000"/>
                </a:solidFill>
              </a:rPr>
              <a:t> и даже, не побоюсь этих слов, аналитика и менеджера образовательного процесса. Я научился профессионально управлять процессом обучения. Эффективно использовать в своих тренингах современные технологии и методики обучения. Рост профессиональных навыков и положительные изменения в моей работе как тренера, уже отмечают неоднократные участники моих тренингов и коллеги «по цеху», – и этому я обязан именно участию в данной «Школе». С уважением, </a:t>
            </a:r>
            <a:r>
              <a:rPr lang="ru-RU" sz="1200" dirty="0" err="1" smtClean="0">
                <a:solidFill>
                  <a:sysClr val="windowText" lastClr="000000"/>
                </a:solidFill>
              </a:rPr>
              <a:t>Азамат</a:t>
            </a:r>
            <a:r>
              <a:rPr lang="ru-RU" sz="1200" dirty="0" smtClean="0">
                <a:solidFill>
                  <a:sysClr val="windowText" lastClr="000000"/>
                </a:solidFill>
              </a:rPr>
              <a:t> </a:t>
            </a:r>
            <a:r>
              <a:rPr lang="ru-RU" sz="1200" dirty="0" err="1" smtClean="0">
                <a:solidFill>
                  <a:sysClr val="windowText" lastClr="000000"/>
                </a:solidFill>
              </a:rPr>
              <a:t>Азатов</a:t>
            </a:r>
            <a:r>
              <a:rPr lang="ru-RU" sz="1200" dirty="0" smtClean="0">
                <a:solidFill>
                  <a:sysClr val="windowText" lastClr="000000"/>
                </a:solidFill>
              </a:rPr>
              <a:t>, тренер, г.Семей, ВКО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5086976" cy="300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2"/>
            <a:ext cx="4607751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571876"/>
            <a:ext cx="4679153" cy="3119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3214686"/>
            <a:ext cx="850112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Международный тренинг с привлечением Швейцарской Школы Менеджмента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857628"/>
            <a:ext cx="3100150" cy="2066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683568" y="332656"/>
            <a:ext cx="7848872" cy="1512168"/>
          </a:xfrm>
          <a:prstGeom prst="wedgeRoundRectCallout">
            <a:avLst>
              <a:gd name="adj1" fmla="val -3052"/>
              <a:gd name="adj2" fmla="val 65860"/>
              <a:gd name="adj3" fmla="val 16667"/>
            </a:avLst>
          </a:prstGeom>
          <a:solidFill>
            <a:schemeClr val="accent6">
              <a:alpha val="4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Очень признателен организаторам за инициативы подготовки отечественных тренеров, создания базы данных специалистов (именно казахстанских тренеров), особенно хочу отметить инициативу организаторов по обучению и подготовке </a:t>
            </a:r>
            <a:r>
              <a:rPr lang="ru-RU" sz="1400" dirty="0" err="1" smtClean="0">
                <a:solidFill>
                  <a:schemeClr val="tx1"/>
                </a:solidFill>
              </a:rPr>
              <a:t>казахоязычных</a:t>
            </a:r>
            <a:r>
              <a:rPr lang="ru-RU" sz="1400" dirty="0" smtClean="0">
                <a:solidFill>
                  <a:schemeClr val="tx1"/>
                </a:solidFill>
              </a:rPr>
              <a:t> тренеров. Именно данное направление требует сейчас особенного внимания и поддержки. </a:t>
            </a:r>
            <a:r>
              <a:rPr lang="kk-KZ" sz="1400" dirty="0" smtClean="0">
                <a:solidFill>
                  <a:schemeClr val="tx1"/>
                </a:solidFill>
              </a:rPr>
              <a:t>Кусаинов Рустам , Шал ақын ауданы, Сергеевка қ., «Солтүстік жастары» жастар қоғамдық бірлестігі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386863"/>
            <a:ext cx="5628716" cy="40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b="46773"/>
          <a:stretch>
            <a:fillRect/>
          </a:stretch>
        </p:blipFill>
        <p:spPr bwMode="auto">
          <a:xfrm>
            <a:off x="1071538" y="571480"/>
            <a:ext cx="7378863" cy="557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5"/>
          <p:cNvGraphicFramePr/>
          <p:nvPr/>
        </p:nvGraphicFramePr>
        <p:xfrm>
          <a:off x="-1571668" y="2428868"/>
          <a:ext cx="6929486" cy="316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4"/>
          <p:cNvGraphicFramePr/>
          <p:nvPr/>
        </p:nvGraphicFramePr>
        <p:xfrm>
          <a:off x="3714744" y="2857496"/>
          <a:ext cx="5214942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7224" y="1571612"/>
            <a:ext cx="2000264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Цель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1571612"/>
            <a:ext cx="2357454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Задачи</a:t>
            </a:r>
            <a:endParaRPr lang="ru-RU" sz="3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Цель и Задачи проекта</a:t>
            </a:r>
            <a:endParaRPr lang="ru-RU" sz="3600" b="1" dirty="0"/>
          </a:p>
        </p:txBody>
      </p:sp>
      <p:cxnSp>
        <p:nvCxnSpPr>
          <p:cNvPr id="10" name="Conexão recta 3"/>
          <p:cNvCxnSpPr/>
          <p:nvPr/>
        </p:nvCxnSpPr>
        <p:spPr>
          <a:xfrm>
            <a:off x="571472" y="1000108"/>
            <a:ext cx="7920880" cy="0"/>
          </a:xfrm>
          <a:prstGeom prst="line">
            <a:avLst/>
          </a:prstGeom>
          <a:ln>
            <a:solidFill>
              <a:srgbClr val="6D1D2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2547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Деятельность проекта за 1год и 3месяца</a:t>
            </a:r>
            <a:endParaRPr lang="ru-RU" sz="3600" b="1" dirty="0"/>
          </a:p>
        </p:txBody>
      </p:sp>
      <p:cxnSp>
        <p:nvCxnSpPr>
          <p:cNvPr id="5" name="Conexão recta 3"/>
          <p:cNvCxnSpPr/>
          <p:nvPr/>
        </p:nvCxnSpPr>
        <p:spPr>
          <a:xfrm>
            <a:off x="571472" y="1071546"/>
            <a:ext cx="7920880" cy="0"/>
          </a:xfrm>
          <a:prstGeom prst="line">
            <a:avLst/>
          </a:prstGeom>
          <a:ln>
            <a:solidFill>
              <a:srgbClr val="6D1D2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272" r="-260" b="49941"/>
          <a:stretch>
            <a:fillRect/>
          </a:stretch>
        </p:blipFill>
        <p:spPr bwMode="auto">
          <a:xfrm>
            <a:off x="642910" y="1357298"/>
            <a:ext cx="763201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low 5 (2).PNG"/>
          <p:cNvPicPr>
            <a:picLocks noChangeAspect="1"/>
          </p:cNvPicPr>
          <p:nvPr/>
        </p:nvPicPr>
        <p:blipFill>
          <a:blip r:embed="rId2" cstate="print"/>
          <a:srcRect l="-81" b="61458"/>
          <a:stretch>
            <a:fillRect/>
          </a:stretch>
        </p:blipFill>
        <p:spPr>
          <a:xfrm>
            <a:off x="701323" y="428604"/>
            <a:ext cx="7871205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ow 5 (2).PNG"/>
          <p:cNvPicPr>
            <a:picLocks noChangeAspect="1"/>
          </p:cNvPicPr>
          <p:nvPr/>
        </p:nvPicPr>
        <p:blipFill>
          <a:blip r:embed="rId2" cstate="print"/>
          <a:srcRect l="-81" t="38542" r="2006" b="33333"/>
          <a:stretch>
            <a:fillRect/>
          </a:stretch>
        </p:blipFill>
        <p:spPr>
          <a:xfrm>
            <a:off x="857224" y="1071546"/>
            <a:ext cx="7572428" cy="458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72547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Участники проекта</a:t>
            </a:r>
            <a:endParaRPr lang="ru-RU" sz="3600" b="1" dirty="0"/>
          </a:p>
        </p:txBody>
      </p:sp>
      <p:cxnSp>
        <p:nvCxnSpPr>
          <p:cNvPr id="5" name="Conexão recta 3"/>
          <p:cNvCxnSpPr/>
          <p:nvPr/>
        </p:nvCxnSpPr>
        <p:spPr>
          <a:xfrm>
            <a:off x="571472" y="1071546"/>
            <a:ext cx="7920880" cy="0"/>
          </a:xfrm>
          <a:prstGeom prst="line">
            <a:avLst/>
          </a:prstGeom>
          <a:ln>
            <a:solidFill>
              <a:srgbClr val="6D1D2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42165"/>
          <a:stretch>
            <a:fillRect/>
          </a:stretch>
        </p:blipFill>
        <p:spPr bwMode="auto">
          <a:xfrm>
            <a:off x="1000100" y="1357298"/>
            <a:ext cx="7143800" cy="45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достижения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1214422"/>
          <a:ext cx="7429552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Flow 5 (1).png"/>
          <p:cNvPicPr>
            <a:picLocks noChangeAspect="1"/>
          </p:cNvPicPr>
          <p:nvPr/>
        </p:nvPicPr>
        <p:blipFill>
          <a:blip r:embed="rId7" cstate="print"/>
          <a:srcRect l="-81" t="67708" r="-81" b="6250"/>
          <a:stretch>
            <a:fillRect/>
          </a:stretch>
        </p:blipFill>
        <p:spPr>
          <a:xfrm>
            <a:off x="1071538" y="3286124"/>
            <a:ext cx="6929486" cy="3385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85804" y="71414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>Анализ</a:t>
            </a:r>
            <a:r>
              <a:rPr lang="ru-RU" b="1" dirty="0" smtClean="0"/>
              <a:t> </a:t>
            </a:r>
            <a:r>
              <a:rPr lang="ru-RU" sz="3600" b="1" dirty="0" err="1" smtClean="0"/>
              <a:t>вебсайта</a:t>
            </a:r>
            <a:endParaRPr lang="ru-RU" sz="3600" b="1" dirty="0"/>
          </a:p>
        </p:txBody>
      </p:sp>
      <p:cxnSp>
        <p:nvCxnSpPr>
          <p:cNvPr id="7" name="Conexão recta 3"/>
          <p:cNvCxnSpPr/>
          <p:nvPr/>
        </p:nvCxnSpPr>
        <p:spPr>
          <a:xfrm>
            <a:off x="571472" y="1071546"/>
            <a:ext cx="7920880" cy="0"/>
          </a:xfrm>
          <a:prstGeom prst="line">
            <a:avLst/>
          </a:prstGeom>
          <a:ln>
            <a:solidFill>
              <a:srgbClr val="6D1D2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b="48671"/>
          <a:stretch>
            <a:fillRect/>
          </a:stretch>
        </p:blipFill>
        <p:spPr bwMode="auto">
          <a:xfrm>
            <a:off x="1428728" y="1428736"/>
            <a:ext cx="653421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 numCol="1">
            <a:normAutofit/>
          </a:bodyPr>
          <a:lstStyle/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600" dirty="0" smtClean="0"/>
              <a:t> 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928934"/>
            <a:ext cx="5572164" cy="3568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00034" y="428604"/>
            <a:ext cx="7929618" cy="1857388"/>
          </a:xfrm>
          <a:prstGeom prst="wedgeRoundRectCallout">
            <a:avLst>
              <a:gd name="adj1" fmla="val -30565"/>
              <a:gd name="adj2" fmla="val 8413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1600" dirty="0" smtClean="0"/>
              <a:t>“</a:t>
            </a:r>
            <a:r>
              <a:rPr lang="ru-RU" sz="1600" dirty="0" smtClean="0"/>
              <a:t>На тренинге мы получили возможность систематизировать свои знания, развить личностные качества и компетенций тренера и увидеть свою работу глазами коллег. За моими плечами около 7 лет работы тренера, несмотря на это я узнала очень много полезного и пополнила свою «профессиональную копилку».</a:t>
            </a:r>
            <a:r>
              <a:rPr lang="en-US" sz="1600" dirty="0" smtClean="0"/>
              <a:t>”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i="1" dirty="0" err="1" smtClean="0"/>
              <a:t>Айберова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Гульжан</a:t>
            </a:r>
            <a:r>
              <a:rPr lang="ru-RU" sz="1600" i="1" dirty="0" smtClean="0"/>
              <a:t>,  тренер ОО «Центр гражданского и экономического образования в ЮКО «Интеллект», г. Шымкент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1683</TotalTime>
  <Words>402</Words>
  <Application>Microsoft Office PowerPoint</Application>
  <PresentationFormat>Экран (4:3)</PresentationFormat>
  <Paragraphs>86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Цель и Задачи проекта</vt:lpstr>
      <vt:lpstr>Деятельность проекта за 1год и 3месяца</vt:lpstr>
      <vt:lpstr>Слайд 4</vt:lpstr>
      <vt:lpstr>Слайд 5</vt:lpstr>
      <vt:lpstr>Участники проекта</vt:lpstr>
      <vt:lpstr>Наши достижения</vt:lpstr>
      <vt:lpstr>Анализ вебсайта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Eurasia Foundation of Central Asia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jhoward</dc:creator>
  <cp:lastModifiedBy>asholpankulova</cp:lastModifiedBy>
  <cp:revision>196</cp:revision>
  <dcterms:created xsi:type="dcterms:W3CDTF">2013-11-21T04:39:36Z</dcterms:created>
  <dcterms:modified xsi:type="dcterms:W3CDTF">2013-12-05T06:26:08Z</dcterms:modified>
</cp:coreProperties>
</file>