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17"/>
  </p:notesMasterIdLst>
  <p:sldIdLst>
    <p:sldId id="256" r:id="rId2"/>
    <p:sldId id="263" r:id="rId3"/>
    <p:sldId id="264" r:id="rId4"/>
    <p:sldId id="257" r:id="rId5"/>
    <p:sldId id="258" r:id="rId6"/>
    <p:sldId id="265" r:id="rId7"/>
    <p:sldId id="266" r:id="rId8"/>
    <p:sldId id="269" r:id="rId9"/>
    <p:sldId id="270" r:id="rId10"/>
    <p:sldId id="271" r:id="rId11"/>
    <p:sldId id="272" r:id="rId12"/>
    <p:sldId id="273" r:id="rId13"/>
    <p:sldId id="259" r:id="rId14"/>
    <p:sldId id="260" r:id="rId15"/>
    <p:sldId id="261" r:id="rId16"/>
  </p:sldIdLst>
  <p:sldSz cx="9144000" cy="6858000" type="screen4x3"/>
  <p:notesSz cx="6794500" cy="99314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174" y="26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E45FAA-1644-4D9F-951C-97B07F437574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4400" y="744538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718050"/>
            <a:ext cx="5435600" cy="44688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2925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8100" y="9432925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E2ADF9C-08DF-4C11-941E-5F6193511C0E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914400" y="744538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 algn="r"/>
            <a:fld id="{91F1B171-E101-41E1-B141-D161013191A1}" type="slidenum">
              <a:rPr lang="en-US" smtClean="0"/>
              <a:pPr algn="r"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914400" y="744538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 algn="r"/>
            <a:fld id="{91F1B171-E101-41E1-B141-D161013191A1}" type="slidenum">
              <a:rPr lang="en-US" smtClean="0"/>
              <a:pPr algn="r"/>
              <a:t>9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914400" y="744538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 algn="r"/>
            <a:fld id="{91F1B171-E101-41E1-B141-D161013191A1}" type="slidenum">
              <a:rPr lang="en-US" smtClean="0"/>
              <a:pPr algn="r"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914400" y="744538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 algn="r"/>
            <a:fld id="{91F1B171-E101-41E1-B141-D161013191A1}" type="slidenum">
              <a:rPr lang="en-US" smtClean="0"/>
              <a:pPr algn="r"/>
              <a:t>11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Прямоугольник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Прямоугольник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Прямоугольник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Прямоугольник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Скругленный прямоугольник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Скругленный прямоугольник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Прямоугольник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45262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6" name="Дата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Прямоугольник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Прямоугольник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Прямоугольник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Прямоугольник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Скругленный прямоугольник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Скругленный прямоугольник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Прямоугольник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Прямоугольник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Прямоугольник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Прямоугольник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Прямоугольник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Прямоугольник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4FF54BB9-87D9-4C4E-BB4F-0E20654377C8}" type="datetimeFigureOut">
              <a:rPr lang="ru-RU" smtClean="0"/>
              <a:pPr/>
              <a:t>21.11.2012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66A586F8-C9A4-4FD5-879C-E3CA397C8C31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dknews.kz/npo-novyjj-otschet-vremeni.htm" TargetMode="External"/><Relationship Id="rId2" Type="http://schemas.openxmlformats.org/officeDocument/2006/relationships/hyperlink" Target="http://zonakz.net/articles/49336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panoramakz.com/index.php?option=com_wrapper&amp;Itemid=66" TargetMode="Externa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goexpert.kz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596" y="2285992"/>
            <a:ext cx="8458200" cy="1470025"/>
          </a:xfrm>
        </p:spPr>
        <p:txBody>
          <a:bodyPr>
            <a:noAutofit/>
          </a:bodyPr>
          <a:lstStyle/>
          <a:p>
            <a:r>
              <a:rPr lang="en-US" sz="3600" b="1" dirty="0"/>
              <a:t>Civil Sector Capacity Building </a:t>
            </a:r>
            <a:r>
              <a:rPr lang="en-US" sz="3600" b="1" dirty="0" smtClean="0"/>
              <a:t>Initiative in Kazakhstan</a:t>
            </a:r>
            <a:r>
              <a:rPr lang="ru-RU" sz="3600" b="1" dirty="0" smtClean="0"/>
              <a:t/>
            </a:r>
            <a:br>
              <a:rPr lang="ru-RU" sz="3600" b="1" dirty="0" smtClean="0"/>
            </a:br>
            <a:r>
              <a:rPr lang="ru-RU" sz="3600" b="1" dirty="0" smtClean="0"/>
              <a:t/>
            </a:r>
            <a:br>
              <a:rPr lang="ru-RU" sz="3600" b="1" dirty="0" smtClean="0"/>
            </a:br>
            <a:r>
              <a:rPr lang="ru-RU" sz="3600" dirty="0"/>
              <a:t>Инициатива по развитию организаций гражданского общества в Казахстане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14282" y="4857760"/>
            <a:ext cx="2357454" cy="1752600"/>
          </a:xfrm>
        </p:spPr>
        <p:txBody>
          <a:bodyPr/>
          <a:lstStyle/>
          <a:p>
            <a:r>
              <a:rPr lang="en-US" dirty="0" smtClean="0"/>
              <a:t>21 </a:t>
            </a:r>
            <a:r>
              <a:rPr lang="ru-RU" dirty="0" smtClean="0"/>
              <a:t>ноября</a:t>
            </a:r>
            <a:r>
              <a:rPr lang="ru-RU" dirty="0" smtClean="0"/>
              <a:t> </a:t>
            </a:r>
            <a:r>
              <a:rPr lang="ru-RU" dirty="0" smtClean="0"/>
              <a:t>2012 г.</a:t>
            </a:r>
          </a:p>
          <a:p>
            <a:r>
              <a:rPr lang="ru-RU" dirty="0" err="1" smtClean="0"/>
              <a:t>Алматы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 noGrp="1"/>
          </p:cNvSpPr>
          <p:nvPr>
            <p:ph type="title"/>
          </p:nvPr>
        </p:nvSpPr>
        <p:spPr>
          <a:xfrm>
            <a:off x="609600" y="990600"/>
            <a:ext cx="8229240" cy="1250280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k-KZ" sz="2800" b="1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j-lt"/>
              </a:rPr>
              <a:t>Предложение: структура конференции</a:t>
            </a: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762000" y="1905000"/>
            <a:ext cx="8229240" cy="6096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kk-KZ" sz="2400" i="1" kern="0" dirty="0" smtClean="0">
                <a:solidFill>
                  <a:sysClr val="windowText" lastClr="000000"/>
                </a:solidFill>
                <a:latin typeface="+mj-lt"/>
              </a:rPr>
              <a:t>Лидершип симмуляция (</a:t>
            </a:r>
            <a:r>
              <a:rPr lang="en-US" sz="2400" i="1" kern="0" dirty="0" smtClean="0">
                <a:solidFill>
                  <a:sysClr val="windowText" lastClr="000000"/>
                </a:solidFill>
                <a:latin typeface="+mj-lt"/>
              </a:rPr>
              <a:t>leadership simulation</a:t>
            </a:r>
            <a:r>
              <a:rPr lang="kk-KZ" sz="2400" i="1" kern="0" dirty="0" smtClean="0">
                <a:solidFill>
                  <a:sysClr val="windowText" lastClr="000000"/>
                </a:solidFill>
                <a:latin typeface="+mj-lt"/>
              </a:rPr>
              <a:t>) - 1</a:t>
            </a:r>
            <a:endParaRPr kumimoji="0" lang="en-US" sz="2400" i="1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j-lt"/>
            </a:endParaRPr>
          </a:p>
        </p:txBody>
      </p:sp>
      <p:pic>
        <p:nvPicPr>
          <p:cNvPr id="8" name="Picture 4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0" y="428604"/>
            <a:ext cx="2900880" cy="884880"/>
          </a:xfrm>
          <a:prstGeom prst="rect">
            <a:avLst/>
          </a:prstGeom>
        </p:spPr>
      </p:pic>
      <p:sp>
        <p:nvSpPr>
          <p:cNvPr id="9" name="CustomShape 2"/>
          <p:cNvSpPr/>
          <p:nvPr/>
        </p:nvSpPr>
        <p:spPr>
          <a:xfrm>
            <a:off x="685800" y="2667000"/>
            <a:ext cx="8228880" cy="3229800"/>
          </a:xfrm>
          <a:prstGeom prst="rect">
            <a:avLst/>
          </a:prstGeom>
        </p:spPr>
        <p:txBody>
          <a:bodyPr lIns="90000" tIns="45000" rIns="90000" bIns="45000"/>
          <a:lstStyle/>
          <a:p>
            <a:r>
              <a:rPr lang="kk-KZ" sz="2800" dirty="0" smtClean="0">
                <a:solidFill>
                  <a:srgbClr val="000000"/>
                </a:solidFill>
                <a:latin typeface="+mj-lt"/>
              </a:rPr>
              <a:t>Шаг  1: участники входят в зал для лекции и ничего не происходит </a:t>
            </a:r>
          </a:p>
          <a:p>
            <a:r>
              <a:rPr lang="kk-KZ" sz="2800" dirty="0" smtClean="0">
                <a:solidFill>
                  <a:srgbClr val="000000"/>
                </a:solidFill>
                <a:latin typeface="+mj-lt"/>
              </a:rPr>
              <a:t>Шаг  2: задача лектора спровоцировать аудиторию</a:t>
            </a:r>
          </a:p>
          <a:p>
            <a:r>
              <a:rPr lang="kk-KZ" sz="2800" dirty="0" smtClean="0">
                <a:solidFill>
                  <a:srgbClr val="000000"/>
                </a:solidFill>
                <a:latin typeface="+mj-lt"/>
              </a:rPr>
              <a:t>Шаг 3: обсуждение происходившего</a:t>
            </a:r>
          </a:p>
          <a:p>
            <a:r>
              <a:rPr lang="kk-KZ" sz="2800" dirty="0" smtClean="0">
                <a:solidFill>
                  <a:srgbClr val="000000"/>
                </a:solidFill>
                <a:latin typeface="+mj-lt"/>
              </a:rPr>
              <a:t>Шаг 4: мини-лекция о 4 К Адиля Нажама: кооперация, конфронтация, кооптация и комплементация </a:t>
            </a:r>
            <a:endParaRPr lang="kk-KZ" sz="2800" dirty="0" smtClean="0"/>
          </a:p>
          <a:p>
            <a:endParaRPr lang="en-US" sz="2800" dirty="0" smtClean="0">
              <a:solidFill>
                <a:srgbClr val="000000"/>
              </a:solidFill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 noGrp="1"/>
          </p:cNvSpPr>
          <p:nvPr>
            <p:ph type="title"/>
          </p:nvPr>
        </p:nvSpPr>
        <p:spPr>
          <a:xfrm>
            <a:off x="609600" y="990600"/>
            <a:ext cx="8229240" cy="1250280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k-KZ" sz="2800" b="1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j-lt"/>
              </a:rPr>
              <a:t>Предложение: структура конференции</a:t>
            </a: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762000" y="1905000"/>
            <a:ext cx="8229240" cy="6096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kk-KZ" sz="2400" i="1" kern="0" dirty="0" smtClean="0">
                <a:solidFill>
                  <a:sysClr val="windowText" lastClr="000000"/>
                </a:solidFill>
                <a:latin typeface="+mj-lt"/>
              </a:rPr>
              <a:t>Лидершип симмуляция (</a:t>
            </a:r>
            <a:r>
              <a:rPr lang="en-US" sz="2400" i="1" kern="0" dirty="0" smtClean="0">
                <a:solidFill>
                  <a:sysClr val="windowText" lastClr="000000"/>
                </a:solidFill>
                <a:latin typeface="+mj-lt"/>
              </a:rPr>
              <a:t>leadership simulation</a:t>
            </a:r>
            <a:r>
              <a:rPr lang="kk-KZ" sz="2400" i="1" kern="0" dirty="0" smtClean="0">
                <a:solidFill>
                  <a:sysClr val="windowText" lastClr="000000"/>
                </a:solidFill>
                <a:latin typeface="+mj-lt"/>
              </a:rPr>
              <a:t>) - 2</a:t>
            </a:r>
            <a:endParaRPr kumimoji="0" lang="en-US" sz="2400" i="1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j-lt"/>
            </a:endParaRPr>
          </a:p>
        </p:txBody>
      </p:sp>
      <p:pic>
        <p:nvPicPr>
          <p:cNvPr id="8" name="Picture 4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0" y="500042"/>
            <a:ext cx="2900880" cy="884880"/>
          </a:xfrm>
          <a:prstGeom prst="rect">
            <a:avLst/>
          </a:prstGeom>
        </p:spPr>
      </p:pic>
      <p:sp>
        <p:nvSpPr>
          <p:cNvPr id="9" name="CustomShape 2"/>
          <p:cNvSpPr/>
          <p:nvPr/>
        </p:nvSpPr>
        <p:spPr>
          <a:xfrm>
            <a:off x="685800" y="2667000"/>
            <a:ext cx="8228880" cy="3229800"/>
          </a:xfrm>
          <a:prstGeom prst="rect">
            <a:avLst/>
          </a:prstGeom>
        </p:spPr>
        <p:txBody>
          <a:bodyPr lIns="90000" tIns="45000" rIns="90000" bIns="45000"/>
          <a:lstStyle/>
          <a:p>
            <a:r>
              <a:rPr lang="kk-KZ" sz="2800" dirty="0" smtClean="0">
                <a:solidFill>
                  <a:srgbClr val="000000"/>
                </a:solidFill>
                <a:latin typeface="+mj-lt"/>
              </a:rPr>
              <a:t>Шаг  1: участники делятся на три группы и обсуждают претензии к друг другу  </a:t>
            </a:r>
          </a:p>
          <a:p>
            <a:r>
              <a:rPr lang="kk-KZ" sz="2800" dirty="0" smtClean="0">
                <a:solidFill>
                  <a:srgbClr val="000000"/>
                </a:solidFill>
                <a:latin typeface="+mj-lt"/>
              </a:rPr>
              <a:t>Шаг  2: делятся на три группы, но уже смешиваются. Группы обсуждают, те области в которых они нуждаются друг в друге, и ожидания друг от друга</a:t>
            </a:r>
          </a:p>
          <a:p>
            <a:r>
              <a:rPr lang="kk-KZ" sz="2800" dirty="0" smtClean="0">
                <a:solidFill>
                  <a:srgbClr val="000000"/>
                </a:solidFill>
                <a:latin typeface="+mj-lt"/>
              </a:rPr>
              <a:t>Шаг 3: определяют области для взаимодействия и работают над </a:t>
            </a:r>
            <a:r>
              <a:rPr lang="en-US" sz="2800" dirty="0" smtClean="0">
                <a:solidFill>
                  <a:srgbClr val="000000"/>
                </a:solidFill>
                <a:latin typeface="+mj-lt"/>
              </a:rPr>
              <a:t>action plan</a:t>
            </a:r>
            <a:endParaRPr lang="kk-KZ" sz="2800" dirty="0" smtClean="0">
              <a:solidFill>
                <a:srgbClr val="000000"/>
              </a:solidFill>
              <a:latin typeface="+mj-lt"/>
            </a:endParaRPr>
          </a:p>
          <a:p>
            <a:r>
              <a:rPr lang="kk-KZ" sz="2800" dirty="0" smtClean="0">
                <a:solidFill>
                  <a:srgbClr val="000000"/>
                </a:solidFill>
                <a:latin typeface="+mj-lt"/>
              </a:rPr>
              <a:t>Шаг 4: презентуют </a:t>
            </a:r>
            <a:r>
              <a:rPr lang="en-US" sz="2800" dirty="0">
                <a:solidFill>
                  <a:srgbClr val="000000"/>
                </a:solidFill>
              </a:rPr>
              <a:t>action plan</a:t>
            </a:r>
            <a:endParaRPr lang="en-US" sz="2800" dirty="0" smtClean="0">
              <a:solidFill>
                <a:srgbClr val="000000"/>
              </a:solidFill>
              <a:latin typeface="+mj-lt"/>
            </a:endParaRPr>
          </a:p>
          <a:p>
            <a:endParaRPr lang="kk-KZ" sz="2800" dirty="0" smtClean="0">
              <a:solidFill>
                <a:srgbClr val="000000"/>
              </a:solidFill>
              <a:latin typeface="+mj-lt"/>
            </a:endParaRPr>
          </a:p>
          <a:p>
            <a:endParaRPr lang="en-US" sz="2800" dirty="0" smtClean="0">
              <a:solidFill>
                <a:srgbClr val="000000"/>
              </a:solidFill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for conference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Decide with Chevron on the format and the dates of the conference</a:t>
            </a:r>
          </a:p>
          <a:p>
            <a:r>
              <a:rPr lang="en-US" dirty="0" smtClean="0"/>
              <a:t>Invite speakers </a:t>
            </a:r>
          </a:p>
          <a:p>
            <a:r>
              <a:rPr lang="en-US" dirty="0" smtClean="0"/>
              <a:t>Invite participants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visibility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Zona.KZ - </a:t>
            </a:r>
            <a:r>
              <a:rPr lang="ru-RU" u="sng" dirty="0" smtClean="0">
                <a:hlinkClick r:id="rId2"/>
              </a:rPr>
              <a:t>http</a:t>
            </a:r>
            <a:r>
              <a:rPr lang="ru-RU" u="sng" dirty="0">
                <a:hlinkClick r:id="rId2"/>
              </a:rPr>
              <a:t>://zonakz.net/articles/49336</a:t>
            </a:r>
            <a:r>
              <a:rPr lang="ru-RU" dirty="0"/>
              <a:t> </a:t>
            </a:r>
          </a:p>
          <a:p>
            <a:r>
              <a:rPr lang="ru-RU" dirty="0"/>
              <a:t> </a:t>
            </a:r>
            <a:r>
              <a:rPr lang="en-US" dirty="0" smtClean="0"/>
              <a:t>DK News - </a:t>
            </a:r>
            <a:r>
              <a:rPr lang="ru-RU" u="sng" dirty="0" smtClean="0">
                <a:hlinkClick r:id="rId3"/>
              </a:rPr>
              <a:t>http</a:t>
            </a:r>
            <a:r>
              <a:rPr lang="ru-RU" u="sng" dirty="0">
                <a:hlinkClick r:id="rId3"/>
              </a:rPr>
              <a:t>://dknews.kz/npo-novyjj-otschet-vremeni.htm</a:t>
            </a:r>
            <a:r>
              <a:rPr lang="ru-RU" dirty="0"/>
              <a:t> </a:t>
            </a:r>
            <a:endParaRPr lang="en-US" dirty="0" smtClean="0"/>
          </a:p>
          <a:p>
            <a:r>
              <a:rPr lang="en-US" dirty="0" smtClean="0"/>
              <a:t>Panorama - </a:t>
            </a:r>
            <a:r>
              <a:rPr lang="en-US" dirty="0" smtClean="0">
                <a:hlinkClick r:id="rId4"/>
              </a:rPr>
              <a:t>h</a:t>
            </a:r>
            <a:r>
              <a:rPr lang="ru-RU" u="sng" dirty="0" err="1" smtClean="0">
                <a:hlinkClick r:id="rId4"/>
              </a:rPr>
              <a:t>ttp</a:t>
            </a:r>
            <a:r>
              <a:rPr lang="ru-RU" u="sng" dirty="0">
                <a:hlinkClick r:id="rId4"/>
              </a:rPr>
              <a:t>://</a:t>
            </a:r>
            <a:r>
              <a:rPr lang="ru-RU" u="sng" dirty="0" err="1" smtClean="0">
                <a:hlinkClick r:id="rId4"/>
              </a:rPr>
              <a:t>panoramakz.com</a:t>
            </a:r>
            <a:r>
              <a:rPr lang="ru-RU" u="sng" dirty="0" smtClean="0">
                <a:hlinkClick r:id="rId4"/>
              </a:rPr>
              <a:t>/index.php?option=com_wrapper&amp;Itemid=66</a:t>
            </a:r>
            <a:endParaRPr lang="en-US" u="sng" dirty="0" smtClean="0"/>
          </a:p>
          <a:p>
            <a:r>
              <a:rPr lang="en-US" dirty="0" err="1" smtClean="0"/>
              <a:t>Zhas</a:t>
            </a:r>
            <a:r>
              <a:rPr lang="en-US" dirty="0" smtClean="0"/>
              <a:t> Kazakh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Plans for 2013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en-US" sz="2400" dirty="0" smtClean="0"/>
              <a:t>4 trainings (2 international – UNDEF + 2 local - CHEVRON) based on the topics identified in the assessment</a:t>
            </a:r>
            <a:endParaRPr lang="ru-RU" sz="2400" dirty="0"/>
          </a:p>
          <a:p>
            <a:pPr lvl="0"/>
            <a:r>
              <a:rPr lang="en-US" sz="2400" smtClean="0"/>
              <a:t>Website support (CHEVRON)</a:t>
            </a:r>
            <a:endParaRPr lang="ru-RU" sz="2400" dirty="0"/>
          </a:p>
          <a:p>
            <a:pPr lvl="0"/>
            <a:r>
              <a:rPr lang="en-US" sz="2400" dirty="0" smtClean="0"/>
              <a:t>Development of the virtual “Library” (in Russian and Kazakh language) based on training modules (CHEVRON)</a:t>
            </a:r>
          </a:p>
          <a:p>
            <a:pPr lvl="0"/>
            <a:r>
              <a:rPr lang="en-US" sz="2400" dirty="0" smtClean="0"/>
              <a:t>Pilot module (distance education) – 2-week course (CHEVRON)</a:t>
            </a:r>
            <a:endParaRPr lang="ru-RU" sz="2400" dirty="0"/>
          </a:p>
          <a:p>
            <a:pPr lvl="0"/>
            <a:r>
              <a:rPr lang="en-US" sz="2400" dirty="0" smtClean="0"/>
              <a:t>Alumni annual meeting </a:t>
            </a:r>
            <a:r>
              <a:rPr lang="ru-RU" sz="2400" dirty="0" smtClean="0"/>
              <a:t> (</a:t>
            </a:r>
            <a:r>
              <a:rPr lang="en-US" sz="2400" dirty="0" smtClean="0"/>
              <a:t>UNDEF)</a:t>
            </a:r>
          </a:p>
          <a:p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Ongoing activity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en-US" sz="2400" dirty="0" smtClean="0"/>
              <a:t>Development of partnerships between the Center and existing networks of NGO development in Europe/CIS. </a:t>
            </a:r>
            <a:endParaRPr lang="ru-RU" sz="2400" dirty="0" smtClean="0"/>
          </a:p>
          <a:p>
            <a:pPr lvl="0"/>
            <a:r>
              <a:rPr lang="en-US" sz="2400" dirty="0" smtClean="0"/>
              <a:t>Capacity development of the university staff (involvement of IAB professors in trainings) </a:t>
            </a:r>
            <a:endParaRPr lang="ru-RU" sz="2400" dirty="0" smtClean="0"/>
          </a:p>
          <a:p>
            <a:pPr lvl="0"/>
            <a:r>
              <a:rPr lang="en-US" sz="2400" dirty="0" smtClean="0"/>
              <a:t>Capacity development of NGO trainers and consultants (through alumni network + trainings)</a:t>
            </a:r>
            <a:endParaRPr lang="ru-RU" sz="2400" dirty="0" smtClean="0"/>
          </a:p>
          <a:p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Objectives of the Project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Objective 1: Effective functioning platform to implement unified NGO sector development strategy</a:t>
            </a:r>
          </a:p>
          <a:p>
            <a:r>
              <a:rPr lang="en-US" smtClean="0"/>
              <a:t>Objective 2: Improve quality of NGO training and consultant services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100" b="1" dirty="0" smtClean="0"/>
              <a:t>VIII.	MAJOR PLANNED ACTIVITIES FOR August-December 2012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Training with international trainer: TOT </a:t>
            </a:r>
            <a:r>
              <a:rPr lang="en-US" b="1" dirty="0" smtClean="0"/>
              <a:t>“</a:t>
            </a:r>
            <a:endParaRPr lang="ru-RU" b="1" dirty="0" smtClean="0"/>
          </a:p>
          <a:p>
            <a:pPr>
              <a:buNone/>
            </a:pPr>
            <a:r>
              <a:rPr lang="en-US" b="1" dirty="0" smtClean="0"/>
              <a:t>Organizational </a:t>
            </a:r>
            <a:r>
              <a:rPr lang="en-US" b="1" dirty="0" smtClean="0"/>
              <a:t>development</a:t>
            </a:r>
            <a:r>
              <a:rPr lang="en-US" b="1" dirty="0" smtClean="0"/>
              <a:t>”</a:t>
            </a:r>
            <a:endParaRPr lang="ru-RU" b="1" dirty="0" smtClean="0"/>
          </a:p>
          <a:p>
            <a:endParaRPr lang="ru-RU" b="1" dirty="0" smtClean="0"/>
          </a:p>
          <a:p>
            <a:r>
              <a:rPr lang="en-US" dirty="0" smtClean="0"/>
              <a:t>August </a:t>
            </a:r>
            <a:r>
              <a:rPr lang="ru-RU" dirty="0" smtClean="0"/>
              <a:t>28 -30</a:t>
            </a:r>
            <a:r>
              <a:rPr lang="en-US" dirty="0" smtClean="0"/>
              <a:t>, </a:t>
            </a:r>
            <a:r>
              <a:rPr lang="en-US" dirty="0" smtClean="0"/>
              <a:t>2012</a:t>
            </a:r>
            <a:endParaRPr lang="ru-RU" dirty="0" smtClean="0"/>
          </a:p>
          <a:p>
            <a:endParaRPr lang="ru-RU" dirty="0" smtClean="0"/>
          </a:p>
          <a:p>
            <a:r>
              <a:rPr lang="en-US" b="1" dirty="0" smtClean="0"/>
              <a:t>15 Participants,</a:t>
            </a:r>
            <a:r>
              <a:rPr lang="en-US" dirty="0" smtClean="0"/>
              <a:t> including NGO trainers and consultants, acquired necessary skills in providing OD trainings in the regions</a:t>
            </a:r>
            <a:endParaRPr lang="ru-RU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ru-RU" sz="2800" dirty="0">
              <a:solidFill>
                <a:schemeClr val="tx1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endParaRPr lang="ru-RU" dirty="0" smtClean="0">
              <a:solidFill>
                <a:schemeClr val="tx1"/>
              </a:solidFill>
            </a:endParaRPr>
          </a:p>
          <a:p>
            <a:pPr lvl="1"/>
            <a:r>
              <a:rPr lang="en-US" sz="2400" b="1" dirty="0" smtClean="0">
                <a:solidFill>
                  <a:schemeClr val="tx1"/>
                </a:solidFill>
              </a:rPr>
              <a:t>Training with local trainer: TOT “Organizational development</a:t>
            </a:r>
            <a:endParaRPr lang="ru-RU" dirty="0" smtClean="0">
              <a:solidFill>
                <a:schemeClr val="tx1"/>
              </a:solidFill>
            </a:endParaRPr>
          </a:p>
          <a:p>
            <a:pPr lvl="1"/>
            <a:endParaRPr lang="ru-RU" dirty="0" smtClean="0">
              <a:solidFill>
                <a:schemeClr val="tx1"/>
              </a:solidFill>
            </a:endParaRP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September </a:t>
            </a:r>
            <a:r>
              <a:rPr lang="en-US" dirty="0" smtClean="0">
                <a:solidFill>
                  <a:schemeClr val="tx1"/>
                </a:solidFill>
              </a:rPr>
              <a:t>4 -6, </a:t>
            </a:r>
            <a:r>
              <a:rPr lang="en-US" dirty="0" smtClean="0">
                <a:solidFill>
                  <a:schemeClr val="tx1"/>
                </a:solidFill>
              </a:rPr>
              <a:t>2012</a:t>
            </a:r>
            <a:endParaRPr lang="ru-RU" dirty="0" smtClean="0">
              <a:solidFill>
                <a:schemeClr val="tx1"/>
              </a:solidFill>
            </a:endParaRPr>
          </a:p>
          <a:p>
            <a:pPr lvl="1"/>
            <a:endParaRPr lang="ru-RU" dirty="0" smtClean="0">
              <a:solidFill>
                <a:schemeClr val="tx1"/>
              </a:solidFill>
            </a:endParaRPr>
          </a:p>
          <a:p>
            <a:pPr lvl="1"/>
            <a:r>
              <a:rPr lang="en-US" b="1" dirty="0" smtClean="0">
                <a:solidFill>
                  <a:schemeClr val="tx1"/>
                </a:solidFill>
              </a:rPr>
              <a:t>15 Participants,</a:t>
            </a:r>
            <a:r>
              <a:rPr lang="en-US" dirty="0" smtClean="0">
                <a:solidFill>
                  <a:schemeClr val="tx1"/>
                </a:solidFill>
              </a:rPr>
              <a:t> including NGO trainers and consultants, acquired necessary skills in training delivery, working with the large groups, etc.  </a:t>
            </a:r>
            <a:endParaRPr lang="ru-RU" dirty="0" smtClean="0">
              <a:solidFill>
                <a:schemeClr val="tx1"/>
              </a:solidFill>
            </a:endParaRPr>
          </a:p>
          <a:p>
            <a:pPr lvl="1"/>
            <a:endParaRPr lang="ru-RU" dirty="0" smtClean="0">
              <a:solidFill>
                <a:schemeClr val="tx1"/>
              </a:solidFill>
            </a:endParaRPr>
          </a:p>
          <a:p>
            <a:pPr lvl="1"/>
            <a:endParaRPr lang="ru-RU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b="1" dirty="0" smtClean="0"/>
              <a:t>Regional trainings of alumni trainers based on the </a:t>
            </a:r>
            <a:r>
              <a:rPr lang="en-US" b="1" dirty="0" smtClean="0"/>
              <a:t>results </a:t>
            </a:r>
            <a:r>
              <a:rPr lang="en-US" b="1" dirty="0" smtClean="0"/>
              <a:t>of  two </a:t>
            </a:r>
            <a:r>
              <a:rPr lang="en-US" b="1" dirty="0" smtClean="0"/>
              <a:t>TOTs</a:t>
            </a:r>
            <a:endParaRPr lang="ru-RU" b="1" dirty="0" smtClean="0"/>
          </a:p>
          <a:p>
            <a:endParaRPr lang="ru-RU" b="1" dirty="0" smtClean="0"/>
          </a:p>
          <a:p>
            <a:r>
              <a:rPr lang="en-US" dirty="0" smtClean="0"/>
              <a:t>September- October</a:t>
            </a:r>
            <a:endParaRPr lang="ru-RU" dirty="0" smtClean="0"/>
          </a:p>
          <a:p>
            <a:r>
              <a:rPr lang="en-US" dirty="0" smtClean="0"/>
              <a:t> </a:t>
            </a:r>
            <a:r>
              <a:rPr lang="en-US" dirty="0" smtClean="0"/>
              <a:t>Reporting </a:t>
            </a:r>
            <a:r>
              <a:rPr lang="en-US" dirty="0" smtClean="0"/>
              <a:t>Deadline </a:t>
            </a:r>
            <a:r>
              <a:rPr lang="en-US" dirty="0" smtClean="0"/>
              <a:t>November, 1</a:t>
            </a:r>
            <a:endParaRPr lang="ru-RU" dirty="0" smtClean="0"/>
          </a:p>
          <a:p>
            <a:endParaRPr lang="ru-RU" dirty="0" smtClean="0"/>
          </a:p>
          <a:p>
            <a:r>
              <a:rPr lang="en-US" b="1" dirty="0" smtClean="0"/>
              <a:t>10 Alumni trainers </a:t>
            </a:r>
            <a:r>
              <a:rPr lang="en-US" dirty="0" smtClean="0"/>
              <a:t>developed and implemented regional trainings in 10oblasts for50regional NGO leaders, staff, and volunteers, using skills and methods learned at TOTs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Award for the best alumni trainer’s </a:t>
            </a:r>
            <a:r>
              <a:rPr lang="en-US" b="1" dirty="0" smtClean="0"/>
              <a:t>reports</a:t>
            </a:r>
          </a:p>
          <a:p>
            <a:endParaRPr lang="en-US" b="1" dirty="0" smtClean="0"/>
          </a:p>
          <a:p>
            <a:r>
              <a:rPr lang="en-US" dirty="0" smtClean="0"/>
              <a:t>November </a:t>
            </a:r>
            <a:r>
              <a:rPr lang="en-US" dirty="0" smtClean="0"/>
              <a:t>14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en-US" b="1" dirty="0" smtClean="0"/>
              <a:t>   2 </a:t>
            </a:r>
            <a:r>
              <a:rPr lang="en-US" b="1" dirty="0" smtClean="0"/>
              <a:t>winners from the 1</a:t>
            </a:r>
            <a:r>
              <a:rPr lang="en-US" b="1" baseline="30000" dirty="0" smtClean="0"/>
              <a:t>st</a:t>
            </a:r>
            <a:r>
              <a:rPr lang="en-US" b="1" dirty="0" smtClean="0"/>
              <a:t> TOT and 3 winners from the 2d TOT, </a:t>
            </a:r>
            <a:r>
              <a:rPr lang="en-US" dirty="0" smtClean="0"/>
              <a:t>each received 350 USD; </a:t>
            </a:r>
            <a:endParaRPr lang="ru-RU" dirty="0" smtClean="0"/>
          </a:p>
          <a:p>
            <a:r>
              <a:rPr lang="en-US" dirty="0" smtClean="0"/>
              <a:t>A total of, 1750 USD was awarded</a:t>
            </a:r>
            <a:endParaRPr lang="ru-RU" dirty="0" smtClean="0"/>
          </a:p>
          <a:p>
            <a:endParaRPr lang="en-US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Conference on NGO, Business and Government </a:t>
            </a:r>
            <a:r>
              <a:rPr lang="en-US" b="1" dirty="0" smtClean="0"/>
              <a:t>partnership</a:t>
            </a:r>
          </a:p>
          <a:p>
            <a:endParaRPr lang="en-US" b="1" dirty="0" smtClean="0"/>
          </a:p>
          <a:p>
            <a:r>
              <a:rPr lang="en-US" dirty="0" smtClean="0"/>
              <a:t>November </a:t>
            </a:r>
            <a:r>
              <a:rPr lang="en-US" dirty="0" smtClean="0"/>
              <a:t>20</a:t>
            </a:r>
          </a:p>
          <a:p>
            <a:endParaRPr lang="en-US" dirty="0" smtClean="0"/>
          </a:p>
          <a:p>
            <a:r>
              <a:rPr lang="en-US" b="1" dirty="0" smtClean="0"/>
              <a:t>60 </a:t>
            </a:r>
            <a:r>
              <a:rPr lang="en-US" b="1" dirty="0" smtClean="0"/>
              <a:t>participants </a:t>
            </a:r>
            <a:r>
              <a:rPr lang="en-US" dirty="0" smtClean="0"/>
              <a:t>took part at the conference, </a:t>
            </a:r>
            <a:r>
              <a:rPr lang="en-US" dirty="0" smtClean="0"/>
              <a:t>including 25 from </a:t>
            </a:r>
            <a:r>
              <a:rPr lang="en-US" dirty="0" smtClean="0"/>
              <a:t>the NGO sector, 20from business, and </a:t>
            </a:r>
            <a:r>
              <a:rPr lang="en-US" dirty="0" smtClean="0"/>
              <a:t>15 </a:t>
            </a:r>
            <a:r>
              <a:rPr lang="en-US" dirty="0" smtClean="0"/>
              <a:t>government representatives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/>
          <p:cNvSpPr txBox="1">
            <a:spLocks/>
          </p:cNvSpPr>
          <p:nvPr/>
        </p:nvSpPr>
        <p:spPr>
          <a:xfrm>
            <a:off x="381000" y="1447800"/>
            <a:ext cx="8229240" cy="914400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" name="CustomShape 2"/>
          <p:cNvSpPr/>
          <p:nvPr/>
        </p:nvSpPr>
        <p:spPr>
          <a:xfrm>
            <a:off x="915120" y="2285992"/>
            <a:ext cx="8228880" cy="2848800"/>
          </a:xfrm>
          <a:prstGeom prst="rect">
            <a:avLst/>
          </a:prstGeom>
        </p:spPr>
        <p:txBody>
          <a:bodyPr lIns="90000" tIns="45000" rIns="90000" bIns="45000"/>
          <a:lstStyle/>
          <a:p>
            <a:pPr>
              <a:buFont typeface="Arial"/>
              <a:buChar char="•"/>
            </a:pPr>
            <a:endParaRPr lang="kk-KZ" sz="2800" dirty="0" smtClean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428596" y="2643182"/>
            <a:ext cx="7858180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</a:pPr>
            <a:r>
              <a:rPr lang="en-US" sz="2800" b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Dissemination and promotion of NGO Expertise new </a:t>
            </a:r>
            <a:r>
              <a:rPr lang="en-US" sz="2800" b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website</a:t>
            </a:r>
            <a:endParaRPr lang="ru-RU" sz="2800" dirty="0" smtClean="0">
              <a:latin typeface="Arial" pitchFamily="34" charset="0"/>
              <a:cs typeface="Arial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sz="2800" b="1" dirty="0" smtClean="0">
                <a:latin typeface="Arial" pitchFamily="34" charset="0"/>
                <a:ea typeface="Times New Roman" pitchFamily="18" charset="0"/>
                <a:cs typeface="Arial" pitchFamily="34" charset="0"/>
                <a:hlinkClick r:id="rId3"/>
              </a:rPr>
              <a:t>www.ngoexpert.kz</a:t>
            </a:r>
            <a:endParaRPr lang="en-US" sz="2800" b="1" dirty="0" smtClean="0"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sz="2800" b="1" dirty="0" smtClean="0">
              <a:latin typeface="Arial" pitchFamily="34" charset="0"/>
              <a:cs typeface="Arial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sz="2800" b="1" dirty="0" smtClean="0">
              <a:latin typeface="Arial" pitchFamily="34" charset="0"/>
              <a:cs typeface="Arial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508685" y="4293672"/>
            <a:ext cx="238238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November-December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 noGrp="1"/>
          </p:cNvSpPr>
          <p:nvPr>
            <p:ph type="title"/>
          </p:nvPr>
        </p:nvSpPr>
        <p:spPr>
          <a:xfrm>
            <a:off x="642910" y="928670"/>
            <a:ext cx="8229240" cy="1250280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762000" y="1905000"/>
            <a:ext cx="8229240" cy="6096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400" i="1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9" name="CustomShape 2"/>
          <p:cNvSpPr/>
          <p:nvPr/>
        </p:nvSpPr>
        <p:spPr>
          <a:xfrm>
            <a:off x="685800" y="2667000"/>
            <a:ext cx="8228880" cy="3229800"/>
          </a:xfrm>
          <a:prstGeom prst="rect">
            <a:avLst/>
          </a:prstGeom>
        </p:spPr>
        <p:txBody>
          <a:bodyPr lIns="90000" tIns="45000" rIns="90000" bIns="45000"/>
          <a:lstStyle/>
          <a:p>
            <a:endParaRPr lang="en-US" sz="2800" dirty="0" smtClean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10241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Equipment for the NGO center of expertise was purchased 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Городская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Городская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Город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990</TotalTime>
  <Words>490</Words>
  <Application>Microsoft Office PowerPoint</Application>
  <PresentationFormat>Экран (4:3)</PresentationFormat>
  <Paragraphs>76</Paragraphs>
  <Slides>15</Slides>
  <Notes>4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16" baseType="lpstr">
      <vt:lpstr>Городская</vt:lpstr>
      <vt:lpstr>Civil Sector Capacity Building Initiative in Kazakhstan  Инициатива по развитию организаций гражданского общества в Казахстане</vt:lpstr>
      <vt:lpstr>Objectives of the Project</vt:lpstr>
      <vt:lpstr>VIII. MAJOR PLANNED ACTIVITIES FOR August-December 2012 </vt:lpstr>
      <vt:lpstr>Слайд 4</vt:lpstr>
      <vt:lpstr>Слайд 5</vt:lpstr>
      <vt:lpstr>Слайд 6</vt:lpstr>
      <vt:lpstr>Слайд 7</vt:lpstr>
      <vt:lpstr>Слайд 8</vt:lpstr>
      <vt:lpstr>Слайд 9</vt:lpstr>
      <vt:lpstr>Предложение: структура конференции</vt:lpstr>
      <vt:lpstr>Предложение: структура конференции</vt:lpstr>
      <vt:lpstr>Steps for conference</vt:lpstr>
      <vt:lpstr>Project visibility</vt:lpstr>
      <vt:lpstr>Plans for 2013</vt:lpstr>
      <vt:lpstr>Ongoing activity</vt:lpstr>
    </vt:vector>
  </TitlesOfParts>
  <Company>MultiDVD Team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Civil Sector Capacity Building Initiative  Инициатива по развитию организаций гражданского общества в Казахстане</dc:title>
  <dc:creator>akulakhmetova</dc:creator>
  <cp:lastModifiedBy>asholpankulova</cp:lastModifiedBy>
  <cp:revision>47</cp:revision>
  <dcterms:created xsi:type="dcterms:W3CDTF">2012-07-05T02:59:25Z</dcterms:created>
  <dcterms:modified xsi:type="dcterms:W3CDTF">2012-11-21T03:12:44Z</dcterms:modified>
</cp:coreProperties>
</file>

<file path=docProps/thumbnail.jpeg>
</file>