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3" r:id="rId4"/>
    <p:sldId id="259" r:id="rId5"/>
    <p:sldId id="260" r:id="rId6"/>
    <p:sldId id="264" r:id="rId7"/>
    <p:sldId id="257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5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991"/>
    <a:srgbClr val="0A2966"/>
    <a:srgbClr val="0D3585"/>
    <a:srgbClr val="0F42A9"/>
    <a:srgbClr val="004D86"/>
    <a:srgbClr val="0E3B96"/>
    <a:srgbClr val="EAEAEA"/>
    <a:srgbClr val="0A4BDC"/>
    <a:srgbClr val="1045B0"/>
    <a:srgbClr val="3671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F6DB7-7531-4F80-BD62-3AEEC9DAB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FB1F-74F9-42F8-B68D-07A323A8F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0EE15-3EF1-4CD4-B8B3-E321D132F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8FF6B-2CB1-44AD-A617-DF5A45D3C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F7937-0C52-4689-BF70-D333A7D47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F77F1-E809-431D-8A30-5212BA1B2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157B6-8153-4872-8A66-284F86379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3A0C-0EAD-4BCC-B285-F006EA7C3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CDB61-6015-43E7-AA46-552A3AE30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3B9F-424D-4DA6-BFD8-7D3D29DE9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D340-06E5-4A1A-B7CC-8FFAD5967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0834208-1EEC-45A9-9006-B1ABAAA09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77200" cy="1470025"/>
          </a:xfrm>
        </p:spPr>
        <p:txBody>
          <a:bodyPr/>
          <a:lstStyle/>
          <a:p>
            <a:pPr eaLnBrk="1" hangingPunct="1"/>
            <a:r>
              <a:rPr lang="ru-RU" sz="3600" dirty="0" smtClean="0"/>
              <a:t>«</a:t>
            </a:r>
            <a:r>
              <a:rPr lang="ru-RU" sz="3400" dirty="0" smtClean="0"/>
              <a:t>Проект, как форма взаимодействия бизнеса, образования и науки с НПО в рамках подключения к мировым </a:t>
            </a:r>
            <a:r>
              <a:rPr lang="ru-RU" sz="3400" dirty="0" err="1" smtClean="0"/>
              <a:t>логистическим</a:t>
            </a:r>
            <a:r>
              <a:rPr lang="ru-RU" sz="3400" dirty="0" smtClean="0"/>
              <a:t> трендам» </a:t>
            </a:r>
          </a:p>
        </p:txBody>
      </p:sp>
      <p:sp>
        <p:nvSpPr>
          <p:cNvPr id="1028" name="Подзаголовок 2"/>
          <p:cNvSpPr>
            <a:spLocks/>
          </p:cNvSpPr>
          <p:nvPr/>
        </p:nvSpPr>
        <p:spPr bwMode="auto">
          <a:xfrm>
            <a:off x="838200" y="53340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ru-RU" sz="2500" b="1" dirty="0"/>
              <a:t>Королёв Василий Валентинович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ru-RU" sz="1700" dirty="0"/>
              <a:t>Генеральный директор 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ru-RU" sz="1700" dirty="0"/>
              <a:t>ТОО «Фрахтовая Компания «</a:t>
            </a:r>
            <a:r>
              <a:rPr lang="ru-RU" sz="1700" dirty="0" err="1"/>
              <a:t>ТрансАл</a:t>
            </a:r>
            <a:r>
              <a:rPr lang="ru-RU" sz="1700" dirty="0"/>
              <a:t>» и Проектного </a:t>
            </a:r>
            <a:r>
              <a:rPr lang="ru-RU" sz="1700" dirty="0" err="1"/>
              <a:t>Логистического</a:t>
            </a:r>
            <a:r>
              <a:rPr lang="ru-RU" sz="1700" dirty="0"/>
              <a:t> центра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ru-RU" sz="1700" dirty="0"/>
              <a:t>Почетный профессор </a:t>
            </a:r>
            <a:r>
              <a:rPr lang="ru-RU" sz="1700" dirty="0" err="1"/>
              <a:t>Казахско-немецкого</a:t>
            </a:r>
            <a:r>
              <a:rPr lang="ru-RU" sz="1700" dirty="0"/>
              <a:t> университета</a:t>
            </a:r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04800" y="0"/>
            <a:ext cx="8534400" cy="6705600"/>
            <a:chOff x="96" y="0"/>
            <a:chExt cx="5376" cy="3984"/>
          </a:xfrm>
        </p:grpSpPr>
        <p:pic>
          <p:nvPicPr>
            <p:cNvPr id="1030" name="Picture 9" descr="TransAl_Left Patter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" y="720"/>
              <a:ext cx="117" cy="3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1" name="Group 15"/>
            <p:cNvGrpSpPr>
              <a:grpSpLocks/>
            </p:cNvGrpSpPr>
            <p:nvPr/>
          </p:nvGrpSpPr>
          <p:grpSpPr bwMode="auto">
            <a:xfrm>
              <a:off x="96" y="144"/>
              <a:ext cx="5136" cy="576"/>
              <a:chOff x="912" y="1181"/>
              <a:chExt cx="5040" cy="258"/>
            </a:xfrm>
          </p:grpSpPr>
          <p:graphicFrame>
            <p:nvGraphicFramePr>
              <p:cNvPr id="1026" name="Object 8"/>
              <p:cNvGraphicFramePr>
                <a:graphicFrameLocks noChangeAspect="1"/>
              </p:cNvGraphicFramePr>
              <p:nvPr/>
            </p:nvGraphicFramePr>
            <p:xfrm>
              <a:off x="912" y="1200"/>
              <a:ext cx="5040" cy="239"/>
            </p:xfrm>
            <a:graphic>
              <a:graphicData uri="http://schemas.openxmlformats.org/presentationml/2006/ole">
                <p:oleObj spid="_x0000_s1026" name="Рисунок" r:id="rId4" imgW="7204680" imgH="666720" progId="Word.Picture.8">
                  <p:embed/>
                </p:oleObj>
              </a:graphicData>
            </a:graphic>
          </p:graphicFrame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942" y="1181"/>
                <a:ext cx="914" cy="1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889" y="1236"/>
                <a:ext cx="860" cy="10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4781" y="1290"/>
                <a:ext cx="860" cy="5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32" name="Text Box 6"/>
            <p:cNvSpPr txBox="1">
              <a:spLocks noChangeArrowheads="1"/>
            </p:cNvSpPr>
            <p:nvPr/>
          </p:nvSpPr>
          <p:spPr bwMode="auto">
            <a:xfrm>
              <a:off x="240" y="181"/>
              <a:ext cx="4080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000" dirty="0">
                  <a:latin typeface="Futura Narrow" pitchFamily="2" charset="0"/>
                </a:rPr>
                <a:t>151-Б</a:t>
              </a:r>
              <a:r>
                <a:rPr lang="en-US" sz="1000" dirty="0">
                  <a:latin typeface="Futura Narrow" pitchFamily="2" charset="0"/>
                </a:rPr>
                <a:t>,</a:t>
              </a:r>
              <a:r>
                <a:rPr lang="ru-RU" sz="1000" dirty="0">
                  <a:latin typeface="Futura Narrow" pitchFamily="2" charset="0"/>
                </a:rPr>
                <a:t> </a:t>
              </a:r>
              <a:r>
                <a:rPr lang="en-US" sz="1000" dirty="0" err="1">
                  <a:latin typeface="Futura Narrow" pitchFamily="2" charset="0"/>
                </a:rPr>
                <a:t>Kunaev</a:t>
              </a:r>
              <a:r>
                <a:rPr lang="en-US" sz="1000" dirty="0">
                  <a:latin typeface="Futura Narrow" pitchFamily="2" charset="0"/>
                </a:rPr>
                <a:t> Str. off. 703, 050010 Almaty, Kazak</a:t>
              </a:r>
              <a:r>
                <a:rPr lang="en-GB" sz="1000" dirty="0">
                  <a:latin typeface="Futura Narrow" pitchFamily="2" charset="0"/>
                </a:rPr>
                <a:t>h</a:t>
              </a:r>
              <a:r>
                <a:rPr lang="en-US" sz="1000" dirty="0" err="1">
                  <a:latin typeface="Futura Narrow" pitchFamily="2" charset="0"/>
                </a:rPr>
                <a:t>stan</a:t>
              </a:r>
              <a:r>
                <a:rPr lang="en-US" sz="1000" dirty="0">
                  <a:latin typeface="Futura Narrow" pitchFamily="2" charset="0"/>
                </a:rPr>
                <a:t>  Telephone/Fax: +7 727 267 23 76; 272 55 65</a:t>
              </a:r>
            </a:p>
            <a:p>
              <a:r>
                <a:rPr lang="en-US" sz="1000" dirty="0">
                  <a:latin typeface="Futura Narrow" pitchFamily="2" charset="0"/>
                </a:rPr>
                <a:t>E-mail: office@transal.kz, Web: www.transal.kz</a:t>
              </a:r>
            </a:p>
            <a:p>
              <a:endParaRPr lang="ru-RU" dirty="0"/>
            </a:p>
          </p:txBody>
        </p:sp>
        <p:pic>
          <p:nvPicPr>
            <p:cNvPr id="1033" name="Picture 3" descr="\\192.168.61.1\users\Modul\06 Рекл. и маркетинг\02 Бд\Все до 2010\Логотипы\Transal\Копия Logo TransAl 2003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273" t="8014" r="5901" b="15849"/>
            <a:stretch>
              <a:fillRect/>
            </a:stretch>
          </p:blipFill>
          <p:spPr bwMode="auto">
            <a:xfrm>
              <a:off x="4176" y="0"/>
              <a:ext cx="1296" cy="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3810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Виды и формы предлагаемых работ и услуг:</a:t>
            </a:r>
            <a:b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</a:br>
            <a:endParaRPr lang="ru-RU" sz="2400" b="1" dirty="0">
              <a:effectLst>
                <a:glow rad="101600">
                  <a:schemeClr val="accent3">
                    <a:lumMod val="85000"/>
                    <a:alpha val="6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1752600"/>
            <a:ext cx="8763000" cy="443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180975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1900" dirty="0" smtClean="0"/>
              <a:t>Проектные </a:t>
            </a:r>
            <a:r>
              <a:rPr lang="ru-RU" sz="1900" dirty="0"/>
              <a:t>прикладные исследования и работы;</a:t>
            </a:r>
          </a:p>
          <a:p>
            <a:pPr marL="180975" indent="180975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1900" dirty="0"/>
              <a:t>преподавание  в  профильных вузах по обязательным, факультативным и элективным дисциплинам, консультирование  и переподготовка для логистов компаний - участников ВЭД,  тренинги в  транспортно </a:t>
            </a:r>
            <a:r>
              <a:rPr lang="ru-RU" sz="1900" dirty="0" err="1"/>
              <a:t>логистических</a:t>
            </a:r>
            <a:r>
              <a:rPr lang="ru-RU" sz="1900" dirty="0"/>
              <a:t> компаниях;</a:t>
            </a:r>
          </a:p>
          <a:p>
            <a:pPr marL="180975" indent="180975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1900" dirty="0"/>
              <a:t>экспертизы и </a:t>
            </a:r>
            <a:r>
              <a:rPr lang="ru-RU" sz="1900" dirty="0" err="1"/>
              <a:t>логистический</a:t>
            </a:r>
            <a:r>
              <a:rPr lang="ru-RU" sz="1900" dirty="0"/>
              <a:t> аудит для участников ВЭД;</a:t>
            </a:r>
          </a:p>
          <a:p>
            <a:pPr marL="180975" indent="180975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1900" dirty="0"/>
              <a:t>разработка и применение </a:t>
            </a:r>
            <a:r>
              <a:rPr lang="ru-RU" sz="1900" dirty="0" err="1"/>
              <a:t>симуляционных</a:t>
            </a:r>
            <a:r>
              <a:rPr lang="ru-RU" sz="1900" dirty="0"/>
              <a:t> модулей </a:t>
            </a:r>
            <a:r>
              <a:rPr lang="ru-RU" sz="1900" dirty="0" err="1"/>
              <a:t>логистических</a:t>
            </a:r>
            <a:r>
              <a:rPr lang="ru-RU" sz="1900" dirty="0"/>
              <a:t> технологий, инструментов и техник по их применению, лабораторий RFID и SAP; </a:t>
            </a:r>
          </a:p>
          <a:p>
            <a:pPr marL="180975" indent="180975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1900" dirty="0"/>
              <a:t>совместные проекты с образовательными, научными и производственными центрами обучения и переподготовки кадров;</a:t>
            </a:r>
          </a:p>
          <a:p>
            <a:pPr marL="180975" indent="180975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1900" dirty="0"/>
              <a:t>публикации, организация круглых столов, </a:t>
            </a:r>
            <a:r>
              <a:rPr lang="ru-RU" sz="1900" dirty="0" err="1"/>
              <a:t>фасилитационных</a:t>
            </a:r>
            <a:r>
              <a:rPr lang="ru-RU" sz="1900" dirty="0"/>
              <a:t> занятий и деловых игр, других видов обмена мнениями среди специалистов.</a:t>
            </a:r>
          </a:p>
          <a:p>
            <a:pPr>
              <a:buFontTx/>
              <a:buNone/>
            </a:pPr>
            <a:r>
              <a:rPr lang="en-US" dirty="0" smtClean="0"/>
              <a:t> 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2286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Формы и методы работы НПО, подтвердившие свою эффективность в связях с бизнесом: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1676400"/>
            <a:ext cx="8001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2000" dirty="0"/>
              <a:t>Круглые столы, панельные встречи и открытые занятия , как мотивационные мероприятия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2000" dirty="0"/>
              <a:t>Проектная деятельность и рабочие группы, возглавляемые профессионалами в межсекторном общении, консорциумы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2000" dirty="0" err="1"/>
              <a:t>Фасилитационные</a:t>
            </a:r>
            <a:r>
              <a:rPr lang="ru-RU" sz="2000" dirty="0"/>
              <a:t> методы проектной работы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2000" dirty="0"/>
              <a:t>Бесконфликтное </a:t>
            </a:r>
            <a:r>
              <a:rPr lang="ru-RU" sz="2000" dirty="0" err="1"/>
              <a:t>модерирование</a:t>
            </a:r>
            <a:r>
              <a:rPr lang="ru-RU" sz="2000" dirty="0"/>
              <a:t> по методикам «статус-репорт», </a:t>
            </a:r>
            <a:r>
              <a:rPr lang="ru-RU" sz="2000" dirty="0" err="1"/>
              <a:t>Кайдзен</a:t>
            </a:r>
            <a:r>
              <a:rPr lang="ru-RU" sz="2000" dirty="0"/>
              <a:t> и 6 Сигма.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sz="2000" dirty="0"/>
              <a:t>Выход на коммерческую результативность проектов (новые продукты, коммерческие взаимосвязи, клубы заказчиков и партнеров, абонентское обслуживание, вынос внутреннего обучения из компаний в вузы)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76400" y="533400"/>
            <a:ext cx="5468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Зачем бизнесу партнерство с НПО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1828800"/>
            <a:ext cx="8382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НПО- маркетинговая площадка, реклама не только продукции, но и способов ее производства, продаж и потребления.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Площадка обмена информацией с сообществом потребителей и партнерами, </a:t>
            </a:r>
            <a:r>
              <a:rPr lang="ru-RU" sz="2000" dirty="0" err="1"/>
              <a:t>инсайдерские</a:t>
            </a:r>
            <a:r>
              <a:rPr lang="ru-RU" sz="2000" dirty="0"/>
              <a:t> источники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Форма и способ поиска людских ресурсов, идей и источников финансирования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Выход из плена эмпирических схем к венчурным проектам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Выход на новые виды партнерских ресурсов – от целевых групп к </a:t>
            </a:r>
            <a:r>
              <a:rPr lang="ru-RU" sz="2000" dirty="0" err="1"/>
              <a:t>кросс-вариантам</a:t>
            </a:r>
            <a:r>
              <a:rPr lang="ru-RU" sz="2000" dirty="0"/>
              <a:t>.</a:t>
            </a:r>
          </a:p>
          <a:p>
            <a:pPr marL="180975" indent="26670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Все формы политического лоббирования- от прямых к косвенным, от дорогостоящих к бесплатным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676400" y="533400"/>
            <a:ext cx="5468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Зачем бизнесу партнерство с НПО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1000" y="1752600"/>
            <a:ext cx="80772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36195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Бизнес- ресурс финансирования НПО и вывода в него продукции совместной деятельности</a:t>
            </a:r>
          </a:p>
          <a:p>
            <a:pPr marL="180975" indent="36195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Бизнес – площадка для коммерческой деятельности по предложениям НПО, средство реализации пакетов сотрудничества.</a:t>
            </a:r>
          </a:p>
          <a:p>
            <a:pPr marL="180975" indent="36195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Бизнес – источник  руководящих кадров для инфраструктур НПО, понимающих конвертацию интересов во </a:t>
            </a:r>
            <a:r>
              <a:rPr lang="ru-RU" sz="2000" dirty="0" err="1"/>
              <a:t>взамовыгоды</a:t>
            </a:r>
            <a:endParaRPr lang="ru-RU" sz="2000" dirty="0"/>
          </a:p>
          <a:p>
            <a:pPr marL="180975" indent="36195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Площадка  совмещения и мультипликации  усилий и результатов</a:t>
            </a:r>
          </a:p>
          <a:p>
            <a:pPr marL="180975" indent="361950" algn="just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00000"/>
              <a:buFont typeface="Wingdings" pitchFamily="2" charset="2"/>
              <a:buChar char="Ø"/>
            </a:pPr>
            <a:r>
              <a:rPr lang="ru-RU" sz="2000" dirty="0"/>
              <a:t>Успешность бизнес-процессов, </a:t>
            </a:r>
            <a:r>
              <a:rPr lang="ru-RU" sz="2000" dirty="0" err="1"/>
              <a:t>телематики</a:t>
            </a:r>
            <a:r>
              <a:rPr lang="ru-RU" sz="2000" dirty="0"/>
              <a:t> и координации могут стать основой  успешности социальных проектов.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00200" y="457200"/>
            <a:ext cx="5277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Факторы успешного партнерства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3400" y="1859340"/>
            <a:ext cx="8001000" cy="260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361950" algn="just">
              <a:lnSpc>
                <a:spcPct val="90000"/>
              </a:lnSpc>
              <a:spcBef>
                <a:spcPts val="1500"/>
              </a:spcBef>
              <a:buClr>
                <a:srgbClr val="0E3B96"/>
              </a:buClr>
              <a:buSzPct val="100000"/>
              <a:buFont typeface="Wingdings" pitchFamily="2" charset="2"/>
              <a:buChar char="q"/>
            </a:pPr>
            <a:r>
              <a:rPr lang="ru-RU" sz="2000" dirty="0"/>
              <a:t>Близость целей и взаимопроникновение в организационные и функциональные мероприятия по устойчивости организаций</a:t>
            </a:r>
          </a:p>
          <a:p>
            <a:pPr marL="180975" indent="361950" algn="just">
              <a:lnSpc>
                <a:spcPct val="90000"/>
              </a:lnSpc>
              <a:spcBef>
                <a:spcPts val="1500"/>
              </a:spcBef>
              <a:buClr>
                <a:srgbClr val="0E3B96"/>
              </a:buClr>
              <a:buSzPct val="100000"/>
              <a:buFont typeface="Wingdings" pitchFamily="2" charset="2"/>
              <a:buChar char="q"/>
            </a:pPr>
            <a:r>
              <a:rPr lang="ru-RU" sz="2000" dirty="0"/>
              <a:t>Опора на людей и их потребности, оцененные или не совсем.</a:t>
            </a:r>
          </a:p>
          <a:p>
            <a:pPr marL="180975" indent="361950" algn="just">
              <a:lnSpc>
                <a:spcPct val="90000"/>
              </a:lnSpc>
              <a:spcBef>
                <a:spcPts val="1500"/>
              </a:spcBef>
              <a:buClr>
                <a:srgbClr val="0E3B96"/>
              </a:buClr>
              <a:buSzPct val="100000"/>
              <a:buFont typeface="Wingdings" pitchFamily="2" charset="2"/>
              <a:buChar char="q"/>
            </a:pPr>
            <a:r>
              <a:rPr lang="ru-RU" sz="2000" dirty="0"/>
              <a:t>Использование структур бизнеса и НПО в целях полной занятости и развития штатов сотрудников в общих целях.</a:t>
            </a:r>
          </a:p>
          <a:p>
            <a:pPr marL="180975" indent="361950" algn="just">
              <a:lnSpc>
                <a:spcPct val="90000"/>
              </a:lnSpc>
              <a:spcBef>
                <a:spcPts val="1500"/>
              </a:spcBef>
              <a:buClr>
                <a:srgbClr val="0E3B96"/>
              </a:buClr>
              <a:buSzPct val="100000"/>
              <a:buFont typeface="Wingdings" pitchFamily="2" charset="2"/>
              <a:buChar char="q"/>
            </a:pPr>
            <a:r>
              <a:rPr lang="ru-RU" sz="2000" dirty="0"/>
              <a:t>Партнерство не самоцель, а средство развития участников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22860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Драйверы партнерских взаимоотношений с НПО за рубежом и в стране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1676400"/>
            <a:ext cx="7543800" cy="354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Рыночные тренды </a:t>
            </a:r>
            <a:r>
              <a:rPr lang="ru-RU" dirty="0" err="1" smtClean="0">
                <a:solidFill>
                  <a:srgbClr val="0D3991"/>
                </a:solidFill>
              </a:rPr>
              <a:t>клиентоориентированность</a:t>
            </a:r>
            <a:r>
              <a:rPr lang="ru-RU" dirty="0" smtClean="0">
                <a:solidFill>
                  <a:srgbClr val="0D3991"/>
                </a:solidFill>
              </a:rPr>
              <a:t>, </a:t>
            </a:r>
            <a:r>
              <a:rPr lang="ru-RU" dirty="0" err="1" smtClean="0">
                <a:solidFill>
                  <a:srgbClr val="0D3991"/>
                </a:solidFill>
              </a:rPr>
              <a:t>нетворки</a:t>
            </a:r>
            <a:r>
              <a:rPr lang="ru-RU" dirty="0" smtClean="0">
                <a:solidFill>
                  <a:srgbClr val="0D3991"/>
                </a:solidFill>
              </a:rPr>
              <a:t> и </a:t>
            </a:r>
            <a:r>
              <a:rPr lang="ru-RU" dirty="0" err="1" smtClean="0">
                <a:solidFill>
                  <a:srgbClr val="0D3991"/>
                </a:solidFill>
              </a:rPr>
              <a:t>аутсорсинг</a:t>
            </a:r>
            <a:r>
              <a:rPr lang="ru-RU" dirty="0" smtClean="0">
                <a:solidFill>
                  <a:srgbClr val="0D3991"/>
                </a:solidFill>
              </a:rPr>
              <a:t>, ценовое давление, нестабильность, нехватка талантов, глобализация и комплексный подход  </a:t>
            </a:r>
            <a:r>
              <a:rPr lang="ru-RU" dirty="0" smtClean="0"/>
              <a:t>ведут бизнес в НПО</a:t>
            </a:r>
          </a:p>
          <a:p>
            <a:pPr indent="266700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Основа позиционирования-  защита потребителя от произвола сервисных инфраструктур и различных иерархий – к социальной ориентации бизнеса.</a:t>
            </a:r>
          </a:p>
          <a:p>
            <a:pPr indent="266700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Открытость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системы, как и всех бизнес –систем – к учету социальных, экологических, </a:t>
            </a:r>
            <a:r>
              <a:rPr lang="ru-RU" dirty="0" err="1" smtClean="0"/>
              <a:t>гендерных</a:t>
            </a:r>
            <a:r>
              <a:rPr lang="ru-RU" dirty="0" smtClean="0"/>
              <a:t> и иных факторов, стоимость которых еще предстоит изучить и использовать</a:t>
            </a:r>
          </a:p>
          <a:p>
            <a:pPr indent="266700">
              <a:lnSpc>
                <a:spcPct val="90000"/>
              </a:lnSpc>
              <a:spcBef>
                <a:spcPts val="12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4 концепции открытых систем: общая ответственность сторон, теории компромиссов (</a:t>
            </a:r>
            <a:r>
              <a:rPr lang="ru-RU" dirty="0" err="1" smtClean="0"/>
              <a:t>межфункциональные</a:t>
            </a:r>
            <a:r>
              <a:rPr lang="ru-RU" dirty="0" smtClean="0"/>
              <a:t> и </a:t>
            </a:r>
            <a:r>
              <a:rPr lang="ru-RU" dirty="0" err="1" smtClean="0"/>
              <a:t>межструктурные</a:t>
            </a:r>
            <a:r>
              <a:rPr lang="ru-RU" dirty="0" smtClean="0"/>
              <a:t>), «</a:t>
            </a:r>
            <a:r>
              <a:rPr lang="en-US" dirty="0" smtClean="0"/>
              <a:t>value added</a:t>
            </a:r>
            <a:r>
              <a:rPr lang="ru-RU" dirty="0" smtClean="0"/>
              <a:t>», «</a:t>
            </a:r>
            <a:r>
              <a:rPr lang="en-US" dirty="0" smtClean="0"/>
              <a:t>Big Data</a:t>
            </a:r>
            <a:r>
              <a:rPr lang="ru-RU" dirty="0" smtClean="0"/>
              <a:t>»,</a:t>
            </a:r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57200"/>
            <a:ext cx="9144000" cy="5867400"/>
          </a:xfrm>
        </p:spPr>
        <p:txBody>
          <a:bodyPr/>
          <a:lstStyle/>
          <a:p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Каждую </a:t>
            </a:r>
            <a:r>
              <a:rPr lang="ru-RU" sz="2800" b="1" i="1" dirty="0" smtClean="0"/>
              <a:t>пятницу с 14:00 двери Проектного </a:t>
            </a:r>
            <a:r>
              <a:rPr lang="ru-RU" sz="2800" b="1" i="1" dirty="0" err="1" smtClean="0"/>
              <a:t>Логистического</a:t>
            </a:r>
            <a:r>
              <a:rPr lang="ru-RU" sz="2800" b="1" i="1" dirty="0" smtClean="0"/>
              <a:t> Центра открыты для всех заинтересованных лиц.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Дополнительные </a:t>
            </a:r>
            <a:r>
              <a:rPr lang="ru-RU" sz="2800" b="1" i="1" dirty="0" smtClean="0"/>
              <a:t>встречи и консультации просим согласовывать заранее по телефону: </a:t>
            </a:r>
            <a:r>
              <a:rPr lang="ru-RU" sz="2800" b="1" i="1" dirty="0" smtClean="0"/>
              <a:t>   8 </a:t>
            </a:r>
            <a:r>
              <a:rPr lang="ru-RU" sz="2800" b="1" i="1" dirty="0" smtClean="0"/>
              <a:t>(727) 272 55 65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b="1" dirty="0" smtClean="0"/>
              <a:t>Проектный </a:t>
            </a:r>
            <a:r>
              <a:rPr lang="ru-RU" sz="2400" b="1" dirty="0" err="1" smtClean="0"/>
              <a:t>Логистический</a:t>
            </a:r>
            <a:r>
              <a:rPr lang="ru-RU" sz="2400" b="1" dirty="0" smtClean="0"/>
              <a:t> </a:t>
            </a:r>
            <a:r>
              <a:rPr lang="ru-RU" sz="2400" b="1" dirty="0" smtClean="0"/>
              <a:t>Центр</a:t>
            </a:r>
            <a:r>
              <a:rPr lang="ru-RU" sz="2400" dirty="0" smtClean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050010 </a:t>
            </a:r>
            <a:r>
              <a:rPr lang="ru-RU" sz="1800" b="1" dirty="0" smtClean="0"/>
              <a:t>г. </a:t>
            </a:r>
            <a:r>
              <a:rPr lang="ru-RU" sz="1800" b="1" dirty="0" err="1" smtClean="0"/>
              <a:t>Алматы</a:t>
            </a:r>
            <a:r>
              <a:rPr lang="ru-RU" sz="1800" b="1" dirty="0" smtClean="0"/>
              <a:t>, Ул. </a:t>
            </a:r>
            <a:r>
              <a:rPr lang="ru-RU" sz="1800" b="1" dirty="0" err="1" smtClean="0"/>
              <a:t>Кунаева</a:t>
            </a:r>
            <a:r>
              <a:rPr lang="ru-RU" sz="1800" b="1" dirty="0" smtClean="0"/>
              <a:t> 181-Б, 7 этаж, 703 </a:t>
            </a:r>
            <a:r>
              <a:rPr lang="ru-RU" sz="1800" b="1" dirty="0" smtClean="0"/>
              <a:t>офис</a:t>
            </a:r>
            <a:r>
              <a:rPr lang="ru-RU" sz="1800" dirty="0" smtClean="0"/>
              <a:t> </a:t>
            </a:r>
            <a:r>
              <a:rPr lang="ru-RU" sz="1800" b="1" dirty="0" smtClean="0"/>
              <a:t>Тел</a:t>
            </a:r>
            <a:r>
              <a:rPr lang="ru-RU" sz="1800" b="1" dirty="0" smtClean="0"/>
              <a:t>: 8 (727) 272-55-65</a:t>
            </a:r>
            <a:endParaRPr lang="ru-RU" sz="1800" dirty="0" smtClean="0"/>
          </a:p>
        </p:txBody>
      </p:sp>
      <p:pic>
        <p:nvPicPr>
          <p:cNvPr id="17411" name="Picture 3" descr="\\192.168.61.1\users\Modul\06 Рекл. и маркетинг\02 Бд\Все до 2010\Логотипы\Transal\Копия Logo TransAl 200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273" t="8014" r="5901" b="15849"/>
          <a:stretch>
            <a:fillRect/>
          </a:stretch>
        </p:blipFill>
        <p:spPr bwMode="auto">
          <a:xfrm>
            <a:off x="5943600" y="5548085"/>
            <a:ext cx="2895600" cy="1309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14"/>
          <p:cNvSpPr>
            <a:spLocks noChangeArrowheads="1"/>
          </p:cNvSpPr>
          <p:nvPr/>
        </p:nvSpPr>
        <p:spPr bwMode="auto">
          <a:xfrm>
            <a:off x="228600" y="5638800"/>
            <a:ext cx="48768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  <a:p>
            <a:r>
              <a:rPr lang="en-US" sz="2400" dirty="0"/>
              <a:t>E-mail: office@transal.kz, </a:t>
            </a:r>
            <a:endParaRPr lang="ru-RU" sz="2400" dirty="0"/>
          </a:p>
          <a:p>
            <a:r>
              <a:rPr lang="en-US" sz="2400" dirty="0"/>
              <a:t>Web: www.transal.kz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 descr="https://uploads.bondarenko.dn.ua/pg/2011/06/Vzaimodejstvie-lyude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4" name="AutoShape 4" descr="https://uploads.bondarenko.dn.ua/pg/2011/06/Vzaimodejstvie-lyude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4572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buFontTx/>
              <a:buNone/>
            </a:pPr>
            <a:r>
              <a:rPr lang="ru-RU" sz="3200" b="1" dirty="0" smtClean="0">
                <a:effectLst>
                  <a:glow rad="63500">
                    <a:schemeClr val="bg2">
                      <a:lumMod val="60000"/>
                      <a:lumOff val="40000"/>
                      <a:alpha val="40000"/>
                    </a:schemeClr>
                  </a:glow>
                </a:effectLst>
                <a:cs typeface="Arial" pitchFamily="34" charset="0"/>
              </a:rPr>
              <a:t>Вызовы для логистики в Казахстане:</a:t>
            </a:r>
            <a:endParaRPr lang="en-US" sz="3200" b="1" dirty="0" smtClean="0">
              <a:effectLst>
                <a:glow rad="63500">
                  <a:schemeClr val="bg2">
                    <a:lumMod val="60000"/>
                    <a:lumOff val="40000"/>
                    <a:alpha val="40000"/>
                  </a:schemeClr>
                </a:glow>
              </a:effectLst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0" y="1142996"/>
            <a:ext cx="9144000" cy="76203"/>
          </a:xfrm>
          <a:prstGeom prst="rect">
            <a:avLst/>
          </a:prstGeom>
          <a:solidFill>
            <a:srgbClr val="0D358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447800"/>
            <a:ext cx="8839200" cy="4134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>
              <a:lnSpc>
                <a:spcPct val="90000"/>
              </a:lnSpc>
              <a:spcBef>
                <a:spcPts val="900"/>
              </a:spcBef>
              <a:buFontTx/>
              <a:buNone/>
            </a:pPr>
            <a:endParaRPr lang="en-US" sz="2400" dirty="0" smtClean="0"/>
          </a:p>
          <a:p>
            <a:pPr marL="324000">
              <a:lnSpc>
                <a:spcPct val="90000"/>
              </a:lnSpc>
              <a:spcBef>
                <a:spcPts val="1400"/>
              </a:spcBef>
              <a:buFontTx/>
              <a:buNone/>
            </a:pPr>
            <a:r>
              <a:rPr lang="ru-RU" sz="2400" dirty="0" smtClean="0"/>
              <a:t>1.Оптимизация общих </a:t>
            </a:r>
            <a:r>
              <a:rPr lang="ru-RU" sz="2400" dirty="0" err="1" smtClean="0"/>
              <a:t>логистических</a:t>
            </a:r>
            <a:r>
              <a:rPr lang="ru-RU" sz="2400" dirty="0" smtClean="0"/>
              <a:t> издержек не может произойти без развития </a:t>
            </a:r>
            <a:r>
              <a:rPr lang="ru-RU" sz="2400" dirty="0" err="1" smtClean="0"/>
              <a:t>логистической</a:t>
            </a:r>
            <a:r>
              <a:rPr lang="ru-RU" sz="2400" dirty="0" smtClean="0"/>
              <a:t> культуры</a:t>
            </a:r>
          </a:p>
          <a:p>
            <a:pPr marL="324000">
              <a:lnSpc>
                <a:spcPct val="90000"/>
              </a:lnSpc>
              <a:spcBef>
                <a:spcPts val="1400"/>
              </a:spcBef>
              <a:buFontTx/>
              <a:buNone/>
            </a:pPr>
            <a:r>
              <a:rPr lang="ru-RU" sz="2400" dirty="0" smtClean="0"/>
              <a:t>2.Улучшение качества </a:t>
            </a:r>
            <a:r>
              <a:rPr lang="ru-RU" sz="2400" dirty="0" err="1" smtClean="0"/>
              <a:t>логистического</a:t>
            </a:r>
            <a:r>
              <a:rPr lang="ru-RU" sz="2400" dirty="0" smtClean="0"/>
              <a:t> сервиса не может произойти без технологического рывка и инноваций</a:t>
            </a:r>
          </a:p>
          <a:p>
            <a:pPr marL="324000">
              <a:lnSpc>
                <a:spcPct val="90000"/>
              </a:lnSpc>
              <a:spcBef>
                <a:spcPts val="1400"/>
              </a:spcBef>
              <a:buFontTx/>
              <a:buNone/>
            </a:pPr>
            <a:r>
              <a:rPr lang="ru-RU" sz="2400" dirty="0" smtClean="0"/>
              <a:t>3. Минимизация инвестиций в </a:t>
            </a:r>
            <a:r>
              <a:rPr lang="ru-RU" sz="2400" dirty="0" err="1" smtClean="0"/>
              <a:t>логистическую</a:t>
            </a:r>
            <a:r>
              <a:rPr lang="ru-RU" sz="2400" dirty="0" smtClean="0"/>
              <a:t> инфраструктуру за счет повышения расходов на образование</a:t>
            </a:r>
          </a:p>
          <a:p>
            <a:pPr marL="324000">
              <a:lnSpc>
                <a:spcPct val="90000"/>
              </a:lnSpc>
              <a:spcBef>
                <a:spcPts val="1400"/>
              </a:spcBef>
              <a:buFontTx/>
              <a:buNone/>
            </a:pPr>
            <a:r>
              <a:rPr lang="ru-RU" sz="2400" dirty="0" smtClean="0"/>
              <a:t>4.Логистический </a:t>
            </a:r>
            <a:r>
              <a:rPr lang="ru-RU" sz="2400" dirty="0" err="1" smtClean="0"/>
              <a:t>аутсорсинг</a:t>
            </a:r>
            <a:r>
              <a:rPr lang="ru-RU" sz="2400" dirty="0" smtClean="0"/>
              <a:t> без знаний невозможен. Коммуникации – во благо!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2781300"/>
            <a:ext cx="2663825" cy="1323975"/>
          </a:xfrm>
          <a:noFill/>
        </p:spPr>
        <p:txBody>
          <a:bodyPr/>
          <a:lstStyle/>
          <a:p>
            <a:r>
              <a:rPr lang="ru-RU" sz="2000" dirty="0" smtClean="0"/>
              <a:t>«Связь отрасли, науки и образования в РК на фоне мировых </a:t>
            </a:r>
            <a:r>
              <a:rPr lang="ru-RU" sz="2000" dirty="0" err="1" smtClean="0"/>
              <a:t>логистических</a:t>
            </a:r>
            <a:r>
              <a:rPr lang="ru-RU" sz="2000" dirty="0" smtClean="0"/>
              <a:t> трендов»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813"/>
            <a:ext cx="3529013" cy="1511300"/>
          </a:xfrm>
        </p:spPr>
        <p:txBody>
          <a:bodyPr/>
          <a:lstStyle/>
          <a:p>
            <a:pPr algn="just">
              <a:defRPr/>
            </a:pPr>
            <a:r>
              <a:rPr lang="en-US" sz="1400" b="1" kern="1200" dirty="0">
                <a:solidFill>
                  <a:srgbClr val="0E3B96"/>
                </a:solidFill>
              </a:rPr>
              <a:t>Why</a:t>
            </a:r>
            <a:r>
              <a:rPr lang="ru-RU" sz="1600" dirty="0">
                <a:solidFill>
                  <a:srgbClr val="0E3B96"/>
                </a:solidFill>
              </a:rPr>
              <a:t> : </a:t>
            </a:r>
            <a:r>
              <a:rPr lang="ru-RU" sz="1200" dirty="0"/>
              <a:t>Геополитические аспекты</a:t>
            </a:r>
          </a:p>
          <a:p>
            <a:pPr algn="just">
              <a:defRPr/>
            </a:pPr>
            <a:r>
              <a:rPr lang="ru-RU" sz="1200" dirty="0"/>
              <a:t>             Борьба рынка с </a:t>
            </a:r>
            <a:r>
              <a:rPr lang="ru-RU" sz="1200" dirty="0" smtClean="0"/>
              <a:t>иерархиями</a:t>
            </a:r>
            <a:endParaRPr lang="ru-RU" sz="1200" dirty="0"/>
          </a:p>
          <a:p>
            <a:pPr algn="just">
              <a:defRPr/>
            </a:pPr>
            <a:r>
              <a:rPr lang="ru-RU" sz="1200" dirty="0"/>
              <a:t>             </a:t>
            </a:r>
            <a:r>
              <a:rPr lang="ru-RU" sz="1200" dirty="0" smtClean="0"/>
              <a:t>Повышение ценового давления</a:t>
            </a:r>
            <a:endParaRPr lang="ru-RU" sz="1200" dirty="0"/>
          </a:p>
          <a:p>
            <a:pPr algn="just">
              <a:defRPr/>
            </a:pPr>
            <a:r>
              <a:rPr lang="ru-RU" sz="1200" dirty="0"/>
              <a:t>             </a:t>
            </a:r>
            <a:r>
              <a:rPr lang="ru-RU" sz="1200" dirty="0" smtClean="0"/>
              <a:t>Отставание образования от отрасли</a:t>
            </a:r>
          </a:p>
          <a:p>
            <a:pPr algn="just">
              <a:defRPr/>
            </a:pPr>
            <a:r>
              <a:rPr lang="ru-RU" sz="1200" dirty="0" smtClean="0"/>
              <a:t>             Отставание законодательства</a:t>
            </a:r>
            <a:endParaRPr lang="ru-RU" sz="1200" dirty="0"/>
          </a:p>
          <a:p>
            <a:pPr algn="just">
              <a:defRPr/>
            </a:pPr>
            <a:r>
              <a:rPr lang="ru-RU" sz="1200" dirty="0"/>
              <a:t>             </a:t>
            </a:r>
            <a:r>
              <a:rPr lang="ru-RU" sz="1200" dirty="0" smtClean="0"/>
              <a:t>Необходимость инновационного рывка</a:t>
            </a:r>
            <a:endParaRPr lang="ru-RU" sz="1200" dirty="0"/>
          </a:p>
          <a:p>
            <a:pPr algn="just">
              <a:defRPr/>
            </a:pPr>
            <a:r>
              <a:rPr lang="ru-RU" sz="1200" dirty="0"/>
              <a:t>             Логистика – открытая система</a:t>
            </a:r>
          </a:p>
          <a:p>
            <a:pPr algn="l">
              <a:defRPr/>
            </a:pPr>
            <a:endParaRPr lang="ru-RU" sz="1200" dirty="0"/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3352800" y="2514600"/>
            <a:ext cx="2740025" cy="1828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5867400" y="1557338"/>
            <a:ext cx="28813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1200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5364163" y="476250"/>
            <a:ext cx="288131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1200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4038600" y="457200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 b="1" dirty="0">
                <a:solidFill>
                  <a:srgbClr val="0E3B96"/>
                </a:solidFill>
              </a:rPr>
              <a:t>Where to</a:t>
            </a:r>
            <a:r>
              <a:rPr lang="ru-RU" sz="1400" dirty="0" smtClean="0">
                <a:solidFill>
                  <a:srgbClr val="0E3B96"/>
                </a:solidFill>
              </a:rPr>
              <a:t>:</a:t>
            </a:r>
            <a:r>
              <a:rPr lang="en-US" sz="1400" dirty="0" smtClean="0">
                <a:solidFill>
                  <a:srgbClr val="0E3B96"/>
                </a:solidFill>
              </a:rPr>
              <a:t> </a:t>
            </a:r>
            <a:r>
              <a:rPr lang="ru-RU" sz="1200" dirty="0" smtClean="0">
                <a:solidFill>
                  <a:srgbClr val="0E3B96"/>
                </a:solidFill>
              </a:rPr>
              <a:t>Лог</a:t>
            </a:r>
            <a:r>
              <a:rPr lang="ru-RU" sz="1200" dirty="0"/>
              <a:t>. знания + навыки поведения = лог. культура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     </a:t>
            </a:r>
            <a:r>
              <a:rPr lang="en-US" sz="1200" dirty="0" smtClean="0"/>
              <a:t> </a:t>
            </a:r>
            <a:r>
              <a:rPr lang="ru-RU" sz="1200" dirty="0" err="1" smtClean="0"/>
              <a:t>Холистическая</a:t>
            </a:r>
            <a:r>
              <a:rPr lang="ru-RU" sz="1200" dirty="0" smtClean="0"/>
              <a:t> </a:t>
            </a:r>
            <a:r>
              <a:rPr lang="ru-RU" sz="1200" dirty="0"/>
              <a:t>логистика (Я. </a:t>
            </a:r>
            <a:r>
              <a:rPr lang="ru-RU" sz="1200" dirty="0" err="1"/>
              <a:t>Смэтс</a:t>
            </a:r>
            <a:r>
              <a:rPr lang="ru-RU" sz="1200" dirty="0"/>
              <a:t>)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     </a:t>
            </a:r>
            <a:r>
              <a:rPr lang="en-US" sz="1200" dirty="0" smtClean="0"/>
              <a:t> </a:t>
            </a:r>
            <a:r>
              <a:rPr lang="ru-RU" sz="1200" dirty="0" err="1" smtClean="0"/>
              <a:t>Логистические</a:t>
            </a:r>
            <a:r>
              <a:rPr lang="ru-RU" sz="1200" dirty="0" smtClean="0"/>
              <a:t> </a:t>
            </a:r>
            <a:r>
              <a:rPr lang="ru-RU" sz="1200" dirty="0"/>
              <a:t>стратегии, концепции, проекты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     </a:t>
            </a:r>
            <a:r>
              <a:rPr lang="en-US" sz="1200" dirty="0" smtClean="0"/>
              <a:t> </a:t>
            </a:r>
            <a:r>
              <a:rPr lang="ru-RU" sz="1200" dirty="0" err="1" smtClean="0"/>
              <a:t>Солюшенс</a:t>
            </a:r>
            <a:r>
              <a:rPr lang="ru-RU" sz="1200" dirty="0"/>
              <a:t>, ТЛЦ, </a:t>
            </a:r>
            <a:r>
              <a:rPr lang="en-US" sz="1200" dirty="0"/>
              <a:t>Know-how</a:t>
            </a:r>
            <a:endParaRPr lang="ru-RU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                  </a:t>
            </a:r>
            <a:r>
              <a:rPr lang="en-US" sz="1200" dirty="0" smtClean="0"/>
              <a:t> </a:t>
            </a:r>
            <a:r>
              <a:rPr lang="ru-RU" sz="1200" dirty="0" smtClean="0"/>
              <a:t>Стандарты </a:t>
            </a:r>
            <a:r>
              <a:rPr lang="ru-RU" sz="1200" dirty="0"/>
              <a:t>и новые законы, конвенции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     </a:t>
            </a:r>
            <a:r>
              <a:rPr lang="en-US" sz="1200" dirty="0" smtClean="0"/>
              <a:t> </a:t>
            </a:r>
            <a:r>
              <a:rPr lang="ru-RU" sz="1200" dirty="0" smtClean="0"/>
              <a:t>ТС</a:t>
            </a:r>
            <a:r>
              <a:rPr lang="ru-RU" sz="1200" dirty="0"/>
              <a:t>, ЕАЭС и ВТО, другие объединения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</a:t>
            </a:r>
            <a:r>
              <a:rPr lang="ru-RU" sz="1200" b="1" dirty="0"/>
              <a:t>Формы объединения ресурсов:  </a:t>
            </a:r>
            <a:r>
              <a:rPr lang="ru-RU" sz="1200" dirty="0"/>
              <a:t>консорциум и </a:t>
            </a:r>
            <a:r>
              <a:rPr lang="ru-RU" sz="1200" dirty="0" err="1"/>
              <a:t>коммандит</a:t>
            </a:r>
            <a:endParaRPr lang="ru-RU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</a:t>
            </a:r>
            <a:r>
              <a:rPr lang="en-US" sz="1200" dirty="0" smtClean="0"/>
              <a:t> </a:t>
            </a:r>
            <a:r>
              <a:rPr lang="ru-RU" sz="1200" dirty="0" smtClean="0"/>
              <a:t>Центры</a:t>
            </a:r>
            <a:r>
              <a:rPr lang="ru-RU" sz="1200" dirty="0"/>
              <a:t>, институты, технологические бюро, лаборатории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5867400" y="1341438"/>
            <a:ext cx="28813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ru-RU" sz="1200"/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6477000" y="2438400"/>
            <a:ext cx="23431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 b="1" dirty="0">
                <a:solidFill>
                  <a:srgbClr val="0E3B96"/>
                </a:solidFill>
              </a:rPr>
              <a:t>With/Without</a:t>
            </a:r>
            <a:r>
              <a:rPr lang="ru-RU" sz="1400" b="1" dirty="0">
                <a:solidFill>
                  <a:srgbClr val="0E3B96"/>
                </a:solidFill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Право (гражданское и общее)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Общая ответственность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Теория компромиссов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Синергия</a:t>
            </a:r>
            <a:endParaRPr lang="en-US" sz="1200" dirty="0"/>
          </a:p>
          <a:p>
            <a:pPr>
              <a:spcBef>
                <a:spcPct val="20000"/>
              </a:spcBef>
            </a:pPr>
            <a:r>
              <a:rPr lang="en-US" sz="1200" dirty="0"/>
              <a:t>Total Cost of ownership</a:t>
            </a:r>
            <a:endParaRPr lang="ru-RU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</a:t>
            </a:r>
          </a:p>
        </p:txBody>
      </p:sp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468313" y="4652963"/>
            <a:ext cx="25193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 b="1" dirty="0">
                <a:solidFill>
                  <a:srgbClr val="0E3B96"/>
                </a:solidFill>
              </a:rPr>
              <a:t>When</a:t>
            </a:r>
            <a:r>
              <a:rPr lang="ru-RU" sz="1400" b="1" dirty="0">
                <a:solidFill>
                  <a:srgbClr val="0E3B96"/>
                </a:solidFill>
              </a:rPr>
              <a:t>: </a:t>
            </a:r>
            <a:r>
              <a:rPr lang="ru-RU" sz="1200" dirty="0" err="1"/>
              <a:t>Дологистический</a:t>
            </a:r>
            <a:r>
              <a:rPr lang="ru-RU" sz="1200" dirty="0"/>
              <a:t> этап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</a:t>
            </a:r>
            <a:r>
              <a:rPr lang="ru-RU" sz="1200" dirty="0" err="1"/>
              <a:t>Логистический</a:t>
            </a:r>
            <a:r>
              <a:rPr lang="ru-RU" sz="1200" dirty="0"/>
              <a:t> этап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</a:t>
            </a:r>
            <a:r>
              <a:rPr lang="ru-RU" sz="1200" dirty="0" err="1"/>
              <a:t>Постлогистический</a:t>
            </a:r>
            <a:r>
              <a:rPr lang="ru-RU" sz="1200" dirty="0"/>
              <a:t> этап</a:t>
            </a:r>
            <a:endParaRPr lang="ru-RU" sz="1400" b="1" dirty="0"/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3886200" y="4724400"/>
            <a:ext cx="14414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 b="1" dirty="0">
                <a:solidFill>
                  <a:srgbClr val="0E3B96"/>
                </a:solidFill>
              </a:rPr>
              <a:t>Where</a:t>
            </a:r>
            <a:r>
              <a:rPr lang="ru-RU" sz="1400" b="1" dirty="0">
                <a:solidFill>
                  <a:srgbClr val="0E3B96"/>
                </a:solidFill>
              </a:rPr>
              <a:t>:</a:t>
            </a:r>
            <a:r>
              <a:rPr lang="en-US" sz="1400" b="1" dirty="0">
                <a:solidFill>
                  <a:srgbClr val="0E3B96"/>
                </a:solidFill>
              </a:rPr>
              <a:t> </a:t>
            </a:r>
            <a:r>
              <a:rPr lang="ru-RU" sz="1400" b="1" dirty="0">
                <a:solidFill>
                  <a:srgbClr val="0E3B96"/>
                </a:solidFill>
              </a:rPr>
              <a:t> </a:t>
            </a:r>
            <a:endParaRPr lang="ru-RU" sz="1200" dirty="0">
              <a:solidFill>
                <a:srgbClr val="0E3B96"/>
              </a:solidFill>
            </a:endParaRPr>
          </a:p>
          <a:p>
            <a:pPr>
              <a:spcBef>
                <a:spcPct val="20000"/>
              </a:spcBef>
            </a:pPr>
            <a:r>
              <a:rPr lang="ru-RU" sz="1200" dirty="0"/>
              <a:t>            Казахстан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</a:t>
            </a:r>
            <a:r>
              <a:rPr lang="ru-RU" sz="1200" dirty="0" smtClean="0"/>
              <a:t>Регион </a:t>
            </a:r>
            <a:endParaRPr lang="ru-RU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            Мир</a:t>
            </a:r>
          </a:p>
        </p:txBody>
      </p:sp>
      <p:sp>
        <p:nvSpPr>
          <p:cNvPr id="4108" name="Rectangle 13"/>
          <p:cNvSpPr>
            <a:spLocks noChangeArrowheads="1"/>
          </p:cNvSpPr>
          <p:nvPr/>
        </p:nvSpPr>
        <p:spPr bwMode="auto">
          <a:xfrm>
            <a:off x="5940425" y="4365625"/>
            <a:ext cx="32035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 b="1" dirty="0">
                <a:solidFill>
                  <a:srgbClr val="0E3B96"/>
                </a:solidFill>
              </a:rPr>
              <a:t>How</a:t>
            </a:r>
            <a:r>
              <a:rPr lang="ru-RU" sz="1400" b="1" dirty="0"/>
              <a:t>: 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Целостный Подход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</a:t>
            </a:r>
            <a:r>
              <a:rPr lang="ru-RU" sz="1200" dirty="0" err="1"/>
              <a:t>Логистические</a:t>
            </a:r>
            <a:r>
              <a:rPr lang="ru-RU" sz="1200" dirty="0"/>
              <a:t> технологии </a:t>
            </a:r>
            <a:r>
              <a:rPr lang="en-US" sz="1200" dirty="0"/>
              <a:t>SCM</a:t>
            </a:r>
            <a:endParaRPr lang="ru-RU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 </a:t>
            </a:r>
            <a:r>
              <a:rPr lang="en-US" sz="1200" dirty="0"/>
              <a:t>Lean and inventory management</a:t>
            </a:r>
            <a:endParaRPr lang="ru-RU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 </a:t>
            </a:r>
            <a:r>
              <a:rPr lang="ru-RU" sz="1200" dirty="0" err="1"/>
              <a:t>Логистический</a:t>
            </a:r>
            <a:r>
              <a:rPr lang="ru-RU" sz="1200" dirty="0"/>
              <a:t> аудит</a:t>
            </a:r>
            <a:endParaRPr lang="en-US" sz="1200" dirty="0"/>
          </a:p>
          <a:p>
            <a:pPr>
              <a:spcBef>
                <a:spcPct val="20000"/>
              </a:spcBef>
            </a:pPr>
            <a:r>
              <a:rPr lang="ru-RU" sz="1200" dirty="0"/>
              <a:t>  Налоговые оптимизации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</a:t>
            </a:r>
            <a:r>
              <a:rPr lang="ru-RU" sz="1200" dirty="0" err="1"/>
              <a:t>Логистическая</a:t>
            </a:r>
            <a:r>
              <a:rPr lang="ru-RU" sz="1200" dirty="0"/>
              <a:t> разведка и инжиниринг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Консультирование и экспертизы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</a:t>
            </a:r>
            <a:r>
              <a:rPr lang="ru-RU" sz="1200" dirty="0" err="1"/>
              <a:t>Фасилитативные</a:t>
            </a:r>
            <a:r>
              <a:rPr lang="ru-RU" sz="1200" dirty="0"/>
              <a:t> технологии</a:t>
            </a:r>
            <a:endParaRPr lang="ru-RU" sz="1400" b="1" dirty="0"/>
          </a:p>
        </p:txBody>
      </p:sp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152400" y="2362200"/>
            <a:ext cx="355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1400" b="1" dirty="0">
                <a:solidFill>
                  <a:srgbClr val="0E3B96"/>
                </a:solidFill>
              </a:rPr>
              <a:t>What</a:t>
            </a:r>
            <a:r>
              <a:rPr lang="ru-RU" sz="1400" b="1" dirty="0">
                <a:solidFill>
                  <a:srgbClr val="0E3B96"/>
                </a:solidFill>
              </a:rPr>
              <a:t>:   </a:t>
            </a:r>
            <a:r>
              <a:rPr lang="ru-RU" sz="1200" dirty="0"/>
              <a:t>4 уровня логистики - к 4</a:t>
            </a:r>
            <a:r>
              <a:rPr lang="en-US" sz="1200" dirty="0"/>
              <a:t>PL</a:t>
            </a:r>
            <a:endParaRPr lang="ru-RU" sz="1200" dirty="0"/>
          </a:p>
          <a:p>
            <a:pPr algn="just">
              <a:spcBef>
                <a:spcPct val="20000"/>
              </a:spcBef>
            </a:pPr>
            <a:r>
              <a:rPr lang="ru-RU" sz="1200" dirty="0"/>
              <a:t>               Управление (</a:t>
            </a:r>
            <a:r>
              <a:rPr lang="ru-RU" sz="1200" dirty="0" err="1"/>
              <a:t>право,функц,экон</a:t>
            </a:r>
            <a:r>
              <a:rPr lang="ru-RU" sz="1200" dirty="0"/>
              <a:t>.)</a:t>
            </a:r>
          </a:p>
          <a:p>
            <a:pPr algn="just">
              <a:spcBef>
                <a:spcPct val="20000"/>
              </a:spcBef>
            </a:pPr>
            <a:r>
              <a:rPr lang="ru-RU" sz="1200" dirty="0"/>
              <a:t>               Снижение транспортного фактора</a:t>
            </a:r>
          </a:p>
          <a:p>
            <a:pPr algn="just">
              <a:spcBef>
                <a:spcPct val="20000"/>
              </a:spcBef>
            </a:pPr>
            <a:r>
              <a:rPr lang="ru-RU" sz="1200" dirty="0"/>
              <a:t>               Международный </a:t>
            </a:r>
            <a:r>
              <a:rPr lang="ru-RU" sz="1200" dirty="0" err="1"/>
              <a:t>аутсорсинг</a:t>
            </a:r>
            <a:endParaRPr lang="ru-RU" sz="1200" dirty="0"/>
          </a:p>
          <a:p>
            <a:pPr algn="just">
              <a:spcBef>
                <a:spcPct val="20000"/>
              </a:spcBef>
            </a:pPr>
            <a:r>
              <a:rPr lang="ru-RU" sz="1200" dirty="0"/>
              <a:t>               Синтетическая логистика</a:t>
            </a:r>
          </a:p>
          <a:p>
            <a:pPr>
              <a:spcBef>
                <a:spcPct val="20000"/>
              </a:spcBef>
            </a:pPr>
            <a:r>
              <a:rPr lang="ru-RU" sz="1200" dirty="0"/>
              <a:t>               </a:t>
            </a:r>
          </a:p>
          <a:p>
            <a:pPr>
              <a:spcBef>
                <a:spcPct val="20000"/>
              </a:spcBef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48200" y="381000"/>
          <a:ext cx="3733800" cy="1600200"/>
        </p:xfrm>
        <a:graphic>
          <a:graphicData uri="http://schemas.openxmlformats.org/drawingml/2006/table">
            <a:tbl>
              <a:tblPr/>
              <a:tblGrid>
                <a:gridCol w="3733800"/>
              </a:tblGrid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B96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Тренды логистики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E3B96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и их важность на ближайшие 5 лет определены посредством опроса  руководителей международных компаний разных стран мира.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Тренды отражены в хронологическом порядке от наиболее важных к наименее важным.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876800" y="2362200"/>
          <a:ext cx="3352800" cy="1202436"/>
        </p:xfrm>
        <a:graphic>
          <a:graphicData uri="http://schemas.openxmlformats.org/drawingml/2006/table">
            <a:tbl>
              <a:tblPr/>
              <a:tblGrid>
                <a:gridCol w="3352800"/>
              </a:tblGrid>
              <a:tr h="571500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Номером 5  обозначен тренд, который по мнению респондентов заслуживает дальнейшего обсуждения.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Мы сгруппировали 6 ключевых трендов в 2 набора связанных с ними значений и сетей. 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04800" y="152400"/>
          <a:ext cx="4419600" cy="6372239"/>
        </p:xfrm>
        <a:graphic>
          <a:graphicData uri="http://schemas.openxmlformats.org/drawingml/2006/table">
            <a:tbl>
              <a:tblPr/>
              <a:tblGrid>
                <a:gridCol w="719138"/>
                <a:gridCol w="36512"/>
                <a:gridCol w="314325"/>
                <a:gridCol w="650875"/>
                <a:gridCol w="652463"/>
                <a:gridCol w="214312"/>
                <a:gridCol w="127000"/>
                <a:gridCol w="79375"/>
                <a:gridCol w="77788"/>
                <a:gridCol w="42862"/>
                <a:gridCol w="49213"/>
                <a:gridCol w="50800"/>
                <a:gridCol w="36512"/>
                <a:gridCol w="36513"/>
                <a:gridCol w="85725"/>
                <a:gridCol w="106362"/>
                <a:gridCol w="149225"/>
                <a:gridCol w="762000"/>
                <a:gridCol w="228600"/>
              </a:tblGrid>
              <a:tr h="138113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Клиенториенти</a:t>
                      </a:r>
                      <a:r>
                        <a:rPr kumimoji="0" lang="en-US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рованность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Нетворки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аутсорсинг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Ценовое давление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Глобализация и комплексность 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Нехватка талантов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Нестабильность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Темнее -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Toda</a:t>
                      </a: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Устойчивость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Светлее-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Five Years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Увеличение рисков и  нарушений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Потребность в новых технологиях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Отсутствие надежной </a:t>
                      </a:r>
                      <a:r>
                        <a:rPr kumimoji="0" lang="ru-RU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логистической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инфрастуктуры</a:t>
                      </a: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Увеличение количества государственных правил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8">
                <a:tc row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Проблемы культуры</a:t>
                      </a:r>
                      <a:endParaRPr kumimoji="0" lang="ru-RU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3E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1C3E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B6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B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225">
                <a:tc gridSpan="3">
                  <a:txBody>
                    <a:bodyPr/>
                    <a:lstStyle/>
                    <a:p>
                      <a:pPr marL="12827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1,5</a:t>
                      </a: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2,5</a:t>
                      </a: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68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low</a:t>
                      </a: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endParaRPr kumimoji="0" lang="ru-RU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21" name="Rectangle 2"/>
          <p:cNvSpPr>
            <a:spLocks noChangeArrowheads="1"/>
          </p:cNvSpPr>
          <p:nvPr/>
        </p:nvSpPr>
        <p:spPr bwMode="auto">
          <a:xfrm>
            <a:off x="4648200" y="3750009"/>
            <a:ext cx="4191000" cy="22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1400" dirty="0">
                <a:latin typeface="Calibri" pitchFamily="34" charset="0"/>
                <a:ea typeface="TheSans-LP5Plain"/>
                <a:cs typeface="TheSans-LP5Plain"/>
              </a:rPr>
              <a:t>Будучи начатыми еще 20 лет назад , эти опросы стали надежным источником информации  для :</a:t>
            </a:r>
            <a:endParaRPr lang="ru-RU" sz="900" dirty="0"/>
          </a:p>
          <a:p>
            <a:pPr marL="180975" eaLnBrk="0" hangingPunct="0">
              <a:lnSpc>
                <a:spcPct val="90000"/>
              </a:lnSpc>
              <a:spcBef>
                <a:spcPts val="300"/>
              </a:spcBef>
            </a:pPr>
            <a:r>
              <a:rPr lang="en-US" sz="1400" u="sng" dirty="0">
                <a:latin typeface="Calibri" pitchFamily="34" charset="0"/>
                <a:ea typeface="TheSans-LP5Plain"/>
                <a:cs typeface="TheSans-LP5Plain"/>
              </a:rPr>
              <a:t>- 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обзора</a:t>
            </a:r>
            <a:r>
              <a:rPr lang="en-US" sz="1400" u="sng" dirty="0">
                <a:latin typeface="Calibri" pitchFamily="34" charset="0"/>
                <a:ea typeface="TheSans-LP5Plain"/>
                <a:cs typeface="TheSans-LP5Plain"/>
              </a:rPr>
              <a:t> 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приоритетов</a:t>
            </a:r>
            <a:r>
              <a:rPr lang="en-US" sz="1400" u="sng" dirty="0">
                <a:latin typeface="Calibri" pitchFamily="34" charset="0"/>
                <a:ea typeface="TheSans-LP5Plain"/>
                <a:cs typeface="TheSans-LP5Plain"/>
              </a:rPr>
              <a:t> 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текущего</a:t>
            </a:r>
            <a:r>
              <a:rPr lang="en-US" sz="1400" u="sng" dirty="0">
                <a:latin typeface="Calibri" pitchFamily="34" charset="0"/>
                <a:ea typeface="TheSans-LP5Plain"/>
                <a:cs typeface="TheSans-LP5Plain"/>
              </a:rPr>
              <a:t> 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планирования</a:t>
            </a:r>
            <a:r>
              <a:rPr lang="en-US" sz="1400" u="sng" dirty="0">
                <a:latin typeface="Calibri" pitchFamily="34" charset="0"/>
                <a:ea typeface="TheSans-LP5Plain"/>
                <a:cs typeface="TheSans-LP5Plain"/>
              </a:rPr>
              <a:t> /</a:t>
            </a:r>
            <a:r>
              <a:rPr lang="en-US" sz="1000" u="sng" dirty="0">
                <a:latin typeface="Calibri" pitchFamily="34" charset="0"/>
                <a:ea typeface="TheSans-LP5Plain"/>
                <a:cs typeface="TheSans-LP5Plain"/>
              </a:rPr>
              <a:t>review of current planning priorities</a:t>
            </a:r>
            <a:endParaRPr lang="ru-RU" sz="900" u="sng" dirty="0"/>
          </a:p>
          <a:p>
            <a:pPr marL="180975" eaLnBrk="0" hangingPunct="0">
              <a:lnSpc>
                <a:spcPct val="90000"/>
              </a:lnSpc>
              <a:spcBef>
                <a:spcPts val="300"/>
              </a:spcBef>
            </a:pP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- будущих стратегических планов</a:t>
            </a:r>
            <a:r>
              <a:rPr lang="ru-RU" sz="1000" u="sng" dirty="0">
                <a:latin typeface="Calibri" pitchFamily="34" charset="0"/>
                <a:ea typeface="TheSans-LP5Plain"/>
                <a:cs typeface="TheSans-LP5Plain"/>
              </a:rPr>
              <a:t>/ </a:t>
            </a:r>
            <a:r>
              <a:rPr lang="en-US" sz="1200" u="sng" dirty="0">
                <a:latin typeface="Calibri" pitchFamily="34" charset="0"/>
                <a:ea typeface="TheSans-LP5Plain"/>
                <a:cs typeface="TheSans-LP5Plain"/>
              </a:rPr>
              <a:t>future strategic plans</a:t>
            </a:r>
            <a:endParaRPr lang="ru-RU" sz="900" u="sng" dirty="0"/>
          </a:p>
          <a:p>
            <a:pPr marL="180975" eaLnBrk="0" hangingPunct="0">
              <a:lnSpc>
                <a:spcPct val="90000"/>
              </a:lnSpc>
              <a:spcBef>
                <a:spcPts val="300"/>
              </a:spcBef>
            </a:pP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- </a:t>
            </a:r>
            <a:r>
              <a:rPr lang="ru-RU" sz="1400" u="sng" dirty="0" err="1">
                <a:latin typeface="Calibri" pitchFamily="34" charset="0"/>
                <a:ea typeface="TheSans-LP5Plain"/>
                <a:cs typeface="TheSans-LP5Plain"/>
              </a:rPr>
              <a:t>бенчмаркинга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 / </a:t>
            </a:r>
            <a:r>
              <a:rPr lang="en-US" sz="1200" u="sng" dirty="0">
                <a:latin typeface="Calibri" pitchFamily="34" charset="0"/>
                <a:ea typeface="TheSans-LP5Plain"/>
                <a:cs typeface="TheSans-LP5Plain"/>
              </a:rPr>
              <a:t>benchmarking</a:t>
            </a:r>
            <a:endParaRPr lang="ru-RU" sz="900" u="sng" dirty="0"/>
          </a:p>
          <a:p>
            <a:pPr marL="180975" eaLnBrk="0" hangingPunct="0">
              <a:lnSpc>
                <a:spcPct val="90000"/>
              </a:lnSpc>
              <a:spcBef>
                <a:spcPts val="300"/>
              </a:spcBef>
            </a:pP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- анализов разрыва</a:t>
            </a:r>
            <a:r>
              <a:rPr lang="ru-RU" sz="800" u="sng" dirty="0">
                <a:latin typeface="Calibri" pitchFamily="34" charset="0"/>
                <a:ea typeface="Times New Roman" pitchFamily="18" charset="0"/>
                <a:cs typeface="TheSans-LP5Plain"/>
              </a:rPr>
              <a:t> </a:t>
            </a:r>
            <a:r>
              <a:rPr lang="ru-RU" sz="800" u="sng" dirty="0">
                <a:latin typeface="Calibri" pitchFamily="34" charset="0"/>
                <a:ea typeface="TheSans-LP5Plain"/>
                <a:cs typeface="TheSans-LP5Plain"/>
              </a:rPr>
              <a:t>/ </a:t>
            </a:r>
            <a:r>
              <a:rPr lang="en-US" sz="1200" u="sng" dirty="0">
                <a:latin typeface="Calibri" pitchFamily="34" charset="0"/>
                <a:ea typeface="TheSans-LP5Plain"/>
                <a:cs typeface="TheSans-LP5Plain"/>
              </a:rPr>
              <a:t>gap analysis</a:t>
            </a:r>
            <a:endParaRPr lang="ru-RU" sz="900" u="sng" dirty="0"/>
          </a:p>
          <a:p>
            <a:pPr marL="180975" eaLnBrk="0" hangingPunct="0">
              <a:lnSpc>
                <a:spcPct val="90000"/>
              </a:lnSpc>
              <a:spcBef>
                <a:spcPts val="300"/>
              </a:spcBef>
            </a:pPr>
            <a:r>
              <a:rPr lang="ru-RU" sz="1200" u="sng" dirty="0">
                <a:latin typeface="Calibri" pitchFamily="34" charset="0"/>
                <a:ea typeface="TheSans-LP5Plain"/>
                <a:cs typeface="TheSans-LP5Plain"/>
              </a:rPr>
              <a:t>- 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базы для дискуссий в </a:t>
            </a:r>
            <a:r>
              <a:rPr lang="ru-RU" sz="1400" u="sng" dirty="0" err="1">
                <a:latin typeface="Calibri" pitchFamily="34" charset="0"/>
                <a:ea typeface="TheSans-LP5Plain"/>
                <a:cs typeface="TheSans-LP5Plain"/>
              </a:rPr>
              <a:t>логистическом</a:t>
            </a:r>
            <a:r>
              <a:rPr lang="ru-RU" sz="1400" u="sng" dirty="0">
                <a:latin typeface="Calibri" pitchFamily="34" charset="0"/>
                <a:ea typeface="TheSans-LP5Plain"/>
                <a:cs typeface="TheSans-LP5Plain"/>
              </a:rPr>
              <a:t> сообществе</a:t>
            </a:r>
            <a:r>
              <a:rPr lang="ru-RU" sz="1200" u="sng" dirty="0">
                <a:latin typeface="Calibri" pitchFamily="34" charset="0"/>
                <a:ea typeface="TheSans-LP5Plain"/>
                <a:cs typeface="TheSans-LP5Plain"/>
              </a:rPr>
              <a:t> /</a:t>
            </a:r>
            <a:r>
              <a:rPr lang="ru-RU" sz="800" u="sng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200" u="sng" dirty="0">
                <a:latin typeface="Calibri" pitchFamily="34" charset="0"/>
                <a:ea typeface="TheSans-LP5Plain"/>
                <a:cs typeface="TheSans-LP5Plain"/>
              </a:rPr>
              <a:t>basis for </a:t>
            </a:r>
            <a:r>
              <a:rPr lang="en-US" sz="1200" u="sng" dirty="0" smtClean="0">
                <a:latin typeface="Calibri" pitchFamily="34" charset="0"/>
                <a:ea typeface="TheSans-LP5Plain"/>
                <a:cs typeface="TheSans-LP5Plain"/>
              </a:rPr>
              <a:t>dialogue</a:t>
            </a:r>
            <a:r>
              <a:rPr lang="en-US" sz="900" u="sng" dirty="0" smtClean="0"/>
              <a:t> </a:t>
            </a:r>
            <a:r>
              <a:rPr lang="en-US" sz="1200" u="sng" dirty="0" smtClean="0">
                <a:latin typeface="Calibri" pitchFamily="34" charset="0"/>
                <a:ea typeface="TheSans-LP5Plain"/>
                <a:cs typeface="TheSans-LP5Plain"/>
              </a:rPr>
              <a:t>and </a:t>
            </a:r>
            <a:r>
              <a:rPr lang="en-US" sz="1200" u="sng" dirty="0">
                <a:latin typeface="Calibri" pitchFamily="34" charset="0"/>
                <a:ea typeface="TheSans-LP5Plain"/>
                <a:cs typeface="TheSans-LP5Plain"/>
              </a:rPr>
              <a:t>discussion in the logistics community.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D:\Мои документы\24 Организационный\1\Работа с документами\Треугольник  сотрудничество в ЛОГ Центре.bmp"/>
          <p:cNvPicPr>
            <a:picLocks noChangeAspect="1" noChangeArrowheads="1"/>
          </p:cNvPicPr>
          <p:nvPr/>
        </p:nvPicPr>
        <p:blipFill>
          <a:blip r:embed="rId2" cstate="print">
            <a:lum bright="-22000" contrast="34000"/>
          </a:blip>
          <a:srcRect l="9808" t="10796" r="9750"/>
          <a:stretch>
            <a:fillRect/>
          </a:stretch>
        </p:blipFill>
        <p:spPr bwMode="auto">
          <a:xfrm>
            <a:off x="533400" y="4572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143000" y="0"/>
            <a:ext cx="708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4D86"/>
                </a:solidFill>
              </a:rPr>
              <a:t>Схема взаимодействия обучения науки и отрасли в логистике на базе </a:t>
            </a:r>
            <a:r>
              <a:rPr lang="ru-RU" b="1" dirty="0" err="1">
                <a:solidFill>
                  <a:srgbClr val="004D86"/>
                </a:solidFill>
              </a:rPr>
              <a:t>ЛогЦентра</a:t>
            </a:r>
            <a:r>
              <a:rPr lang="ru-RU" b="1" dirty="0">
                <a:solidFill>
                  <a:srgbClr val="004D86"/>
                </a:solidFill>
              </a:rPr>
              <a:t> (2014-2016)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Мои документы\24 Организационный\1\Работа с документами\Схема Лог Центр.bmp"/>
          <p:cNvPicPr>
            <a:picLocks noChangeAspect="1" noChangeArrowheads="1"/>
          </p:cNvPicPr>
          <p:nvPr/>
        </p:nvPicPr>
        <p:blipFill>
          <a:blip r:embed="rId2" cstate="print">
            <a:lum bright="-14000" contrast="24000"/>
          </a:blip>
          <a:srcRect l="10074" t="11070" r="9332" b="4781"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609600" y="3000375"/>
            <a:ext cx="8229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200" i="1">
                <a:ea typeface="Times New Roman" pitchFamily="18" charset="0"/>
                <a:cs typeface="TimesNewRoman,Italic"/>
              </a:rPr>
              <a:t> </a:t>
            </a:r>
            <a:endParaRPr lang="ru-RU" sz="900">
              <a:ea typeface="Times New Roman" pitchFamily="18" charset="0"/>
              <a:cs typeface="TimesNewRoman,Italic"/>
            </a:endParaRPr>
          </a:p>
          <a:p>
            <a:pPr eaLnBrk="0" hangingPunct="0"/>
            <a:endParaRPr lang="ru-RU">
              <a:ea typeface="Times New Roman" pitchFamily="18" charset="0"/>
              <a:cs typeface="TimesNewRoman,Italic"/>
            </a:endParaRPr>
          </a:p>
        </p:txBody>
      </p:sp>
      <p:sp>
        <p:nvSpPr>
          <p:cNvPr id="3077" name="AutoShape 5" descr="https://uploads.bondarenko.dn.ua/pg/2011/06/Vzaimodejstvie-lyude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152400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Формы и направления деятельности НПО, необходимые для успешной реализации проектов в логистике</a:t>
            </a: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3">
                    <a:lumMod val="85000"/>
                    <a:alpha val="60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600" y="1676400"/>
            <a:ext cx="8229600" cy="3974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266700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Развитие профессионального сообщества, как цель и средство проектной работы</a:t>
            </a:r>
          </a:p>
          <a:p>
            <a:pPr marL="85725" indent="266700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Актуализация целей, плебисцитные формы и привлечение </a:t>
            </a:r>
            <a:r>
              <a:rPr lang="ru-RU" dirty="0" err="1" smtClean="0"/>
              <a:t>масс-медиа</a:t>
            </a:r>
            <a:r>
              <a:rPr lang="ru-RU" dirty="0" smtClean="0"/>
              <a:t> для освещения работы</a:t>
            </a:r>
          </a:p>
          <a:p>
            <a:pPr marL="85725" indent="266700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err="1" smtClean="0"/>
              <a:t>Фандрайзинг</a:t>
            </a:r>
            <a:r>
              <a:rPr lang="ru-RU" dirty="0" smtClean="0"/>
              <a:t> и </a:t>
            </a:r>
            <a:r>
              <a:rPr lang="ru-RU" dirty="0" err="1" smtClean="0"/>
              <a:t>краудфандинг</a:t>
            </a:r>
            <a:r>
              <a:rPr lang="ru-RU" dirty="0" smtClean="0"/>
              <a:t> как методы финансирования</a:t>
            </a:r>
          </a:p>
          <a:p>
            <a:pPr marL="85725" indent="266700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Сбор данных о «белых, синих и золотых» воротничках отрасли- применение их знаний в области пропаганды знаний и профессионального консультирования</a:t>
            </a:r>
          </a:p>
          <a:p>
            <a:pPr marL="85725" indent="266700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Координация деятельности рабочих групп, лабораторий и клубов по методам </a:t>
            </a:r>
            <a:r>
              <a:rPr lang="ru-RU" dirty="0" err="1" smtClean="0"/>
              <a:t>фасилитации</a:t>
            </a:r>
            <a:r>
              <a:rPr lang="ru-RU" dirty="0" smtClean="0"/>
              <a:t>, </a:t>
            </a:r>
            <a:r>
              <a:rPr lang="ru-RU" dirty="0" err="1" smtClean="0"/>
              <a:t>Кайдзен</a:t>
            </a:r>
            <a:r>
              <a:rPr lang="ru-RU" dirty="0" smtClean="0"/>
              <a:t> и 6 Сигма.</a:t>
            </a:r>
          </a:p>
          <a:p>
            <a:pPr marL="85725" indent="266700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Все формы политического лоббирования для реализации программных целей, правительственных постановлений и концепции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развития до 2015 г.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152400"/>
            <a:ext cx="685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2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ПРОЕКТНЫЙ ЛОГИСТИЧЕСКИЙ ЦЕНТР, как форма НПО в </a:t>
            </a:r>
            <a:r>
              <a:rPr lang="ru-RU" sz="2200" b="1" dirty="0" err="1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логистической</a:t>
            </a:r>
            <a:r>
              <a:rPr lang="ru-RU" sz="22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 деятельности</a:t>
            </a:r>
            <a:endParaRPr lang="ru-RU" sz="2200" b="1" dirty="0" smtClean="0">
              <a:effectLst>
                <a:glow rad="101600">
                  <a:schemeClr val="accent3">
                    <a:lumMod val="85000"/>
                    <a:alpha val="6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295400"/>
            <a:ext cx="8458200" cy="4400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en-US" b="1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>
              <a:buFontTx/>
              <a:buNone/>
            </a:pPr>
            <a:r>
              <a:rPr lang="ru-RU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Продукция Центра и цели создания:</a:t>
            </a:r>
            <a:endParaRPr lang="ru-RU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80975" indent="266700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изучение рынка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услуг в области ВЭД,  формирование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потребительских навыков и технологий их удовлетворения;</a:t>
            </a:r>
            <a:r>
              <a:rPr lang="ru-RU" u="sng" dirty="0" smtClean="0"/>
              <a:t> </a:t>
            </a:r>
            <a:endParaRPr lang="ru-RU" dirty="0" smtClean="0"/>
          </a:p>
          <a:p>
            <a:pPr marL="180975" indent="266700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разработка и распространение инновационной </a:t>
            </a:r>
            <a:r>
              <a:rPr lang="ru-RU" dirty="0" err="1" smtClean="0"/>
              <a:t>логистической</a:t>
            </a:r>
            <a:r>
              <a:rPr lang="ru-RU" dirty="0" smtClean="0"/>
              <a:t> продукции, форм и методов ее внедрения на рынке Центральной Азии и Казахстана; содержательное обеспечение казахстанского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</a:t>
            </a:r>
            <a:r>
              <a:rPr lang="ru-RU" dirty="0" err="1" smtClean="0"/>
              <a:t>хаба</a:t>
            </a:r>
            <a:r>
              <a:rPr lang="ru-RU" dirty="0" smtClean="0"/>
              <a:t> в соответствии с посланием Президента РК от 11.11.2014 г. «Нурлы </a:t>
            </a:r>
            <a:r>
              <a:rPr lang="ru-RU" dirty="0" err="1" smtClean="0"/>
              <a:t>жол</a:t>
            </a:r>
            <a:r>
              <a:rPr lang="ru-RU" dirty="0" smtClean="0"/>
              <a:t> – путь в будущее»;</a:t>
            </a:r>
          </a:p>
          <a:p>
            <a:pPr marL="180975" indent="266700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оптимизация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расходов, разработка  и внедрение методик «</a:t>
            </a:r>
            <a:r>
              <a:rPr lang="en-US" dirty="0" smtClean="0"/>
              <a:t>lean management</a:t>
            </a:r>
            <a:r>
              <a:rPr lang="ru-RU" dirty="0" smtClean="0"/>
              <a:t>» (бережного управления) в </a:t>
            </a:r>
            <a:r>
              <a:rPr lang="ru-RU" dirty="0" err="1" smtClean="0"/>
              <a:t>логистическом</a:t>
            </a:r>
            <a:r>
              <a:rPr lang="ru-RU" dirty="0" smtClean="0"/>
              <a:t> производстве и через логистику;</a:t>
            </a:r>
          </a:p>
          <a:p>
            <a:pPr marL="180975" indent="266700" algn="just">
              <a:lnSpc>
                <a:spcPct val="90000"/>
              </a:lnSpc>
              <a:spcBef>
                <a:spcPts val="1000"/>
              </a:spcBef>
              <a:buClr>
                <a:srgbClr val="0E3B96"/>
              </a:buClr>
              <a:buSzPct val="150000"/>
              <a:buFont typeface="Arial" pitchFamily="34" charset="0"/>
              <a:buChar char="•"/>
            </a:pPr>
            <a:r>
              <a:rPr lang="ru-RU" dirty="0" smtClean="0"/>
              <a:t>формирование </a:t>
            </a:r>
            <a:r>
              <a:rPr lang="ru-RU" dirty="0" err="1" smtClean="0"/>
              <a:t>логистических</a:t>
            </a:r>
            <a:r>
              <a:rPr lang="ru-RU" dirty="0" smtClean="0"/>
              <a:t> стратегий компаний, разработка и внедрение прогрессивных методик </a:t>
            </a:r>
            <a:r>
              <a:rPr lang="ru-RU" dirty="0" err="1" smtClean="0"/>
              <a:t>логистического</a:t>
            </a:r>
            <a:r>
              <a:rPr lang="ru-RU" dirty="0" smtClean="0"/>
              <a:t> дизайна и производства в рамках Постановления Правительства РК от 30 мая 2011 года № 599;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>
            <a:lum bright="-2000" contrast="5000"/>
          </a:blip>
          <a:srcRect/>
          <a:stretch>
            <a:fillRect/>
          </a:stretch>
        </p:blipFill>
        <p:spPr bwMode="auto">
          <a:xfrm>
            <a:off x="7930219" y="0"/>
            <a:ext cx="1213781" cy="1219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1143000"/>
            <a:ext cx="8534400" cy="76200"/>
          </a:xfrm>
          <a:prstGeom prst="rect">
            <a:avLst/>
          </a:prstGeom>
          <a:solidFill>
            <a:srgbClr val="0D3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228600"/>
            <a:ext cx="7239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2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ПРОЕКТНЫЙ ЛОГИСТИЧЕСКИЙ ЦЕНТР, как форма НПО в </a:t>
            </a:r>
            <a:r>
              <a:rPr lang="ru-RU" sz="2200" b="1" dirty="0" err="1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логистической</a:t>
            </a:r>
            <a:r>
              <a:rPr lang="ru-RU" sz="22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 деятельности</a:t>
            </a:r>
            <a:r>
              <a:rPr lang="en-US" sz="22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 </a:t>
            </a:r>
            <a:r>
              <a:rPr lang="en-US" sz="16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(</a:t>
            </a:r>
            <a:r>
              <a:rPr lang="ru-RU" sz="1600" b="1" dirty="0" smtClean="0">
                <a:effectLst>
                  <a:glow rad="101600">
                    <a:schemeClr val="accent3">
                      <a:lumMod val="85000"/>
                      <a:alpha val="60000"/>
                    </a:schemeClr>
                  </a:glow>
                </a:effectLst>
              </a:rPr>
              <a:t>продолжение)</a:t>
            </a:r>
            <a:endParaRPr lang="ru-RU" sz="1600" b="1" dirty="0" smtClean="0">
              <a:effectLst>
                <a:glow rad="101600">
                  <a:schemeClr val="accent3">
                    <a:lumMod val="85000"/>
                    <a:alpha val="6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1600200"/>
            <a:ext cx="8153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Продукция Центра и цели создания: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0D3585"/>
              </a:buClr>
              <a:buSzPct val="150000"/>
              <a:buFont typeface="Arial" pitchFamily="34" charset="0"/>
              <a:buChar char="•"/>
            </a:pPr>
            <a:r>
              <a:rPr lang="ru-RU" dirty="0"/>
              <a:t>заложение практических полей сотрудничества </a:t>
            </a:r>
            <a:r>
              <a:rPr lang="ru-RU" dirty="0" err="1"/>
              <a:t>логистических</a:t>
            </a:r>
            <a:r>
              <a:rPr lang="ru-RU" dirty="0"/>
              <a:t> компаний, образовательных, консалтинговых и исследовательских центров для формирования </a:t>
            </a:r>
            <a:r>
              <a:rPr lang="ru-RU" dirty="0" err="1"/>
              <a:t>логистических</a:t>
            </a:r>
            <a:r>
              <a:rPr lang="ru-RU" dirty="0"/>
              <a:t> сообщества и культуры, а также рынка 4</a:t>
            </a:r>
            <a:r>
              <a:rPr lang="en-US" dirty="0"/>
              <a:t>PL</a:t>
            </a:r>
            <a:r>
              <a:rPr lang="ru-RU" dirty="0"/>
              <a:t> услуг;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0D3585"/>
              </a:buClr>
              <a:buSzPct val="150000"/>
              <a:buFont typeface="Arial" pitchFamily="34" charset="0"/>
              <a:buChar char="•"/>
            </a:pPr>
            <a:r>
              <a:rPr lang="ru-RU" dirty="0"/>
              <a:t>оформление площадки для обмена опытом, сбора данных, проведения занятий и совещаний рабочих групп и проектных штатов; 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0D3585"/>
              </a:buClr>
              <a:buSzPct val="150000"/>
              <a:buFont typeface="Arial" pitchFamily="34" charset="0"/>
              <a:buChar char="•"/>
            </a:pPr>
            <a:r>
              <a:rPr lang="ru-RU" dirty="0"/>
              <a:t>формирования условий для  поиска и поощрения талантов, непрерывного </a:t>
            </a:r>
            <a:r>
              <a:rPr lang="ru-RU" dirty="0" err="1"/>
              <a:t>логистического</a:t>
            </a:r>
            <a:r>
              <a:rPr lang="ru-RU" dirty="0"/>
              <a:t> образования и среды повышения квалификации практикующих логистов и компаний - участников </a:t>
            </a:r>
            <a:r>
              <a:rPr lang="ru-RU" dirty="0" err="1"/>
              <a:t>логистического</a:t>
            </a:r>
            <a:r>
              <a:rPr lang="ru-RU" dirty="0"/>
              <a:t> производства;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1299</Words>
  <Application>Microsoft Office PowerPoint</Application>
  <PresentationFormat>Экран (4:3)</PresentationFormat>
  <Paragraphs>151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Futura Narrow</vt:lpstr>
      <vt:lpstr>Times New Roman</vt:lpstr>
      <vt:lpstr>TimesNewRoman,Italic</vt:lpstr>
      <vt:lpstr>TheSans-LP5Plain</vt:lpstr>
      <vt:lpstr>Wingdings</vt:lpstr>
      <vt:lpstr>Оформление по умолчанию</vt:lpstr>
      <vt:lpstr>Рисунок Microsoft Word</vt:lpstr>
      <vt:lpstr>«Проект, как форма взаимодействия бизнеса, образования и науки с НПО в рамках подключения к мировым логистическим трендам» </vt:lpstr>
      <vt:lpstr>Слайд 2</vt:lpstr>
      <vt:lpstr>«Связь отрасли, науки и образования в РК на фоне мировых логистических трендов»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Каждую пятницу с 14:00 двери Проектного Логистического Центра открыты для всех заинтересованных лиц.   Дополнительные встречи и консультации просим согласовывать заранее по телефону:    8 (727) 272 55 65    Проектный Логистический Центр  050010 г. Алматы, Ул. Кунаева 181-Б, 7 этаж, 703 офис Тел: 8 (727) 272-55-65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93</cp:revision>
  <cp:lastPrinted>1601-01-01T00:00:00Z</cp:lastPrinted>
  <dcterms:created xsi:type="dcterms:W3CDTF">1601-01-01T00:00:00Z</dcterms:created>
  <dcterms:modified xsi:type="dcterms:W3CDTF">2015-11-11T10:17:39Z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